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75" r:id="rId2"/>
    <p:sldId id="287" r:id="rId3"/>
    <p:sldId id="276" r:id="rId4"/>
    <p:sldId id="299" r:id="rId5"/>
    <p:sldId id="288" r:id="rId6"/>
    <p:sldId id="300" r:id="rId7"/>
    <p:sldId id="301" r:id="rId8"/>
    <p:sldId id="291" r:id="rId9"/>
    <p:sldId id="284" r:id="rId10"/>
    <p:sldId id="281" r:id="rId11"/>
    <p:sldId id="280" r:id="rId12"/>
    <p:sldId id="282" r:id="rId13"/>
    <p:sldId id="279" r:id="rId14"/>
    <p:sldId id="283" r:id="rId15"/>
    <p:sldId id="286" r:id="rId16"/>
    <p:sldId id="278" r:id="rId17"/>
    <p:sldId id="308" r:id="rId18"/>
    <p:sldId id="309" r:id="rId19"/>
    <p:sldId id="302" r:id="rId20"/>
    <p:sldId id="310" r:id="rId21"/>
    <p:sldId id="277" r:id="rId22"/>
    <p:sldId id="318" r:id="rId23"/>
    <p:sldId id="311" r:id="rId24"/>
    <p:sldId id="312" r:id="rId25"/>
  </p:sldIdLst>
  <p:sldSz cx="12192000" cy="6858000"/>
  <p:notesSz cx="6858000" cy="9144000"/>
  <p:embeddedFontLst>
    <p:embeddedFont>
      <p:font typeface="Avenir Next LT Pro" panose="020B0504020202020204" pitchFamily="34" charset="0"/>
      <p:regular r:id="rId27"/>
      <p:bold r:id="rId28"/>
      <p:italic r:id="rId29"/>
    </p:embeddedFont>
    <p:embeddedFont>
      <p:font typeface="Avenir Next LT Pro Light" panose="020B0304020202020204" pitchFamily="34" charset="0"/>
      <p:regular r:id="rId30"/>
    </p:embeddedFont>
    <p:embeddedFont>
      <p:font typeface="Georgia Pro Semibold" panose="02040702050405020303" pitchFamily="18" charset="0"/>
      <p:bold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1CBD6-D897-4EFA-956F-240FD1808735}" v="615" dt="2024-08-14T11:08:53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" y="21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 Petter Sand" userId="5d8745b8-fe6c-4e0b-ace7-d87620ddd17d" providerId="ADAL" clId="{2571CBD6-D897-4EFA-956F-240FD1808735}"/>
    <pc:docChg chg="custSel addSld delSld modSld">
      <pc:chgData name="Odd Petter Sand" userId="5d8745b8-fe6c-4e0b-ace7-d87620ddd17d" providerId="ADAL" clId="{2571CBD6-D897-4EFA-956F-240FD1808735}" dt="2024-08-14T11:08:53.992" v="233" actId="113"/>
      <pc:docMkLst>
        <pc:docMk/>
      </pc:docMkLst>
      <pc:sldChg chg="modAnim">
        <pc:chgData name="Odd Petter Sand" userId="5d8745b8-fe6c-4e0b-ace7-d87620ddd17d" providerId="ADAL" clId="{2571CBD6-D897-4EFA-956F-240FD1808735}" dt="2024-08-14T11:04:55.700" v="7"/>
        <pc:sldMkLst>
          <pc:docMk/>
          <pc:sldMk cId="1806183580" sldId="277"/>
        </pc:sldMkLst>
      </pc:sldChg>
      <pc:sldChg chg="modAnim">
        <pc:chgData name="Odd Petter Sand" userId="5d8745b8-fe6c-4e0b-ace7-d87620ddd17d" providerId="ADAL" clId="{2571CBD6-D897-4EFA-956F-240FD1808735}" dt="2024-08-14T11:03:17.297" v="0"/>
        <pc:sldMkLst>
          <pc:docMk/>
          <pc:sldMk cId="3975969123" sldId="310"/>
        </pc:sldMkLst>
      </pc:sldChg>
      <pc:sldChg chg="delSp modSp mod modAnim">
        <pc:chgData name="Odd Petter Sand" userId="5d8745b8-fe6c-4e0b-ace7-d87620ddd17d" providerId="ADAL" clId="{2571CBD6-D897-4EFA-956F-240FD1808735}" dt="2024-08-14T11:08:53.992" v="233" actId="113"/>
        <pc:sldMkLst>
          <pc:docMk/>
          <pc:sldMk cId="838356252" sldId="311"/>
        </pc:sldMkLst>
        <pc:spChg chg="mod">
          <ac:chgData name="Odd Petter Sand" userId="5d8745b8-fe6c-4e0b-ace7-d87620ddd17d" providerId="ADAL" clId="{2571CBD6-D897-4EFA-956F-240FD1808735}" dt="2024-08-14T11:08:53.992" v="233" actId="113"/>
          <ac:spMkLst>
            <pc:docMk/>
            <pc:sldMk cId="838356252" sldId="311"/>
            <ac:spMk id="9" creationId="{1F1B645B-8A17-034F-D7E8-24B0EC7357E9}"/>
          </ac:spMkLst>
        </pc:spChg>
        <pc:picChg chg="del">
          <ac:chgData name="Odd Petter Sand" userId="5d8745b8-fe6c-4e0b-ace7-d87620ddd17d" providerId="ADAL" clId="{2571CBD6-D897-4EFA-956F-240FD1808735}" dt="2024-08-14T11:07:43.647" v="75" actId="478"/>
          <ac:picMkLst>
            <pc:docMk/>
            <pc:sldMk cId="838356252" sldId="311"/>
            <ac:picMk id="4" creationId="{43C21CD7-F93E-824F-1F86-75CBCE8D5E9B}"/>
          </ac:picMkLst>
        </pc:picChg>
      </pc:sldChg>
      <pc:sldChg chg="del">
        <pc:chgData name="Odd Petter Sand" userId="5d8745b8-fe6c-4e0b-ace7-d87620ddd17d" providerId="ADAL" clId="{2571CBD6-D897-4EFA-956F-240FD1808735}" dt="2024-08-14T11:04:25.627" v="4" actId="47"/>
        <pc:sldMkLst>
          <pc:docMk/>
          <pc:sldMk cId="2715515823" sldId="313"/>
        </pc:sldMkLst>
      </pc:sldChg>
      <pc:sldChg chg="add del">
        <pc:chgData name="Odd Petter Sand" userId="5d8745b8-fe6c-4e0b-ace7-d87620ddd17d" providerId="ADAL" clId="{2571CBD6-D897-4EFA-956F-240FD1808735}" dt="2024-08-14T11:04:11.294" v="2"/>
        <pc:sldMkLst>
          <pc:docMk/>
          <pc:sldMk cId="4229949579" sldId="314"/>
        </pc:sldMkLst>
      </pc:sldChg>
      <pc:sldChg chg="add">
        <pc:chgData name="Odd Petter Sand" userId="5d8745b8-fe6c-4e0b-ace7-d87620ddd17d" providerId="ADAL" clId="{2571CBD6-D897-4EFA-956F-240FD1808735}" dt="2024-08-14T11:04:22.078" v="3"/>
        <pc:sldMkLst>
          <pc:docMk/>
          <pc:sldMk cId="2516244519" sldId="3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EEBAF-AEF2-41EC-8739-007BD15705DA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A134D-E142-4D01-B417-FF5F72F5E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78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E1EBA-DC3A-452B-AC6C-D15140DA61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192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A134D-E142-4D01-B417-FF5F72F5EA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8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A134D-E142-4D01-B417-FF5F72F5EAE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05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A134D-E142-4D01-B417-FF5F72F5EA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042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A134D-E142-4D01-B417-FF5F72F5EAE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2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A134D-E142-4D01-B417-FF5F72F5EAE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0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290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776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754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026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2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8175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8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254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586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746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6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6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pythontutor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devilry.ifi.uio.no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F0010/h23/beskjeder/python-virker-ikke-i-terminalen-(in1000).html" TargetMode="External"/><Relationship Id="rId2" Type="http://schemas.openxmlformats.org/officeDocument/2006/relationships/hyperlink" Target="https://www.python.org/download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code.visualstudio.com/Downloa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etplace.visualstudio.com/items?itemName=ms-python.pyth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in1000-vscod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pythontutor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F2FD46-4841-81B0-923A-47BA1112B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4892516" cy="1978346"/>
          </a:xfrm>
        </p:spPr>
        <p:txBody>
          <a:bodyPr>
            <a:normAutofit/>
          </a:bodyPr>
          <a:lstStyle/>
          <a:p>
            <a:r>
              <a:rPr lang="en-US" dirty="0" err="1"/>
              <a:t>Forkurs</a:t>
            </a:r>
            <a:r>
              <a:rPr lang="en-US" dirty="0"/>
              <a:t> IN1000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FBEB37-47D6-0872-05D8-18F3A1808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4892516" cy="2719007"/>
          </a:xfrm>
        </p:spPr>
        <p:txBody>
          <a:bodyPr>
            <a:normAutofit/>
          </a:bodyPr>
          <a:lstStyle/>
          <a:p>
            <a:r>
              <a:rPr lang="en-US"/>
              <a:t>dag </a:t>
            </a:r>
            <a:r>
              <a:rPr lang="en-US" dirty="0"/>
              <a:t>2: </a:t>
            </a:r>
            <a:r>
              <a:rPr lang="en-US" dirty="0" err="1"/>
              <a:t>programmering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18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9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4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1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22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23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24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" name="Picture 3" descr="A splash of colors on a white surface">
            <a:extLst>
              <a:ext uri="{FF2B5EF4-FFF2-40B4-BE49-F238E27FC236}">
                <a16:creationId xmlns:a16="http://schemas.microsoft.com/office/drawing/2014/main" id="{9B06682A-CB1F-12B3-673A-0BF9358B3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00"/>
          <a:stretch/>
        </p:blipFill>
        <p:spPr>
          <a:xfrm>
            <a:off x="5974872" y="555615"/>
            <a:ext cx="5677184" cy="5677184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33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34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331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0E2AB-0C26-D53A-22AB-4FB9BF82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Innhold</a:t>
            </a:r>
            <a:r>
              <a:rPr lang="en-US" dirty="0"/>
              <a:t> i del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B33CD-0465-D6C7-3772-E307C7CC4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studieteknikk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Programmeringsspråk</a:t>
            </a:r>
            <a:r>
              <a:rPr lang="en-US" dirty="0"/>
              <a:t> (</a:t>
            </a:r>
            <a:r>
              <a:rPr lang="en-US" dirty="0" err="1"/>
              <a:t>installere</a:t>
            </a:r>
            <a:r>
              <a:rPr lang="en-US" dirty="0"/>
              <a:t> python)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Editor (</a:t>
            </a:r>
            <a:r>
              <a:rPr lang="en-US" dirty="0" err="1"/>
              <a:t>installere</a:t>
            </a:r>
            <a:r>
              <a:rPr lang="en-US" dirty="0"/>
              <a:t> VS Code), Terminal </a:t>
            </a:r>
            <a:r>
              <a:rPr lang="en-US" dirty="0" err="1"/>
              <a:t>og</a:t>
            </a:r>
            <a:r>
              <a:rPr lang="en-US" dirty="0"/>
              <a:t> Debugger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Feilsøking</a:t>
            </a:r>
            <a:r>
              <a:rPr lang="en-US" dirty="0"/>
              <a:t> (“debugging”)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Levere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</a:t>
            </a:r>
            <a:r>
              <a:rPr lang="en-US"/>
              <a:t>i Devilry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1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studieteknikk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74548"/>
            <a:ext cx="10720618" cy="28683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Mange </a:t>
            </a:r>
            <a:r>
              <a:rPr lang="en-US" dirty="0" err="1"/>
              <a:t>forelesere</a:t>
            </a:r>
            <a:r>
              <a:rPr lang="en-US" dirty="0"/>
              <a:t> legger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forelesningsnotater</a:t>
            </a:r>
            <a:r>
              <a:rPr lang="en-US" dirty="0"/>
              <a:t> (slides)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forelesning</a:t>
            </a:r>
            <a:r>
              <a:rPr lang="en-US" dirty="0"/>
              <a:t> – i </a:t>
            </a:r>
            <a:r>
              <a:rPr lang="en-US" dirty="0" err="1"/>
              <a:t>så</a:t>
            </a:r>
            <a:r>
              <a:rPr lang="en-US" dirty="0"/>
              <a:t> fall </a:t>
            </a:r>
            <a:r>
              <a:rPr lang="en-US" dirty="0" err="1"/>
              <a:t>trenger</a:t>
            </a:r>
            <a:r>
              <a:rPr lang="en-US" dirty="0"/>
              <a:t> du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notere</a:t>
            </a:r>
            <a:r>
              <a:rPr lang="en-US" dirty="0"/>
              <a:t> alt </a:t>
            </a:r>
            <a:r>
              <a:rPr lang="en-US" dirty="0" err="1"/>
              <a:t>som</a:t>
            </a:r>
            <a:r>
              <a:rPr lang="en-US" dirty="0"/>
              <a:t> vises der </a:t>
            </a:r>
            <a:r>
              <a:rPr lang="en-US" dirty="0" err="1"/>
              <a:t>underveis</a:t>
            </a:r>
            <a:r>
              <a:rPr lang="en-US" dirty="0"/>
              <a:t> i </a:t>
            </a:r>
            <a:r>
              <a:rPr lang="en-US" dirty="0" err="1"/>
              <a:t>forelesningen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programmerer</a:t>
            </a:r>
            <a:r>
              <a:rPr lang="en-US" dirty="0"/>
              <a:t> i </a:t>
            </a:r>
            <a:r>
              <a:rPr lang="en-US" dirty="0" err="1"/>
              <a:t>forelesningen</a:t>
            </a:r>
            <a:r>
              <a:rPr lang="en-US" dirty="0"/>
              <a:t> (for </a:t>
            </a:r>
            <a:r>
              <a:rPr lang="en-US" dirty="0" err="1"/>
              <a:t>eksempel</a:t>
            </a:r>
            <a:r>
              <a:rPr lang="en-US" dirty="0"/>
              <a:t> live-</a:t>
            </a:r>
            <a:r>
              <a:rPr lang="en-US" dirty="0" err="1"/>
              <a:t>koding</a:t>
            </a:r>
            <a:r>
              <a:rPr lang="en-US" dirty="0"/>
              <a:t>),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forklarende</a:t>
            </a:r>
            <a:r>
              <a:rPr lang="en-US" dirty="0"/>
              <a:t> </a:t>
            </a:r>
            <a:r>
              <a:rPr lang="en-US" dirty="0" err="1"/>
              <a:t>kommentarer</a:t>
            </a:r>
            <a:r>
              <a:rPr lang="en-US" dirty="0"/>
              <a:t> </a:t>
            </a:r>
            <a:r>
              <a:rPr lang="en-US" dirty="0" err="1"/>
              <a:t>direkte</a:t>
            </a:r>
            <a:r>
              <a:rPr lang="en-US" dirty="0"/>
              <a:t> i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ditt</a:t>
            </a:r>
            <a:r>
              <a:rPr lang="en-US" dirty="0"/>
              <a:t> (her i </a:t>
            </a:r>
            <a:r>
              <a:rPr lang="en-US" dirty="0" err="1"/>
              <a:t>grønt</a:t>
            </a:r>
            <a:r>
              <a:rPr lang="en-US" dirty="0"/>
              <a:t>):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AB8C74E-57CD-8BCE-BCC1-4B813B1B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494" y="4855080"/>
            <a:ext cx="8656177" cy="109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studieteknikk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74548"/>
            <a:ext cx="5801650" cy="44349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Programmering</a:t>
            </a:r>
            <a:r>
              <a:rPr lang="en-US" dirty="0"/>
              <a:t> handler </a:t>
            </a:r>
            <a:r>
              <a:rPr lang="en-US" dirty="0" err="1"/>
              <a:t>ikke</a:t>
            </a:r>
            <a:r>
              <a:rPr lang="en-US" dirty="0"/>
              <a:t> om å </a:t>
            </a:r>
            <a:r>
              <a:rPr lang="en-US" dirty="0" err="1"/>
              <a:t>pugge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minste</a:t>
            </a:r>
            <a:r>
              <a:rPr lang="en-US" dirty="0"/>
              <a:t> ting </a:t>
            </a:r>
            <a:r>
              <a:rPr lang="en-US" dirty="0" err="1"/>
              <a:t>skrives</a:t>
            </a:r>
            <a:r>
              <a:rPr lang="en-US" dirty="0"/>
              <a:t> (</a:t>
            </a:r>
            <a:r>
              <a:rPr lang="en-US" dirty="0" err="1"/>
              <a:t>syntaks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</a:t>
            </a:r>
            <a:r>
              <a:rPr lang="en-US" dirty="0" err="1"/>
              <a:t>viktigste</a:t>
            </a:r>
            <a:r>
              <a:rPr lang="en-US" dirty="0"/>
              <a:t> er å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ting </a:t>
            </a:r>
            <a:r>
              <a:rPr lang="en-US" dirty="0" err="1"/>
              <a:t>gjør</a:t>
            </a:r>
            <a:r>
              <a:rPr lang="en-US" dirty="0"/>
              <a:t>, </a:t>
            </a:r>
            <a:r>
              <a:rPr lang="en-US" dirty="0" err="1"/>
              <a:t>hva</a:t>
            </a:r>
            <a:r>
              <a:rPr lang="en-US" dirty="0"/>
              <a:t> de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til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du ha med </a:t>
            </a:r>
            <a:r>
              <a:rPr lang="en-US" dirty="0" err="1"/>
              <a:t>skrevne</a:t>
            </a:r>
            <a:r>
              <a:rPr lang="en-US" dirty="0"/>
              <a:t> </a:t>
            </a:r>
            <a:r>
              <a:rPr lang="en-US" dirty="0" err="1"/>
              <a:t>notater</a:t>
            </a:r>
            <a:r>
              <a:rPr lang="en-US" dirty="0"/>
              <a:t> (</a:t>
            </a:r>
            <a:r>
              <a:rPr lang="en-US" dirty="0" err="1"/>
              <a:t>inkludert</a:t>
            </a:r>
            <a:r>
              <a:rPr lang="en-US" dirty="0"/>
              <a:t> </a:t>
            </a:r>
            <a:r>
              <a:rPr lang="en-US" dirty="0" err="1"/>
              <a:t>kode-eksempler</a:t>
            </a:r>
            <a:r>
              <a:rPr lang="en-US" dirty="0"/>
              <a:t>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trykte</a:t>
            </a:r>
            <a:r>
              <a:rPr lang="en-US" dirty="0"/>
              <a:t> </a:t>
            </a:r>
            <a:r>
              <a:rPr lang="en-US" dirty="0" err="1"/>
              <a:t>hjelpemidler</a:t>
            </a:r>
            <a:r>
              <a:rPr lang="en-US" dirty="0"/>
              <a:t> (</a:t>
            </a:r>
            <a:r>
              <a:rPr lang="en-US" dirty="0" err="1"/>
              <a:t>inkludert</a:t>
            </a:r>
            <a:r>
              <a:rPr lang="en-US" dirty="0"/>
              <a:t> </a:t>
            </a:r>
            <a:r>
              <a:rPr lang="en-US" dirty="0" err="1"/>
              <a:t>lærebok</a:t>
            </a:r>
            <a:r>
              <a:rPr lang="en-US" dirty="0"/>
              <a:t>) </a:t>
            </a:r>
            <a:r>
              <a:rPr lang="en-US" dirty="0" err="1"/>
              <a:t>slik</a:t>
            </a:r>
            <a:r>
              <a:rPr lang="en-US" dirty="0"/>
              <a:t> at du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trenger</a:t>
            </a:r>
            <a:r>
              <a:rPr lang="en-US" dirty="0"/>
              <a:t> å </a:t>
            </a:r>
            <a:r>
              <a:rPr lang="en-US" dirty="0" err="1"/>
              <a:t>huske</a:t>
            </a:r>
            <a:r>
              <a:rPr lang="en-US" dirty="0"/>
              <a:t> alt </a:t>
            </a:r>
            <a:r>
              <a:rPr lang="en-US" dirty="0" err="1"/>
              <a:t>utenat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Men du </a:t>
            </a:r>
            <a:r>
              <a:rPr lang="en-US" dirty="0" err="1"/>
              <a:t>trenger</a:t>
            </a:r>
            <a:r>
              <a:rPr lang="en-US" dirty="0"/>
              <a:t> å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oppgavene</a:t>
            </a:r>
            <a:r>
              <a:rPr lang="en-US" dirty="0"/>
              <a:t> handler om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i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koden</a:t>
            </a:r>
            <a:r>
              <a:rPr lang="en-US" dirty="0"/>
              <a:t> </a:t>
            </a:r>
            <a:r>
              <a:rPr lang="en-US" dirty="0" err="1"/>
              <a:t>kjøres</a:t>
            </a: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40CD29EE-2A40-3048-FAA3-7C785D1A0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317" y="2656248"/>
            <a:ext cx="5224699" cy="34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1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0141E-51E9-E816-5D1A-F10CD1D5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Bruk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misbruk</a:t>
            </a:r>
            <a:r>
              <a:rPr lang="en-US" dirty="0"/>
              <a:t> av </a:t>
            </a:r>
            <a:r>
              <a:rPr lang="en-US" dirty="0" err="1"/>
              <a:t>kunstig</a:t>
            </a:r>
            <a:r>
              <a:rPr lang="en-US" dirty="0"/>
              <a:t> </a:t>
            </a:r>
            <a:r>
              <a:rPr lang="en-US" dirty="0" err="1"/>
              <a:t>intelligens</a:t>
            </a:r>
            <a:r>
              <a:rPr lang="en-US" dirty="0"/>
              <a:t> (AI)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B6E8C-BA30-32EF-D637-3E769AEE9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521885"/>
            <a:ext cx="10077557" cy="43361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Skal du </a:t>
            </a:r>
            <a:r>
              <a:rPr lang="en-US" dirty="0" err="1"/>
              <a:t>bruke</a:t>
            </a:r>
            <a:r>
              <a:rPr lang="en-US" dirty="0"/>
              <a:t> AI, bruk det </a:t>
            </a:r>
            <a:r>
              <a:rPr lang="en-US" dirty="0" err="1"/>
              <a:t>som</a:t>
            </a:r>
            <a:r>
              <a:rPr lang="en-US" dirty="0"/>
              <a:t> et </a:t>
            </a:r>
            <a:r>
              <a:rPr lang="en-US" dirty="0" err="1"/>
              <a:t>hjelpemiddel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lære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snarvei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å </a:t>
            </a:r>
            <a:r>
              <a:rPr lang="en-US" dirty="0" err="1"/>
              <a:t>lære</a:t>
            </a:r>
            <a:r>
              <a:rPr lang="en-US" dirty="0"/>
              <a:t> </a:t>
            </a:r>
            <a:r>
              <a:rPr lang="en-US" dirty="0" err="1"/>
              <a:t>noe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brukt</a:t>
            </a:r>
            <a:r>
              <a:rPr lang="en-US" dirty="0"/>
              <a:t> AI på </a:t>
            </a:r>
            <a:r>
              <a:rPr lang="en-US" dirty="0" err="1"/>
              <a:t>eksamen</a:t>
            </a:r>
            <a:r>
              <a:rPr lang="en-US" dirty="0"/>
              <a:t>, da </a:t>
            </a:r>
            <a:r>
              <a:rPr lang="en-US" dirty="0" err="1"/>
              <a:t>må</a:t>
            </a:r>
            <a:r>
              <a:rPr lang="en-US" dirty="0"/>
              <a:t> du stole på det </a:t>
            </a:r>
            <a:r>
              <a:rPr lang="en-US" i="1" dirty="0"/>
              <a:t>du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lært</a:t>
            </a:r>
            <a:r>
              <a:rPr lang="en-US" dirty="0"/>
              <a:t> – </a:t>
            </a:r>
            <a:r>
              <a:rPr lang="en-US" dirty="0" err="1"/>
              <a:t>har</a:t>
            </a:r>
            <a:r>
              <a:rPr lang="en-US" dirty="0"/>
              <a:t> du </a:t>
            </a:r>
            <a:r>
              <a:rPr lang="en-US" dirty="0" err="1"/>
              <a:t>brukt</a:t>
            </a:r>
            <a:r>
              <a:rPr lang="en-US" dirty="0"/>
              <a:t> AI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krykke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semesteret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du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få</a:t>
            </a:r>
            <a:r>
              <a:rPr lang="en-US" dirty="0"/>
              <a:t> det </a:t>
            </a:r>
            <a:r>
              <a:rPr lang="en-US" dirty="0" err="1"/>
              <a:t>vanskelig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er </a:t>
            </a:r>
            <a:r>
              <a:rPr lang="en-US" dirty="0" err="1"/>
              <a:t>spesielt</a:t>
            </a:r>
            <a:r>
              <a:rPr lang="en-US" dirty="0"/>
              <a:t> </a:t>
            </a:r>
            <a:r>
              <a:rPr lang="en-US" dirty="0" err="1"/>
              <a:t>viktig</a:t>
            </a:r>
            <a:r>
              <a:rPr lang="en-US" dirty="0"/>
              <a:t> at du </a:t>
            </a:r>
            <a:r>
              <a:rPr lang="en-US" dirty="0" err="1"/>
              <a:t>øver</a:t>
            </a:r>
            <a:r>
              <a:rPr lang="en-US" dirty="0"/>
              <a:t> deg på </a:t>
            </a:r>
            <a:r>
              <a:rPr lang="en-US" dirty="0" err="1"/>
              <a:t>selv</a:t>
            </a:r>
            <a:r>
              <a:rPr lang="en-US" dirty="0"/>
              <a:t>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i </a:t>
            </a:r>
            <a:r>
              <a:rPr lang="en-US" dirty="0" err="1"/>
              <a:t>programmene</a:t>
            </a:r>
            <a:r>
              <a:rPr lang="en-US" dirty="0"/>
              <a:t> dine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hjelp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OBS: AI er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upålitelig</a:t>
            </a:r>
            <a:r>
              <a:rPr lang="en-US" dirty="0"/>
              <a:t> og tar </a:t>
            </a:r>
            <a:r>
              <a:rPr lang="en-US" dirty="0" err="1"/>
              <a:t>feil</a:t>
            </a:r>
            <a:r>
              <a:rPr lang="en-US" dirty="0"/>
              <a:t> – men </a:t>
            </a:r>
            <a:r>
              <a:rPr lang="en-US" dirty="0" err="1"/>
              <a:t>likevel</a:t>
            </a:r>
            <a:r>
              <a:rPr lang="en-US" dirty="0"/>
              <a:t> </a:t>
            </a:r>
            <a:r>
              <a:rPr lang="en-US" dirty="0" err="1"/>
              <a:t>svært</a:t>
            </a:r>
            <a:r>
              <a:rPr lang="en-US" dirty="0"/>
              <a:t> </a:t>
            </a:r>
            <a:r>
              <a:rPr lang="en-US" dirty="0" err="1"/>
              <a:t>overbevisende</a:t>
            </a:r>
            <a:r>
              <a:rPr lang="en-US" dirty="0"/>
              <a:t>. Dette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skummel</a:t>
            </a:r>
            <a:r>
              <a:rPr lang="en-US" dirty="0"/>
              <a:t> </a:t>
            </a:r>
            <a:r>
              <a:rPr lang="en-US" dirty="0" err="1"/>
              <a:t>kombinasjon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 god </a:t>
            </a:r>
            <a:r>
              <a:rPr lang="en-US" dirty="0" err="1"/>
              <a:t>måte</a:t>
            </a:r>
            <a:r>
              <a:rPr lang="en-US" dirty="0"/>
              <a:t> å </a:t>
            </a:r>
            <a:r>
              <a:rPr lang="en-US" dirty="0" err="1"/>
              <a:t>bruke</a:t>
            </a:r>
            <a:r>
              <a:rPr lang="en-US" dirty="0"/>
              <a:t> AI på er å be den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deg </a:t>
            </a:r>
            <a:r>
              <a:rPr lang="en-US" dirty="0" err="1"/>
              <a:t>som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teste om du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forstått</a:t>
            </a:r>
            <a:r>
              <a:rPr lang="en-US" dirty="0"/>
              <a:t> et </a:t>
            </a:r>
            <a:r>
              <a:rPr lang="en-US" dirty="0" err="1"/>
              <a:t>tema</a:t>
            </a:r>
            <a:r>
              <a:rPr lang="en-US" dirty="0"/>
              <a:t>. 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7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A95D2E-F0C8-4B94-76D2-5348B900A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9" y="1350239"/>
            <a:ext cx="6382303" cy="44961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DE0F06-1558-E868-584D-2F8E34BEC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644" y="122246"/>
            <a:ext cx="5505927" cy="1543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A55361-8455-0B6A-A759-8CD4FA809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377" y="1908549"/>
            <a:ext cx="5208721" cy="46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2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242112-F1A5-05F2-7FE4-31958FF6C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601" y="14247"/>
            <a:ext cx="6367447" cy="684375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4361F4-A214-30BD-8101-77E93F254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331731" cy="3649465"/>
          </a:xfrm>
        </p:spPr>
        <p:txBody>
          <a:bodyPr/>
          <a:lstStyle/>
          <a:p>
            <a:r>
              <a:rPr lang="en-US" dirty="0"/>
              <a:t>Det er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forståelse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god </a:t>
            </a:r>
            <a:r>
              <a:rPr lang="en-US" dirty="0" err="1"/>
              <a:t>metafor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01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1B319-255F-A668-B891-25227E15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lese </a:t>
            </a:r>
            <a:r>
              <a:rPr lang="en-US" dirty="0" err="1"/>
              <a:t>programkode</a:t>
            </a:r>
            <a:r>
              <a:rPr lang="en-US" dirty="0"/>
              <a:t> –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nivåer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7A0B2-985A-BD29-D2FD-AAEF33B7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334" y="2316480"/>
            <a:ext cx="6758940" cy="45415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Problem-</a:t>
            </a:r>
            <a:r>
              <a:rPr lang="en-US" b="1" dirty="0" err="1"/>
              <a:t>nivået</a:t>
            </a:r>
            <a:endParaRPr lang="en-US" b="1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Hva</a:t>
            </a:r>
            <a:r>
              <a:rPr lang="en-US" dirty="0"/>
              <a:t> slags problem er det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forsøker</a:t>
            </a:r>
            <a:r>
              <a:rPr lang="en-US" dirty="0"/>
              <a:t> å </a:t>
            </a:r>
            <a:r>
              <a:rPr lang="en-US" dirty="0" err="1"/>
              <a:t>løse</a:t>
            </a:r>
            <a:r>
              <a:rPr lang="en-US" dirty="0"/>
              <a:t>?</a:t>
            </a:r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variabler</a:t>
            </a:r>
            <a:r>
              <a:rPr lang="en-US" dirty="0"/>
              <a:t> (“</a:t>
            </a:r>
            <a:r>
              <a:rPr lang="en-US" dirty="0" err="1"/>
              <a:t>beløp</a:t>
            </a:r>
            <a:r>
              <a:rPr lang="en-US" dirty="0"/>
              <a:t>”, “renter”) er </a:t>
            </a:r>
            <a:r>
              <a:rPr lang="en-US" dirty="0" err="1"/>
              <a:t>hjelpsomme</a:t>
            </a:r>
            <a:r>
              <a:rPr lang="en-US" dirty="0"/>
              <a:t> her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/>
              <a:t>Syntaks-nivået</a:t>
            </a:r>
            <a:r>
              <a:rPr lang="en-US" b="1" dirty="0"/>
              <a:t>: ‘</a:t>
            </a:r>
            <a:r>
              <a:rPr lang="en-US" b="1" dirty="0" err="1"/>
              <a:t>gramatikken</a:t>
            </a:r>
            <a:r>
              <a:rPr lang="en-US" b="1" dirty="0"/>
              <a:t>’ i Python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venstre</a:t>
            </a:r>
            <a:r>
              <a:rPr lang="en-US" dirty="0"/>
              <a:t> er </a:t>
            </a:r>
            <a:r>
              <a:rPr lang="en-US" dirty="0" err="1"/>
              <a:t>linjenummer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del av </a:t>
            </a:r>
            <a:r>
              <a:rPr lang="en-US" dirty="0" err="1"/>
              <a:t>programmet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/>
              <a:t>3 </a:t>
            </a:r>
            <a:r>
              <a:rPr lang="en-US" i="1" dirty="0" err="1"/>
              <a:t>tilordninger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formen</a:t>
            </a:r>
            <a:r>
              <a:rPr lang="en-US" dirty="0"/>
              <a:t>: </a:t>
            </a:r>
            <a:r>
              <a:rPr lang="en-US" i="1" dirty="0" err="1"/>
              <a:t>variabel</a:t>
            </a:r>
            <a:r>
              <a:rPr lang="en-US" i="1" dirty="0"/>
              <a:t> = </a:t>
            </a:r>
            <a:r>
              <a:rPr lang="en-US" i="1" dirty="0" err="1"/>
              <a:t>verdi</a:t>
            </a:r>
            <a:endParaRPr lang="en-US" i="1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err="1"/>
              <a:t>Maskin-nivået</a:t>
            </a:r>
            <a:r>
              <a:rPr lang="en-US" b="1" dirty="0"/>
              <a:t>: </a:t>
            </a:r>
            <a:r>
              <a:rPr lang="en-US" b="1" dirty="0" err="1"/>
              <a:t>hva</a:t>
            </a:r>
            <a:r>
              <a:rPr lang="en-US" b="1" dirty="0"/>
              <a:t> </a:t>
            </a:r>
            <a:r>
              <a:rPr lang="en-US" b="1" dirty="0" err="1"/>
              <a:t>skjer</a:t>
            </a:r>
            <a:r>
              <a:rPr lang="en-US" b="1" dirty="0"/>
              <a:t> </a:t>
            </a:r>
            <a:r>
              <a:rPr lang="en-US" b="1" dirty="0" err="1"/>
              <a:t>når</a:t>
            </a:r>
            <a:r>
              <a:rPr lang="en-US" b="1" dirty="0"/>
              <a:t> vi </a:t>
            </a:r>
            <a:r>
              <a:rPr lang="en-US" b="1" dirty="0" err="1"/>
              <a:t>kjører</a:t>
            </a:r>
            <a:r>
              <a:rPr lang="en-US" b="1" dirty="0"/>
              <a:t> </a:t>
            </a:r>
            <a:r>
              <a:rPr lang="en-US" b="1" dirty="0" err="1"/>
              <a:t>koden</a:t>
            </a:r>
            <a:r>
              <a:rPr lang="en-US" b="1" dirty="0"/>
              <a:t>?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/>
              <a:t>En </a:t>
            </a:r>
            <a:r>
              <a:rPr lang="en-US" dirty="0" err="1"/>
              <a:t>linje</a:t>
            </a:r>
            <a:r>
              <a:rPr lang="en-US" dirty="0"/>
              <a:t> </a:t>
            </a:r>
            <a:r>
              <a:rPr lang="en-US" dirty="0" err="1"/>
              <a:t>kjøres</a:t>
            </a:r>
            <a:r>
              <a:rPr lang="en-US" dirty="0"/>
              <a:t> av </a:t>
            </a:r>
            <a:r>
              <a:rPr lang="en-US" dirty="0" err="1"/>
              <a:t>gangen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i="1" dirty="0"/>
              <a:t>renter </a:t>
            </a:r>
            <a:r>
              <a:rPr lang="en-US" dirty="0" err="1"/>
              <a:t>senere</a:t>
            </a:r>
            <a:r>
              <a:rPr lang="en-US" dirty="0"/>
              <a:t>,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maskinen</a:t>
            </a:r>
            <a:r>
              <a:rPr lang="en-US" dirty="0"/>
              <a:t> ha </a:t>
            </a:r>
            <a:r>
              <a:rPr lang="en-US" dirty="0" err="1"/>
              <a:t>lagret</a:t>
            </a:r>
            <a:r>
              <a:rPr lang="en-US" dirty="0"/>
              <a:t> i </a:t>
            </a:r>
            <a:r>
              <a:rPr lang="en-US" dirty="0" err="1"/>
              <a:t>minnet</a:t>
            </a:r>
            <a:r>
              <a:rPr lang="en-US" dirty="0"/>
              <a:t> at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betyr</a:t>
            </a:r>
            <a:r>
              <a:rPr lang="en-US" dirty="0"/>
              <a:t> </a:t>
            </a:r>
            <a:r>
              <a:rPr lang="en-US" dirty="0" err="1"/>
              <a:t>verdien</a:t>
            </a:r>
            <a:r>
              <a:rPr lang="en-US" dirty="0"/>
              <a:t> 5</a:t>
            </a:r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i="1" dirty="0" err="1"/>
              <a:t>beløp</a:t>
            </a:r>
            <a:r>
              <a:rPr lang="en-US" i="1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først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verdi</a:t>
            </a:r>
            <a:r>
              <a:rPr lang="en-US" dirty="0"/>
              <a:t> (100)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senere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(105) – da er det den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verdien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lagret</a:t>
            </a:r>
            <a:r>
              <a:rPr lang="en-US" dirty="0"/>
              <a:t> i </a:t>
            </a:r>
            <a:r>
              <a:rPr lang="en-US" dirty="0" err="1"/>
              <a:t>minnet</a:t>
            </a:r>
            <a:r>
              <a:rPr lang="en-US" dirty="0"/>
              <a:t>, den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dermed</a:t>
            </a:r>
            <a:r>
              <a:rPr lang="en-US" dirty="0"/>
              <a:t> er </a:t>
            </a:r>
            <a:r>
              <a:rPr lang="en-US" dirty="0" err="1"/>
              <a:t>overskrevet</a:t>
            </a:r>
            <a:r>
              <a:rPr lang="en-US" dirty="0"/>
              <a:t> (“</a:t>
            </a:r>
            <a:r>
              <a:rPr lang="en-US" dirty="0" err="1"/>
              <a:t>glemt</a:t>
            </a:r>
            <a:r>
              <a:rPr lang="en-US" dirty="0"/>
              <a:t>”).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23F7E8-BA58-D7DD-E177-F643193EA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37" y="3893820"/>
            <a:ext cx="3631911" cy="916359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B5232CD-3F85-2C05-5DB4-C08596B203CE}"/>
              </a:ext>
            </a:extLst>
          </p:cNvPr>
          <p:cNvSpPr/>
          <p:nvPr/>
        </p:nvSpPr>
        <p:spPr>
          <a:xfrm rot="16200000">
            <a:off x="-129635" y="5364987"/>
            <a:ext cx="1772780" cy="916359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variabel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4410301-4906-DBA6-2F6B-E38A8D3FCB1E}"/>
              </a:ext>
            </a:extLst>
          </p:cNvPr>
          <p:cNvSpPr/>
          <p:nvPr/>
        </p:nvSpPr>
        <p:spPr>
          <a:xfrm rot="16200000">
            <a:off x="1009285" y="5364986"/>
            <a:ext cx="1772780" cy="916359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verdi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42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/>
              <a:t>Det </a:t>
            </a:r>
            <a:r>
              <a:rPr lang="en-US" dirty="0" err="1"/>
              <a:t>finnes</a:t>
            </a:r>
            <a:r>
              <a:rPr lang="en-US" dirty="0"/>
              <a:t> </a:t>
            </a:r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språk</a:t>
            </a:r>
            <a:r>
              <a:rPr lang="en-US" dirty="0"/>
              <a:t> å </a:t>
            </a:r>
            <a:r>
              <a:rPr lang="en-US" dirty="0" err="1"/>
              <a:t>lage</a:t>
            </a:r>
            <a:r>
              <a:rPr lang="en-US" dirty="0"/>
              <a:t> programmer i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74548"/>
            <a:ext cx="6549032" cy="411995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Tolket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/ </a:t>
            </a:r>
            <a:r>
              <a:rPr lang="en-US" dirty="0" err="1"/>
              <a:t>skript</a:t>
            </a:r>
            <a:r>
              <a:rPr lang="en-US" dirty="0"/>
              <a:t> (</a:t>
            </a:r>
            <a:r>
              <a:rPr lang="en-US" dirty="0" err="1"/>
              <a:t>høynivå</a:t>
            </a:r>
            <a:r>
              <a:rPr lang="en-US" dirty="0"/>
              <a:t>): Et program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oversettes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maskinkode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gang det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kjøres</a:t>
            </a:r>
            <a:r>
              <a:rPr lang="en-US" dirty="0"/>
              <a:t>. </a:t>
            </a:r>
            <a:r>
              <a:rPr lang="en-US" dirty="0" err="1"/>
              <a:t>Treigest</a:t>
            </a:r>
            <a:r>
              <a:rPr lang="en-US" dirty="0"/>
              <a:t>,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enklest</a:t>
            </a:r>
            <a:r>
              <a:rPr lang="en-US" dirty="0"/>
              <a:t> for </a:t>
            </a:r>
            <a:r>
              <a:rPr lang="en-US" dirty="0" err="1"/>
              <a:t>mennesker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Kompilert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(</a:t>
            </a:r>
            <a:r>
              <a:rPr lang="en-US" dirty="0" err="1"/>
              <a:t>middels</a:t>
            </a:r>
            <a:r>
              <a:rPr lang="en-US" dirty="0"/>
              <a:t>): Et program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oversettes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maskinkode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forhånd</a:t>
            </a:r>
            <a:r>
              <a:rPr lang="en-US" dirty="0"/>
              <a:t> av et </a:t>
            </a:r>
            <a:r>
              <a:rPr lang="en-US" dirty="0" err="1"/>
              <a:t>spesielt</a:t>
            </a:r>
            <a:r>
              <a:rPr lang="en-US" dirty="0"/>
              <a:t> program (</a:t>
            </a:r>
            <a:r>
              <a:rPr lang="en-US" dirty="0" err="1"/>
              <a:t>kompilator</a:t>
            </a:r>
            <a:r>
              <a:rPr lang="en-US" dirty="0"/>
              <a:t>). </a:t>
            </a:r>
            <a:r>
              <a:rPr lang="en-US" dirty="0" err="1"/>
              <a:t>Treigere</a:t>
            </a:r>
            <a:r>
              <a:rPr lang="en-US" dirty="0"/>
              <a:t>, men </a:t>
            </a:r>
            <a:r>
              <a:rPr lang="en-US" dirty="0" err="1"/>
              <a:t>enklere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Assembly-</a:t>
            </a:r>
            <a:r>
              <a:rPr lang="en-US" dirty="0" err="1"/>
              <a:t>kode</a:t>
            </a:r>
            <a:r>
              <a:rPr lang="en-US" dirty="0"/>
              <a:t> (</a:t>
            </a:r>
            <a:r>
              <a:rPr lang="en-US" dirty="0" err="1"/>
              <a:t>lavnivå</a:t>
            </a:r>
            <a:r>
              <a:rPr lang="en-US" dirty="0"/>
              <a:t>): </a:t>
            </a:r>
            <a:r>
              <a:rPr lang="en-US" dirty="0" err="1"/>
              <a:t>Ekstremt</a:t>
            </a:r>
            <a:r>
              <a:rPr lang="en-US" dirty="0"/>
              <a:t> </a:t>
            </a:r>
            <a:r>
              <a:rPr lang="en-US" dirty="0" err="1"/>
              <a:t>detaljert</a:t>
            </a:r>
            <a:r>
              <a:rPr lang="en-US" dirty="0"/>
              <a:t> (men </a:t>
            </a:r>
            <a:r>
              <a:rPr lang="en-US" dirty="0" err="1"/>
              <a:t>raskt</a:t>
            </a:r>
            <a:r>
              <a:rPr lang="en-US" dirty="0"/>
              <a:t>), det </a:t>
            </a:r>
            <a:r>
              <a:rPr lang="en-US" dirty="0" err="1"/>
              <a:t>laveste</a:t>
            </a:r>
            <a:r>
              <a:rPr lang="en-US" dirty="0"/>
              <a:t> </a:t>
            </a:r>
            <a:r>
              <a:rPr lang="en-US" dirty="0" err="1"/>
              <a:t>nivået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noenlunde</a:t>
            </a:r>
            <a:r>
              <a:rPr lang="en-US" dirty="0"/>
              <a:t> </a:t>
            </a:r>
            <a:r>
              <a:rPr lang="en-US" dirty="0" err="1"/>
              <a:t>forståelig</a:t>
            </a:r>
            <a:r>
              <a:rPr lang="en-US" dirty="0"/>
              <a:t> for </a:t>
            </a:r>
            <a:r>
              <a:rPr lang="en-US" dirty="0" err="1"/>
              <a:t>mennesker</a:t>
            </a:r>
            <a:r>
              <a:rPr lang="en-US" dirty="0"/>
              <a:t> (IN1020)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Maskinkode</a:t>
            </a:r>
            <a:r>
              <a:rPr lang="en-US" dirty="0"/>
              <a:t> (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bunn</a:t>
            </a:r>
            <a:r>
              <a:rPr lang="en-US" dirty="0"/>
              <a:t>): </a:t>
            </a:r>
            <a:r>
              <a:rPr lang="en-US" dirty="0" err="1"/>
              <a:t>Kjøres</a:t>
            </a:r>
            <a:r>
              <a:rPr lang="en-US" dirty="0"/>
              <a:t> </a:t>
            </a:r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den </a:t>
            </a:r>
            <a:r>
              <a:rPr lang="en-US" dirty="0" err="1"/>
              <a:t>fysiske</a:t>
            </a:r>
            <a:r>
              <a:rPr lang="en-US" dirty="0"/>
              <a:t> </a:t>
            </a:r>
            <a:r>
              <a:rPr lang="en-US" dirty="0" err="1"/>
              <a:t>datamaskinen</a:t>
            </a:r>
            <a:r>
              <a:rPr lang="en-US" dirty="0"/>
              <a:t> (</a:t>
            </a:r>
            <a:r>
              <a:rPr lang="en-US" dirty="0" err="1"/>
              <a:t>hardwaren</a:t>
            </a:r>
            <a:r>
              <a:rPr lang="en-US" dirty="0"/>
              <a:t>) : 00101001…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8" name="Picture 7" descr="A diagram of a computer code&#10;&#10;Description automatically generated">
            <a:extLst>
              <a:ext uri="{FF2B5EF4-FFF2-40B4-BE49-F238E27FC236}">
                <a16:creationId xmlns:a16="http://schemas.microsoft.com/office/drawing/2014/main" id="{35515E4E-5DA4-3794-0D89-F12756920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749" y="2429852"/>
            <a:ext cx="4172524" cy="36416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297650-857C-93C1-EA4B-C6D8349549B9}"/>
              </a:ext>
            </a:extLst>
          </p:cNvPr>
          <p:cNvSpPr txBox="1"/>
          <p:nvPr/>
        </p:nvSpPr>
        <p:spPr>
          <a:xfrm>
            <a:off x="9414349" y="3291285"/>
            <a:ext cx="179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 Java (IN1010)</a:t>
            </a:r>
          </a:p>
        </p:txBody>
      </p:sp>
    </p:spTree>
    <p:extLst>
      <p:ext uri="{BB962C8B-B14F-4D97-AF65-F5344CB8AC3E}">
        <p14:creationId xmlns:p14="http://schemas.microsoft.com/office/powerpoint/2010/main" val="315925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om Python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266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Python er et </a:t>
            </a:r>
            <a:r>
              <a:rPr lang="en-US" dirty="0" err="1"/>
              <a:t>høynivå-språk</a:t>
            </a:r>
            <a:r>
              <a:rPr lang="en-US" dirty="0"/>
              <a:t>: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raskt</a:t>
            </a:r>
            <a:r>
              <a:rPr lang="en-US" dirty="0"/>
              <a:t>, men </a:t>
            </a:r>
            <a:r>
              <a:rPr lang="en-US" dirty="0" err="1"/>
              <a:t>lettere</a:t>
            </a:r>
            <a:r>
              <a:rPr lang="en-US" dirty="0"/>
              <a:t> å lese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seg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 av de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brukte</a:t>
            </a:r>
            <a:r>
              <a:rPr lang="en-US" dirty="0"/>
              <a:t> </a:t>
            </a:r>
            <a:r>
              <a:rPr lang="en-US" dirty="0" err="1"/>
              <a:t>språkene</a:t>
            </a:r>
            <a:r>
              <a:rPr lang="en-US" dirty="0"/>
              <a:t> – det </a:t>
            </a:r>
            <a:r>
              <a:rPr lang="en-US" dirty="0" err="1"/>
              <a:t>finnes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mange </a:t>
            </a:r>
            <a:r>
              <a:rPr lang="en-US" dirty="0" err="1"/>
              <a:t>programbiblioteker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Men </a:t>
            </a:r>
            <a:r>
              <a:rPr lang="en-US" b="1" dirty="0"/>
              <a:t>python</a:t>
            </a:r>
            <a:r>
              <a:rPr lang="en-US" dirty="0"/>
              <a:t> er </a:t>
            </a:r>
            <a:r>
              <a:rPr lang="en-US" dirty="0" err="1"/>
              <a:t>også</a:t>
            </a:r>
            <a:r>
              <a:rPr lang="en-US" dirty="0"/>
              <a:t> et program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tolker</a:t>
            </a:r>
            <a:r>
              <a:rPr lang="en-US" dirty="0"/>
              <a:t> og </a:t>
            </a:r>
            <a:r>
              <a:rPr lang="en-US" dirty="0" err="1"/>
              <a:t>kjører</a:t>
            </a:r>
            <a:r>
              <a:rPr lang="en-US" dirty="0"/>
              <a:t> programmer </a:t>
            </a:r>
            <a:r>
              <a:rPr lang="en-US" dirty="0" err="1"/>
              <a:t>skrevet</a:t>
            </a:r>
            <a:r>
              <a:rPr lang="en-US" dirty="0"/>
              <a:t> i Python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A7AF3ED-0658-4673-287B-BFD64CB21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028" y="3222680"/>
            <a:ext cx="5373194" cy="1519317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5045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/>
              <a:t>Tre </a:t>
            </a:r>
            <a:r>
              <a:rPr lang="en-US" dirty="0" err="1"/>
              <a:t>grunnleggende</a:t>
            </a:r>
            <a:r>
              <a:rPr lang="en-US" dirty="0"/>
              <a:t> </a:t>
            </a:r>
            <a:r>
              <a:rPr lang="en-US" dirty="0" err="1"/>
              <a:t>verktøy</a:t>
            </a:r>
            <a:r>
              <a:rPr lang="en-US" dirty="0"/>
              <a:t>: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6107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Editor: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skrive</a:t>
            </a:r>
            <a:r>
              <a:rPr lang="en-US" dirty="0"/>
              <a:t> programmer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Terminal:</a:t>
            </a:r>
            <a:r>
              <a:rPr lang="en-US" dirty="0"/>
              <a:t> Del av </a:t>
            </a:r>
            <a:r>
              <a:rPr lang="en-US" dirty="0" err="1"/>
              <a:t>OSet</a:t>
            </a:r>
            <a:r>
              <a:rPr lang="en-US" dirty="0"/>
              <a:t> (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så</a:t>
            </a:r>
            <a:r>
              <a:rPr lang="en-US" dirty="0"/>
              <a:t> på i del 1) </a:t>
            </a:r>
            <a:r>
              <a:rPr lang="en-US" dirty="0" err="1"/>
              <a:t>hvor</a:t>
            </a:r>
            <a:r>
              <a:rPr lang="en-US" dirty="0"/>
              <a:t> 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Python-programmer</a:t>
            </a:r>
          </a:p>
          <a:p>
            <a:pPr marL="800100" lvl="2" indent="-342900"/>
            <a:r>
              <a:rPr lang="en-US" dirty="0"/>
              <a:t>(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åpne</a:t>
            </a:r>
            <a:r>
              <a:rPr lang="en-US" dirty="0"/>
              <a:t> </a:t>
            </a:r>
            <a:r>
              <a:rPr lang="en-US" dirty="0" err="1"/>
              <a:t>vinduer</a:t>
            </a:r>
            <a:r>
              <a:rPr lang="en-US" dirty="0"/>
              <a:t>, men det er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avansert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Debugger:</a:t>
            </a:r>
            <a:r>
              <a:rPr lang="en-US" dirty="0"/>
              <a:t> </a:t>
            </a:r>
            <a:r>
              <a:rPr lang="en-US" dirty="0" err="1"/>
              <a:t>Verktøy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lar </a:t>
            </a:r>
            <a:r>
              <a:rPr lang="en-US" dirty="0" err="1"/>
              <a:t>oss</a:t>
            </a:r>
            <a:r>
              <a:rPr lang="en-US" dirty="0"/>
              <a:t> se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i </a:t>
            </a:r>
            <a:r>
              <a:rPr lang="en-US" dirty="0" err="1"/>
              <a:t>maskinen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hjelper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med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(“bugs”)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Graphic 3" descr="Pen with solid fill">
            <a:extLst>
              <a:ext uri="{FF2B5EF4-FFF2-40B4-BE49-F238E27FC236}">
                <a16:creationId xmlns:a16="http://schemas.microsoft.com/office/drawing/2014/main" id="{53253BE1-9A2F-9F48-9373-EA97D1902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3763" y="2717074"/>
            <a:ext cx="914400" cy="914400"/>
          </a:xfrm>
          <a:prstGeom prst="rect">
            <a:avLst/>
          </a:prstGeom>
        </p:spPr>
      </p:pic>
      <p:pic>
        <p:nvPicPr>
          <p:cNvPr id="6" name="Graphic 5" descr="Cmd Terminal with solid fill">
            <a:extLst>
              <a:ext uri="{FF2B5EF4-FFF2-40B4-BE49-F238E27FC236}">
                <a16:creationId xmlns:a16="http://schemas.microsoft.com/office/drawing/2014/main" id="{E9E7D4AD-3A93-902C-63DD-604DEC5FC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3763" y="3827417"/>
            <a:ext cx="914400" cy="914400"/>
          </a:xfrm>
          <a:prstGeom prst="rect">
            <a:avLst/>
          </a:prstGeom>
        </p:spPr>
      </p:pic>
      <p:pic>
        <p:nvPicPr>
          <p:cNvPr id="8" name="Graphic 7" descr="Bug under magnifying glass with solid fill">
            <a:extLst>
              <a:ext uri="{FF2B5EF4-FFF2-40B4-BE49-F238E27FC236}">
                <a16:creationId xmlns:a16="http://schemas.microsoft.com/office/drawing/2014/main" id="{F7CC768E-B3FC-9596-E69B-3F5D929AD9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3763" y="50725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5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/>
              <a:t>Editor: Visual Studio Code (VS Code)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27450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Program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skrive</a:t>
            </a:r>
            <a:r>
              <a:rPr lang="en-US" dirty="0"/>
              <a:t> programmer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VS Code er den </a:t>
            </a:r>
            <a:r>
              <a:rPr lang="en-US" dirty="0" err="1"/>
              <a:t>eneste</a:t>
            </a:r>
            <a:r>
              <a:rPr lang="en-US" dirty="0"/>
              <a:t> </a:t>
            </a:r>
            <a:r>
              <a:rPr lang="en-US" dirty="0" err="1"/>
              <a:t>editoren</a:t>
            </a:r>
            <a:r>
              <a:rPr lang="en-US" dirty="0"/>
              <a:t> vi </a:t>
            </a:r>
            <a:r>
              <a:rPr lang="en-US" dirty="0" err="1"/>
              <a:t>anbefaler</a:t>
            </a:r>
            <a:r>
              <a:rPr lang="en-US" dirty="0"/>
              <a:t> og </a:t>
            </a:r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med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 </a:t>
            </a:r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et </a:t>
            </a:r>
            <a:r>
              <a:rPr lang="en-US" dirty="0" err="1"/>
              <a:t>oppsett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editoren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oversiktlig</a:t>
            </a:r>
            <a:r>
              <a:rPr lang="en-US" dirty="0"/>
              <a:t> og </a:t>
            </a:r>
            <a:r>
              <a:rPr lang="en-US" dirty="0" err="1"/>
              <a:t>tilpasset</a:t>
            </a:r>
            <a:r>
              <a:rPr lang="en-US" dirty="0"/>
              <a:t> </a:t>
            </a:r>
            <a:r>
              <a:rPr lang="en-US" dirty="0" err="1"/>
              <a:t>læring</a:t>
            </a:r>
            <a:endParaRPr lang="en-US" dirty="0"/>
          </a:p>
          <a:p>
            <a:pPr marL="342900" lvl="1" indent="-342900"/>
            <a:r>
              <a:rPr lang="en-US" dirty="0"/>
              <a:t>(</a:t>
            </a: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foretrekker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annen</a:t>
            </a:r>
            <a:r>
              <a:rPr lang="en-US" dirty="0"/>
              <a:t> editor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bruke</a:t>
            </a:r>
            <a:r>
              <a:rPr lang="en-US" dirty="0"/>
              <a:t> den på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ansvar</a:t>
            </a:r>
            <a:r>
              <a:rPr lang="en-US" dirty="0"/>
              <a:t>)	 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3" name="Graphic 2" descr="Pen with solid fill">
            <a:extLst>
              <a:ext uri="{FF2B5EF4-FFF2-40B4-BE49-F238E27FC236}">
                <a16:creationId xmlns:a16="http://schemas.microsoft.com/office/drawing/2014/main" id="{9BD46260-BC46-FF0B-8895-8A6C21335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3763" y="2717074"/>
            <a:ext cx="2799594" cy="27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1136474" cy="1455091"/>
          </a:xfrm>
        </p:spPr>
        <p:txBody>
          <a:bodyPr>
            <a:normAutofit/>
          </a:bodyPr>
          <a:lstStyle/>
          <a:p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programmer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terminalen</a:t>
            </a:r>
            <a:r>
              <a:rPr lang="en-US" dirty="0"/>
              <a:t>?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4663649" cy="3818127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Er det </a:t>
            </a:r>
            <a:r>
              <a:rPr lang="en-US" dirty="0" err="1"/>
              <a:t>slik</a:t>
            </a:r>
            <a:r>
              <a:rPr lang="en-US" dirty="0"/>
              <a:t> at alle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ha </a:t>
            </a:r>
            <a:r>
              <a:rPr lang="en-US" dirty="0" err="1"/>
              <a:t>en</a:t>
            </a:r>
            <a:r>
              <a:rPr lang="en-US" dirty="0"/>
              <a:t> editor?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Nei</a:t>
            </a:r>
            <a:r>
              <a:rPr lang="en-US" dirty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er </a:t>
            </a:r>
            <a:r>
              <a:rPr lang="en-US" dirty="0" err="1"/>
              <a:t>viktig</a:t>
            </a:r>
            <a:r>
              <a:rPr lang="en-US" dirty="0"/>
              <a:t> at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</a:t>
            </a:r>
            <a:r>
              <a:rPr lang="en-US" dirty="0" err="1"/>
              <a:t>koden</a:t>
            </a:r>
            <a:r>
              <a:rPr lang="en-US" dirty="0"/>
              <a:t> din på sin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å ha de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deg (det </a:t>
            </a:r>
            <a:r>
              <a:rPr lang="en-US" dirty="0" err="1"/>
              <a:t>hjeper</a:t>
            </a:r>
            <a:r>
              <a:rPr lang="en-US" dirty="0"/>
              <a:t> lite å </a:t>
            </a:r>
            <a:r>
              <a:rPr lang="en-US" dirty="0" err="1"/>
              <a:t>si</a:t>
            </a:r>
            <a:r>
              <a:rPr lang="en-US" dirty="0"/>
              <a:t> “men det </a:t>
            </a:r>
            <a:r>
              <a:rPr lang="en-US" dirty="0" err="1"/>
              <a:t>funka</a:t>
            </a:r>
            <a:r>
              <a:rPr lang="en-US" dirty="0"/>
              <a:t> på min </a:t>
            </a:r>
            <a:r>
              <a:rPr lang="en-US" dirty="0" err="1"/>
              <a:t>maskin</a:t>
            </a:r>
            <a:r>
              <a:rPr lang="en-US" dirty="0"/>
              <a:t>...”)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</a:t>
            </a:r>
            <a:r>
              <a:rPr lang="en-US" dirty="0" err="1"/>
              <a:t>eneste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forvente</a:t>
            </a:r>
            <a:r>
              <a:rPr lang="en-US" dirty="0"/>
              <a:t> er at  </a:t>
            </a:r>
            <a:r>
              <a:rPr lang="en-US" b="1" dirty="0"/>
              <a:t>python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installert</a:t>
            </a:r>
            <a:r>
              <a:rPr lang="en-US" dirty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3" name="Graphic 2" descr="Cmd Terminal with solid fill">
            <a:extLst>
              <a:ext uri="{FF2B5EF4-FFF2-40B4-BE49-F238E27FC236}">
                <a16:creationId xmlns:a16="http://schemas.microsoft.com/office/drawing/2014/main" id="{E2825C1D-B779-B9D3-34DE-C73D25F3F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9598" y="3029227"/>
            <a:ext cx="3055048" cy="305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3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1136474" cy="1455091"/>
          </a:xfrm>
        </p:spPr>
        <p:txBody>
          <a:bodyPr>
            <a:normAutofit/>
          </a:bodyPr>
          <a:lstStyle/>
          <a:p>
            <a:r>
              <a:rPr lang="en-US" dirty="0"/>
              <a:t>Debugger: </a:t>
            </a:r>
            <a:r>
              <a:rPr lang="en-US" dirty="0">
                <a:hlinkClick r:id="rId2"/>
              </a:rPr>
              <a:t>Python Tutor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4663649" cy="407621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Hjelper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å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i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kjører</a:t>
            </a:r>
            <a:r>
              <a:rPr lang="en-US" dirty="0"/>
              <a:t> </a:t>
            </a:r>
            <a:r>
              <a:rPr lang="en-US" dirty="0" err="1"/>
              <a:t>programmet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linje</a:t>
            </a:r>
            <a:r>
              <a:rPr lang="en-US" dirty="0"/>
              <a:t> </a:t>
            </a:r>
            <a:r>
              <a:rPr lang="en-US" dirty="0" err="1"/>
              <a:t>kjøres</a:t>
            </a:r>
            <a:r>
              <a:rPr lang="en-US" dirty="0"/>
              <a:t> av </a:t>
            </a:r>
            <a:r>
              <a:rPr lang="en-US" dirty="0" err="1"/>
              <a:t>gangen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 </a:t>
            </a:r>
            <a:r>
              <a:rPr lang="en-US" dirty="0" err="1"/>
              <a:t>kan</a:t>
            </a:r>
            <a:r>
              <a:rPr lang="en-US" dirty="0"/>
              <a:t> se </a:t>
            </a:r>
            <a:r>
              <a:rPr lang="en-US" dirty="0" err="1"/>
              <a:t>variabler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verdiene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for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steg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Hjelpsomt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oppdage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rette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feil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(VS Code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innebygd</a:t>
            </a:r>
            <a:r>
              <a:rPr lang="en-US" dirty="0"/>
              <a:t> debugger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litt</a:t>
            </a:r>
            <a:r>
              <a:rPr lang="en-US" dirty="0"/>
              <a:t> for </a:t>
            </a:r>
            <a:r>
              <a:rPr lang="en-US" dirty="0" err="1"/>
              <a:t>avansert</a:t>
            </a:r>
            <a:r>
              <a:rPr lang="en-US" dirty="0"/>
              <a:t> for </a:t>
            </a:r>
            <a:r>
              <a:rPr lang="en-US" dirty="0" err="1"/>
              <a:t>oss</a:t>
            </a:r>
            <a:r>
              <a:rPr lang="en-US" dirty="0"/>
              <a:t> </a:t>
            </a:r>
            <a:r>
              <a:rPr lang="en-US" dirty="0" err="1"/>
              <a:t>foreløpig</a:t>
            </a:r>
            <a:r>
              <a:rPr lang="en-US" dirty="0"/>
              <a:t>)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CA41538-02F1-0E91-CFC9-71A969C0A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823" y="3239122"/>
            <a:ext cx="6418012" cy="276739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366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DB17-2765-386F-D661-2CBE5BD2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1491023" cy="1325563"/>
          </a:xfrm>
        </p:spPr>
        <p:txBody>
          <a:bodyPr>
            <a:normAutofit/>
          </a:bodyPr>
          <a:lstStyle/>
          <a:p>
            <a:r>
              <a:rPr lang="en-US" dirty="0"/>
              <a:t>Feil (“bugs”)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naturlig</a:t>
            </a:r>
            <a:r>
              <a:rPr lang="en-US" dirty="0"/>
              <a:t>, </a:t>
            </a:r>
            <a:r>
              <a:rPr lang="en-US" dirty="0" err="1"/>
              <a:t>uunngåelig</a:t>
            </a:r>
            <a:r>
              <a:rPr lang="en-US" dirty="0"/>
              <a:t> del av </a:t>
            </a:r>
            <a:r>
              <a:rPr lang="en-US" dirty="0" err="1"/>
              <a:t>programmering</a:t>
            </a:r>
            <a:r>
              <a:rPr lang="en-US" dirty="0"/>
              <a:t> (</a:t>
            </a: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mange </a:t>
            </a:r>
            <a:r>
              <a:rPr lang="en-US" dirty="0" err="1"/>
              <a:t>år</a:t>
            </a:r>
            <a:r>
              <a:rPr lang="en-US" dirty="0"/>
              <a:t>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578AB-F404-E759-90D0-42650464C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521885"/>
            <a:ext cx="8912481" cy="43361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er </a:t>
            </a:r>
            <a:r>
              <a:rPr lang="en-US" dirty="0" err="1"/>
              <a:t>umulig</a:t>
            </a:r>
            <a:r>
              <a:rPr lang="en-US" dirty="0"/>
              <a:t> å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feilfri</a:t>
            </a:r>
            <a:r>
              <a:rPr lang="en-US" dirty="0"/>
              <a:t> programmer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forsøk</a:t>
            </a:r>
            <a:r>
              <a:rPr lang="en-US" dirty="0"/>
              <a:t> – </a:t>
            </a:r>
            <a:r>
              <a:rPr lang="en-US" dirty="0" err="1"/>
              <a:t>syklusen</a:t>
            </a:r>
            <a:r>
              <a:rPr lang="en-US" dirty="0"/>
              <a:t> er:</a:t>
            </a:r>
          </a:p>
          <a:p>
            <a:pPr marL="342900" lvl="1" indent="-342900"/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(</a:t>
            </a:r>
            <a:r>
              <a:rPr lang="en-US" dirty="0" err="1"/>
              <a:t>ikke</a:t>
            </a:r>
            <a:r>
              <a:rPr lang="en-US" dirty="0"/>
              <a:t> for </a:t>
            </a:r>
            <a:r>
              <a:rPr lang="en-US" dirty="0" err="1"/>
              <a:t>mye</a:t>
            </a:r>
            <a:r>
              <a:rPr lang="en-US" dirty="0"/>
              <a:t>)</a:t>
            </a:r>
          </a:p>
          <a:p>
            <a:pPr marL="342900" lvl="1" indent="-342900"/>
            <a:r>
              <a:rPr lang="en-US" dirty="0"/>
              <a:t>Test at det </a:t>
            </a:r>
            <a:r>
              <a:rPr lang="en-US" dirty="0" err="1"/>
              <a:t>fungerer</a:t>
            </a:r>
            <a:endParaRPr lang="en-US" dirty="0"/>
          </a:p>
          <a:p>
            <a:pPr marL="342900" lvl="1" indent="-342900"/>
            <a:r>
              <a:rPr lang="en-US" dirty="0" err="1"/>
              <a:t>Ofte</a:t>
            </a:r>
            <a:r>
              <a:rPr lang="en-US" dirty="0"/>
              <a:t> er det </a:t>
            </a:r>
            <a:r>
              <a:rPr lang="en-US" dirty="0" err="1"/>
              <a:t>en</a:t>
            </a:r>
            <a:r>
              <a:rPr lang="en-US" dirty="0"/>
              <a:t> bug: Finn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forstå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 err="1">
                <a:sym typeface="Wingdings" panose="05000000000000000000" pitchFamily="2" charset="2"/>
              </a:rPr>
              <a:t>fiks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Bruk debugger!</a:t>
            </a:r>
          </a:p>
          <a:p>
            <a:pPr marL="342900" lvl="1" indent="-342900"/>
            <a:r>
              <a:rPr lang="en-US" dirty="0">
                <a:sym typeface="Wingdings" panose="05000000000000000000" pitchFamily="2" charset="2"/>
              </a:rPr>
              <a:t>Test </a:t>
            </a:r>
            <a:r>
              <a:rPr lang="en-US" dirty="0" err="1">
                <a:sym typeface="Wingdings" panose="05000000000000000000" pitchFamily="2" charset="2"/>
              </a:rPr>
              <a:t>igjen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etterpå</a:t>
            </a:r>
            <a:r>
              <a:rPr lang="en-US" dirty="0">
                <a:sym typeface="Wingdings" panose="05000000000000000000" pitchFamily="2" charset="2"/>
              </a:rPr>
              <a:t> – det er </a:t>
            </a:r>
            <a:r>
              <a:rPr lang="en-US" dirty="0" err="1">
                <a:sym typeface="Wingdings" panose="05000000000000000000" pitchFamily="2" charset="2"/>
              </a:rPr>
              <a:t>ofte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flere</a:t>
            </a:r>
            <a:r>
              <a:rPr lang="en-US" dirty="0">
                <a:sym typeface="Wingdings" panose="05000000000000000000" pitchFamily="2" charset="2"/>
              </a:rPr>
              <a:t> bugs</a:t>
            </a:r>
          </a:p>
          <a:p>
            <a:pPr marL="342900" lvl="1" indent="-342900"/>
            <a:r>
              <a:rPr lang="en-US" dirty="0" err="1"/>
              <a:t>Når</a:t>
            </a:r>
            <a:r>
              <a:rPr lang="en-US" dirty="0"/>
              <a:t> alle er </a:t>
            </a:r>
            <a:r>
              <a:rPr lang="en-US" dirty="0" err="1"/>
              <a:t>funnet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kode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Å </a:t>
            </a:r>
            <a:r>
              <a:rPr lang="en-US" dirty="0" err="1"/>
              <a:t>oppdage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/>
              <a:t>god ting </a:t>
            </a:r>
            <a:r>
              <a:rPr lang="en-US" b="1" dirty="0">
                <a:sym typeface="Wingdings" panose="05000000000000000000" pitchFamily="2" charset="2"/>
              </a:rPr>
              <a:t></a:t>
            </a:r>
            <a:br>
              <a:rPr lang="en-US" dirty="0"/>
            </a:br>
            <a:r>
              <a:rPr lang="en-US" dirty="0"/>
              <a:t>(Det er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verre</a:t>
            </a:r>
            <a:r>
              <a:rPr lang="en-US" dirty="0"/>
              <a:t> om vi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oppdager</a:t>
            </a:r>
            <a:r>
              <a:rPr lang="en-US" dirty="0"/>
              <a:t> dem)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</a:t>
            </a:r>
            <a:r>
              <a:rPr lang="en-US" dirty="0" err="1"/>
              <a:t>gjelder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“bugs i </a:t>
            </a:r>
            <a:r>
              <a:rPr lang="en-US" dirty="0" err="1"/>
              <a:t>forståelse</a:t>
            </a:r>
            <a:r>
              <a:rPr lang="en-US" dirty="0"/>
              <a:t>”: Test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forståelsen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!</a:t>
            </a:r>
          </a:p>
        </p:txBody>
      </p:sp>
      <p:pic>
        <p:nvPicPr>
          <p:cNvPr id="4" name="Graphic 3" descr="Bug under magnifying glass with solid fill">
            <a:extLst>
              <a:ext uri="{FF2B5EF4-FFF2-40B4-BE49-F238E27FC236}">
                <a16:creationId xmlns:a16="http://schemas.microsoft.com/office/drawing/2014/main" id="{CB49348A-7234-567D-F9CA-B0911FA2F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3762" y="2984500"/>
            <a:ext cx="3002427" cy="300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8783" cy="1455091"/>
          </a:xfrm>
        </p:spPr>
        <p:txBody>
          <a:bodyPr>
            <a:normAutofit/>
          </a:bodyPr>
          <a:lstStyle/>
          <a:p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: </a:t>
            </a:r>
            <a:r>
              <a:rPr lang="en-US" dirty="0" err="1"/>
              <a:t>Levere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i Devilry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6024945" cy="406157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med </a:t>
            </a:r>
            <a:r>
              <a:rPr lang="en-US" dirty="0" err="1"/>
              <a:t>dette</a:t>
            </a:r>
            <a:r>
              <a:rPr lang="en-US" dirty="0"/>
              <a:t> på </a:t>
            </a:r>
            <a:r>
              <a:rPr lang="en-US" dirty="0" err="1"/>
              <a:t>gruppetimene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langt</a:t>
            </a:r>
            <a:r>
              <a:rPr lang="en-US" dirty="0"/>
              <a:t> at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levere</a:t>
            </a:r>
            <a:r>
              <a:rPr lang="en-US" dirty="0"/>
              <a:t> </a:t>
            </a:r>
            <a:r>
              <a:rPr lang="en-US" dirty="0" err="1"/>
              <a:t>noe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 </a:t>
            </a:r>
            <a:r>
              <a:rPr lang="en-US" dirty="0" err="1"/>
              <a:t>finner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det på </a:t>
            </a:r>
            <a:r>
              <a:rPr lang="en-US" dirty="0">
                <a:hlinkClick r:id="rId2"/>
              </a:rPr>
              <a:t>devilry.ifi.uio.no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Der </a:t>
            </a:r>
            <a:r>
              <a:rPr lang="en-US" dirty="0" err="1"/>
              <a:t>lurt</a:t>
            </a:r>
            <a:r>
              <a:rPr lang="en-US" dirty="0"/>
              <a:t> å </a:t>
            </a:r>
            <a:r>
              <a:rPr lang="en-US" dirty="0" err="1"/>
              <a:t>legge</a:t>
            </a:r>
            <a:r>
              <a:rPr lang="en-US" dirty="0"/>
              <a:t> alt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leveres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mappe</a:t>
            </a:r>
            <a:r>
              <a:rPr lang="en-US" dirty="0"/>
              <a:t> og </a:t>
            </a:r>
            <a:r>
              <a:rPr lang="en-US" dirty="0" err="1"/>
              <a:t>levere</a:t>
            </a:r>
            <a:r>
              <a:rPr lang="en-US" dirty="0"/>
              <a:t> alle </a:t>
            </a:r>
            <a:r>
              <a:rPr lang="en-US" dirty="0" err="1"/>
              <a:t>filene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den </a:t>
            </a:r>
            <a:r>
              <a:rPr lang="en-US" dirty="0" err="1"/>
              <a:t>mappen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Husk at </a:t>
            </a:r>
            <a:r>
              <a:rPr lang="en-US" dirty="0" err="1"/>
              <a:t>koden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leveres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på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annen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 – lever </a:t>
            </a:r>
            <a:r>
              <a:rPr lang="en-US" b="1" dirty="0"/>
              <a:t>alle</a:t>
            </a:r>
            <a:r>
              <a:rPr lang="en-US" dirty="0"/>
              <a:t> </a:t>
            </a:r>
            <a:r>
              <a:rPr lang="en-US" dirty="0" err="1"/>
              <a:t>filene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trengs</a:t>
            </a:r>
            <a:r>
              <a:rPr lang="en-US" dirty="0"/>
              <a:t> for å </a:t>
            </a:r>
            <a:r>
              <a:rPr lang="en-US" dirty="0" err="1"/>
              <a:t>kjøre</a:t>
            </a:r>
            <a:r>
              <a:rPr lang="en-US" dirty="0"/>
              <a:t> den (men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det)!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Lurt</a:t>
            </a:r>
            <a:r>
              <a:rPr lang="en-US" dirty="0"/>
              <a:t> å ha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mappe</a:t>
            </a:r>
            <a:r>
              <a:rPr lang="en-US" dirty="0"/>
              <a:t> per </a:t>
            </a:r>
            <a:r>
              <a:rPr lang="en-US" dirty="0" err="1"/>
              <a:t>innlevering</a:t>
            </a:r>
            <a:r>
              <a:rPr lang="en-US" dirty="0"/>
              <a:t>, med alle </a:t>
            </a:r>
            <a:r>
              <a:rPr lang="en-US" dirty="0" err="1"/>
              <a:t>filene</a:t>
            </a:r>
            <a:r>
              <a:rPr lang="en-US" dirty="0"/>
              <a:t> 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 descr="A red and white smiley with horns and tail&#10;&#10;Description automatically generated">
            <a:extLst>
              <a:ext uri="{FF2B5EF4-FFF2-40B4-BE49-F238E27FC236}">
                <a16:creationId xmlns:a16="http://schemas.microsoft.com/office/drawing/2014/main" id="{E58BCDF3-E762-E6E1-0D22-5023817A4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64" y="3011866"/>
            <a:ext cx="3287247" cy="3287247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8D620714-6BDC-2D36-8DD2-63ACC8DD2C6A}"/>
              </a:ext>
            </a:extLst>
          </p:cNvPr>
          <p:cNvSpPr/>
          <p:nvPr/>
        </p:nvSpPr>
        <p:spPr>
          <a:xfrm>
            <a:off x="9437914" y="2481943"/>
            <a:ext cx="2211713" cy="1037731"/>
          </a:xfrm>
          <a:prstGeom prst="wedgeRoundRectCallout">
            <a:avLst>
              <a:gd name="adj1" fmla="val -59593"/>
              <a:gd name="adj2" fmla="val 826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Djevelsk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bra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jobbet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4086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2FD46-4841-81B0-923A-47BA1112B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4892516" cy="1978346"/>
          </a:xfrm>
        </p:spPr>
        <p:txBody>
          <a:bodyPr>
            <a:normAutofit/>
          </a:bodyPr>
          <a:lstStyle/>
          <a:p>
            <a:r>
              <a:rPr lang="en-US" dirty="0" err="1"/>
              <a:t>Oppgaver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FBEB37-47D6-0872-05D8-18F3A1808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4892516" cy="2719007"/>
          </a:xfrm>
        </p:spPr>
        <p:txBody>
          <a:bodyPr>
            <a:normAutofit/>
          </a:bodyPr>
          <a:lstStyle/>
          <a:p>
            <a:r>
              <a:rPr lang="en-US" dirty="0" err="1"/>
              <a:t>spør</a:t>
            </a:r>
            <a:r>
              <a:rPr lang="en-US" dirty="0"/>
              <a:t> </a:t>
            </a:r>
            <a:r>
              <a:rPr lang="en-US" dirty="0" err="1"/>
              <a:t>oraklene</a:t>
            </a:r>
            <a:r>
              <a:rPr lang="en-US" dirty="0"/>
              <a:t> (</a:t>
            </a:r>
            <a:r>
              <a:rPr lang="en-US" dirty="0" err="1"/>
              <a:t>hjelperne</a:t>
            </a:r>
            <a:r>
              <a:rPr lang="en-US" dirty="0"/>
              <a:t> på </a:t>
            </a:r>
            <a:r>
              <a:rPr lang="en-US" dirty="0" err="1"/>
              <a:t>gruppetimen</a:t>
            </a:r>
            <a:r>
              <a:rPr lang="en-US" dirty="0"/>
              <a:t>) om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står</a:t>
            </a:r>
            <a:r>
              <a:rPr lang="en-US" dirty="0"/>
              <a:t> fast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4" name="Picture 3" descr="A splash of colors on a white surface">
            <a:extLst>
              <a:ext uri="{FF2B5EF4-FFF2-40B4-BE49-F238E27FC236}">
                <a16:creationId xmlns:a16="http://schemas.microsoft.com/office/drawing/2014/main" id="{9B06682A-CB1F-12B3-673A-0BF9358B3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00"/>
          <a:stretch/>
        </p:blipFill>
        <p:spPr>
          <a:xfrm>
            <a:off x="5974872" y="555615"/>
            <a:ext cx="5677184" cy="56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82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1: Last </a:t>
            </a:r>
            <a:r>
              <a:rPr lang="en-US" dirty="0" err="1"/>
              <a:t>ned</a:t>
            </a:r>
            <a:r>
              <a:rPr lang="en-US" dirty="0"/>
              <a:t> og installer Python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266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Last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versjon</a:t>
            </a:r>
            <a:r>
              <a:rPr lang="en-US" dirty="0"/>
              <a:t> av Python her: </a:t>
            </a:r>
            <a:r>
              <a:rPr lang="nb-NO" u="sng" dirty="0">
                <a:hlinkClick r:id="rId2"/>
              </a:rPr>
              <a:t>https://www.python.org/downloads/</a:t>
            </a:r>
            <a:br>
              <a:rPr lang="en-US" dirty="0"/>
            </a:br>
            <a:r>
              <a:rPr lang="en-US" dirty="0" err="1"/>
              <a:t>Stor</a:t>
            </a:r>
            <a:r>
              <a:rPr lang="en-US" dirty="0"/>
              <a:t> gul </a:t>
            </a:r>
            <a:r>
              <a:rPr lang="en-US" dirty="0" err="1"/>
              <a:t>knapp</a:t>
            </a:r>
            <a:r>
              <a:rPr lang="en-US" dirty="0"/>
              <a:t>: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Windows: HUSK å </a:t>
            </a:r>
            <a:r>
              <a:rPr lang="en-US" dirty="0" err="1"/>
              <a:t>krysse</a:t>
            </a:r>
            <a:r>
              <a:rPr lang="en-US" dirty="0"/>
              <a:t> av for</a:t>
            </a:r>
            <a:br>
              <a:rPr lang="en-US" dirty="0"/>
            </a:br>
            <a:r>
              <a:rPr lang="en-US" dirty="0"/>
              <a:t>“Add python.exe to PATH”</a:t>
            </a:r>
            <a:br>
              <a:rPr lang="en-US" dirty="0"/>
            </a:br>
            <a:r>
              <a:rPr lang="en-US" dirty="0"/>
              <a:t>under </a:t>
            </a:r>
            <a:r>
              <a:rPr lang="en-US" dirty="0" err="1"/>
              <a:t>installasjonen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glemte</a:t>
            </a:r>
            <a:r>
              <a:rPr lang="en-US" dirty="0"/>
              <a:t> det </a:t>
            </a:r>
            <a:r>
              <a:rPr lang="en-US" dirty="0" err="1"/>
              <a:t>likevel</a:t>
            </a:r>
            <a:r>
              <a:rPr lang="en-US" dirty="0"/>
              <a:t>, se </a:t>
            </a:r>
            <a:r>
              <a:rPr lang="en-US" dirty="0">
                <a:hlinkClick r:id="rId3"/>
              </a:rPr>
              <a:t>her</a:t>
            </a:r>
            <a:br>
              <a:rPr lang="en-US" dirty="0"/>
            </a:br>
            <a:r>
              <a:rPr lang="en-US" dirty="0"/>
              <a:t>for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oppskrift</a:t>
            </a:r>
            <a:r>
              <a:rPr lang="en-US" dirty="0"/>
              <a:t> på å </a:t>
            </a:r>
            <a:r>
              <a:rPr lang="en-US" dirty="0" err="1"/>
              <a:t>fikse</a:t>
            </a:r>
            <a:r>
              <a:rPr lang="en-US" dirty="0"/>
              <a:t> det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CF9FB5E-02FB-ACEC-816E-DDAE54FF0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624" y="3607913"/>
            <a:ext cx="4163006" cy="543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AAFB52-2159-E606-E12A-69A865B40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454" y="4523245"/>
            <a:ext cx="6173061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2: Installer VS Code (</a:t>
            </a: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ønsker</a:t>
            </a:r>
            <a:r>
              <a:rPr lang="en-US" dirty="0"/>
              <a:t> å </a:t>
            </a:r>
            <a:r>
              <a:rPr lang="en-US" dirty="0" err="1"/>
              <a:t>bruke</a:t>
            </a:r>
            <a:r>
              <a:rPr lang="en-US" dirty="0"/>
              <a:t> den </a:t>
            </a:r>
            <a:r>
              <a:rPr lang="en-US" dirty="0" err="1"/>
              <a:t>anbefalte</a:t>
            </a:r>
            <a:r>
              <a:rPr lang="en-US" dirty="0"/>
              <a:t> </a:t>
            </a:r>
            <a:r>
              <a:rPr lang="en-US" dirty="0" err="1"/>
              <a:t>editoren</a:t>
            </a:r>
            <a:r>
              <a:rPr lang="en-US" dirty="0"/>
              <a:t>)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27450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https://code.visualstudio.com</a:t>
            </a:r>
            <a:r>
              <a:rPr lang="en-US">
                <a:hlinkClick r:id="rId2"/>
              </a:rPr>
              <a:t>/Download</a:t>
            </a: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3" name="Graphic 2" descr="Pen with solid fill">
            <a:extLst>
              <a:ext uri="{FF2B5EF4-FFF2-40B4-BE49-F238E27FC236}">
                <a16:creationId xmlns:a16="http://schemas.microsoft.com/office/drawing/2014/main" id="{9BD46260-BC46-FF0B-8895-8A6C21335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3763" y="2717074"/>
            <a:ext cx="2799594" cy="27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44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3: Legg inn Python-</a:t>
            </a:r>
            <a:r>
              <a:rPr lang="en-US" dirty="0" err="1"/>
              <a:t>utvidelsen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8558700" cy="384187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Start VS Code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velg</a:t>
            </a:r>
            <a:r>
              <a:rPr lang="en-US" dirty="0">
                <a:sym typeface="Wingdings" panose="05000000000000000000" pitchFamily="2" charset="2"/>
              </a:rPr>
              <a:t> “Browse Popular Extensions” i </a:t>
            </a:r>
            <a:r>
              <a:rPr lang="en-US" dirty="0" err="1">
                <a:sym typeface="Wingdings" panose="05000000000000000000" pitchFamily="2" charset="2"/>
              </a:rPr>
              <a:t>bildet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dukker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opp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Den </a:t>
            </a:r>
            <a:r>
              <a:rPr lang="en-US" dirty="0" err="1">
                <a:sym typeface="Wingdings" panose="05000000000000000000" pitchFamily="2" charset="2"/>
              </a:rPr>
              <a:t>eneste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utvidelsen</a:t>
            </a:r>
            <a:r>
              <a:rPr lang="en-US" dirty="0">
                <a:sym typeface="Wingdings" panose="05000000000000000000" pitchFamily="2" charset="2"/>
              </a:rPr>
              <a:t> du </a:t>
            </a:r>
            <a:r>
              <a:rPr lang="en-US" dirty="0" err="1">
                <a:sym typeface="Wingdings" panose="05000000000000000000" pitchFamily="2" charset="2"/>
              </a:rPr>
              <a:t>trenger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foreløpig</a:t>
            </a:r>
            <a:r>
              <a:rPr lang="en-US" dirty="0">
                <a:sym typeface="Wingdings" panose="05000000000000000000" pitchFamily="2" charset="2"/>
              </a:rPr>
              <a:t> er </a:t>
            </a:r>
            <a:r>
              <a:rPr lang="en-US" dirty="0" err="1">
                <a:sym typeface="Wingdings" panose="05000000000000000000" pitchFamily="2" charset="2"/>
              </a:rPr>
              <a:t>denne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Install):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installere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utvidelsen</a:t>
            </a:r>
            <a:r>
              <a:rPr lang="en-US" dirty="0"/>
              <a:t> </a:t>
            </a:r>
            <a:r>
              <a:rPr lang="en-US" dirty="0" err="1"/>
              <a:t>manuelt</a:t>
            </a:r>
            <a:r>
              <a:rPr lang="en-US" dirty="0"/>
              <a:t> </a:t>
            </a:r>
            <a:r>
              <a:rPr lang="en-US" dirty="0" err="1"/>
              <a:t>herfra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>
                <a:hlinkClick r:id="rId3"/>
              </a:rPr>
              <a:t>https://marketplace.visualstudio.com/items?itemName=ms-python.python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693FE4F-63EA-56E0-C79F-6833C2530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828" y="3224885"/>
            <a:ext cx="2301511" cy="928116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DD46835-244D-6851-D9D8-10E22C48E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828" y="4762504"/>
            <a:ext cx="2362530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6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4: </a:t>
            </a:r>
            <a:r>
              <a:rPr lang="en-US" dirty="0" err="1"/>
              <a:t>Oppsett</a:t>
            </a:r>
            <a:r>
              <a:rPr lang="en-US" dirty="0"/>
              <a:t> av VS Code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Enklere</a:t>
            </a:r>
            <a:r>
              <a:rPr lang="en-US" dirty="0"/>
              <a:t>,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forvirrende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tilpasset</a:t>
            </a:r>
            <a:r>
              <a:rPr lang="en-US" dirty="0"/>
              <a:t> </a:t>
            </a:r>
            <a:r>
              <a:rPr lang="en-US" dirty="0" err="1"/>
              <a:t>læring</a:t>
            </a:r>
            <a:r>
              <a:rPr lang="en-US" dirty="0"/>
              <a:t> av Python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Last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filen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>
                <a:hlinkClick r:id="rId3"/>
              </a:rPr>
              <a:t>https://tinyurl.com/in1000-vscode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Windows: File </a:t>
            </a:r>
            <a:r>
              <a:rPr lang="en-US" dirty="0">
                <a:sym typeface="Wingdings" panose="05000000000000000000" pitchFamily="2" charset="2"/>
              </a:rPr>
              <a:t> Preferences  Settings 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Mac: Code  Settings  Settings 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Lim inn </a:t>
            </a:r>
            <a:r>
              <a:rPr lang="en-US" dirty="0" err="1">
                <a:sym typeface="Wingdings" panose="05000000000000000000" pitchFamily="2" charset="2"/>
              </a:rPr>
              <a:t>fra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nedlastet</a:t>
            </a:r>
            <a:r>
              <a:rPr lang="en-US" dirty="0">
                <a:sym typeface="Wingdings" panose="05000000000000000000" pitchFamily="2" charset="2"/>
              </a:rPr>
              <a:t> fil og </a:t>
            </a:r>
            <a:r>
              <a:rPr lang="en-US" dirty="0" err="1">
                <a:sym typeface="Wingdings" panose="05000000000000000000" pitchFamily="2" charset="2"/>
              </a:rPr>
              <a:t>lagre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innstillingene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Lukk</a:t>
            </a:r>
            <a:r>
              <a:rPr lang="en-US" dirty="0">
                <a:sym typeface="Wingdings" panose="05000000000000000000" pitchFamily="2" charset="2"/>
              </a:rPr>
              <a:t> VS Code, start på </a:t>
            </a:r>
            <a:r>
              <a:rPr lang="en-US" dirty="0" err="1">
                <a:sym typeface="Wingdings" panose="05000000000000000000" pitchFamily="2" charset="2"/>
              </a:rPr>
              <a:t>nytt</a:t>
            </a:r>
            <a:r>
              <a:rPr lang="en-US" dirty="0">
                <a:sym typeface="Wingdings" panose="05000000000000000000" pitchFamily="2" charset="2"/>
              </a:rPr>
              <a:t> og </a:t>
            </a:r>
            <a:r>
              <a:rPr lang="en-US" dirty="0" err="1">
                <a:sym typeface="Wingdings" panose="05000000000000000000" pitchFamily="2" charset="2"/>
              </a:rPr>
              <a:t>sjekk</a:t>
            </a:r>
            <a:r>
              <a:rPr lang="en-US" dirty="0">
                <a:sym typeface="Wingdings" panose="05000000000000000000" pitchFamily="2" charset="2"/>
              </a:rPr>
              <a:t> at det </a:t>
            </a:r>
            <a:r>
              <a:rPr lang="en-US" dirty="0" err="1">
                <a:sym typeface="Wingdings" panose="05000000000000000000" pitchFamily="2" charset="2"/>
              </a:rPr>
              <a:t>nå</a:t>
            </a:r>
            <a:r>
              <a:rPr lang="en-US" dirty="0">
                <a:sym typeface="Wingdings" panose="05000000000000000000" pitchFamily="2" charset="2"/>
              </a:rPr>
              <a:t> ser </a:t>
            </a:r>
            <a:r>
              <a:rPr lang="en-US" dirty="0" err="1">
                <a:sym typeface="Wingdings" panose="05000000000000000000" pitchFamily="2" charset="2"/>
              </a:rPr>
              <a:t>annerledes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ut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 descr="A blue ribbon with a black background&#10;&#10;Description automatically generated">
            <a:extLst>
              <a:ext uri="{FF2B5EF4-FFF2-40B4-BE49-F238E27FC236}">
                <a16:creationId xmlns:a16="http://schemas.microsoft.com/office/drawing/2014/main" id="{B37A8343-ECE2-821C-09A8-6796E03D3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864" y="2396000"/>
            <a:ext cx="3494314" cy="34943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61DF40-ADE9-8F58-05A3-CA6BC2602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799" y="4503625"/>
            <a:ext cx="374050" cy="427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7235E1-2E0F-54B0-41A2-3A5354A61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4759" y="4924046"/>
            <a:ext cx="374050" cy="42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8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5: Lag et Python-program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8558700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Åpne</a:t>
            </a:r>
            <a:r>
              <a:rPr lang="en-US" dirty="0">
                <a:sym typeface="Wingdings" panose="05000000000000000000" pitchFamily="2" charset="2"/>
              </a:rPr>
              <a:t> “</a:t>
            </a:r>
            <a:r>
              <a:rPr lang="en-US" dirty="0" err="1">
                <a:sym typeface="Wingdings" panose="05000000000000000000" pitchFamily="2" charset="2"/>
              </a:rPr>
              <a:t>Forkurs</a:t>
            </a:r>
            <a:r>
              <a:rPr lang="en-US" dirty="0">
                <a:sym typeface="Wingdings" panose="05000000000000000000" pitchFamily="2" charset="2"/>
              </a:rPr>
              <a:t>”-</a:t>
            </a:r>
            <a:r>
              <a:rPr lang="en-US" dirty="0" err="1">
                <a:sym typeface="Wingdings" panose="05000000000000000000" pitchFamily="2" charset="2"/>
              </a:rPr>
              <a:t>mappa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fra</a:t>
            </a:r>
            <a:r>
              <a:rPr lang="en-US" dirty="0">
                <a:sym typeface="Wingdings" panose="05000000000000000000" pitchFamily="2" charset="2"/>
              </a:rPr>
              <a:t> i </a:t>
            </a:r>
            <a:r>
              <a:rPr lang="en-US" dirty="0" err="1">
                <a:sym typeface="Wingdings" panose="05000000000000000000" pitchFamily="2" charset="2"/>
              </a:rPr>
              <a:t>går</a:t>
            </a:r>
            <a:r>
              <a:rPr lang="en-US" dirty="0">
                <a:sym typeface="Wingdings" panose="05000000000000000000" pitchFamily="2" charset="2"/>
              </a:rPr>
              <a:t> med File  Open Folder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Åpne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ny</a:t>
            </a:r>
            <a:r>
              <a:rPr lang="en-US" dirty="0">
                <a:sym typeface="Wingdings" panose="05000000000000000000" pitchFamily="2" charset="2"/>
              </a:rPr>
              <a:t> fil med File  New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Skriv</a:t>
            </a:r>
            <a:r>
              <a:rPr lang="en-US" dirty="0">
                <a:sym typeface="Wingdings" panose="05000000000000000000" pitchFamily="2" charset="2"/>
              </a:rPr>
              <a:t> inn </a:t>
            </a:r>
            <a:r>
              <a:rPr lang="en-US" dirty="0" err="1">
                <a:sym typeface="Wingdings" panose="05000000000000000000" pitchFamily="2" charset="2"/>
              </a:rPr>
              <a:t>følgende</a:t>
            </a:r>
            <a:r>
              <a:rPr lang="en-US" dirty="0">
                <a:sym typeface="Wingdings" panose="05000000000000000000" pitchFamily="2" charset="2"/>
              </a:rPr>
              <a:t> på de fire </a:t>
            </a:r>
            <a:r>
              <a:rPr lang="en-US" dirty="0" err="1">
                <a:sym typeface="Wingdings" panose="05000000000000000000" pitchFamily="2" charset="2"/>
              </a:rPr>
              <a:t>første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linjene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Lagre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filen</a:t>
            </a:r>
            <a:r>
              <a:rPr lang="en-US" dirty="0">
                <a:sym typeface="Wingdings" panose="05000000000000000000" pitchFamily="2" charset="2"/>
              </a:rPr>
              <a:t> i “</a:t>
            </a:r>
            <a:r>
              <a:rPr lang="en-US" dirty="0" err="1">
                <a:sym typeface="Wingdings" panose="05000000000000000000" pitchFamily="2" charset="2"/>
              </a:rPr>
              <a:t>Forkurs</a:t>
            </a:r>
            <a:r>
              <a:rPr lang="en-US" dirty="0">
                <a:sym typeface="Wingdings" panose="05000000000000000000" pitchFamily="2" charset="2"/>
              </a:rPr>
              <a:t>”-</a:t>
            </a:r>
            <a:r>
              <a:rPr lang="en-US" dirty="0" err="1">
                <a:sym typeface="Wingdings" panose="05000000000000000000" pitchFamily="2" charset="2"/>
              </a:rPr>
              <a:t>mappa</a:t>
            </a:r>
            <a:r>
              <a:rPr lang="en-US" dirty="0">
                <a:sym typeface="Wingdings" panose="05000000000000000000" pitchFamily="2" charset="2"/>
              </a:rPr>
              <a:t> med </a:t>
            </a:r>
            <a:r>
              <a:rPr lang="en-US" dirty="0" err="1">
                <a:sym typeface="Wingdings" panose="05000000000000000000" pitchFamily="2" charset="2"/>
              </a:rPr>
              <a:t>navnet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mitt-første-program.py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ED0E3CC-5DF2-9A40-2C58-5EC2346BD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02" y="4289497"/>
            <a:ext cx="2553056" cy="914528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7774F39-F830-16A7-6B62-ADAE5F5F8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26" y="2368892"/>
            <a:ext cx="2505224" cy="1785731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0E5AC18-4886-ED25-80C7-03E5EFCDFF29}"/>
              </a:ext>
            </a:extLst>
          </p:cNvPr>
          <p:cNvSpPr/>
          <p:nvPr/>
        </p:nvSpPr>
        <p:spPr>
          <a:xfrm flipV="1">
            <a:off x="8847659" y="3979823"/>
            <a:ext cx="571064" cy="60306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24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6: </a:t>
            </a:r>
            <a:r>
              <a:rPr lang="en-US" dirty="0" err="1"/>
              <a:t>Kjør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ditt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796429"/>
            <a:ext cx="9905475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Åpne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terminalen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ved</a:t>
            </a:r>
            <a:r>
              <a:rPr lang="en-US" dirty="0">
                <a:sym typeface="Wingdings" panose="05000000000000000000" pitchFamily="2" charset="2"/>
              </a:rPr>
              <a:t> å </a:t>
            </a:r>
            <a:r>
              <a:rPr lang="en-US" dirty="0" err="1">
                <a:sym typeface="Wingdings" panose="05000000000000000000" pitchFamily="2" charset="2"/>
              </a:rPr>
              <a:t>høyreklikke</a:t>
            </a:r>
            <a:r>
              <a:rPr lang="en-US" dirty="0">
                <a:sym typeface="Wingdings" panose="05000000000000000000" pitchFamily="2" charset="2"/>
              </a:rPr>
              <a:t> på python-</a:t>
            </a:r>
            <a:r>
              <a:rPr lang="en-US" dirty="0" err="1">
                <a:sym typeface="Wingdings" panose="05000000000000000000" pitchFamily="2" charset="2"/>
              </a:rPr>
              <a:t>filen</a:t>
            </a:r>
            <a:r>
              <a:rPr lang="en-US" dirty="0">
                <a:sym typeface="Wingdings" panose="05000000000000000000" pitchFamily="2" charset="2"/>
              </a:rPr>
              <a:t> i </a:t>
            </a:r>
            <a:r>
              <a:rPr lang="en-US" dirty="0" err="1">
                <a:sym typeface="Wingdings" panose="05000000000000000000" pitchFamily="2" charset="2"/>
              </a:rPr>
              <a:t>utforskervinduet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(View  Explorer i </a:t>
            </a:r>
            <a:r>
              <a:rPr lang="en-US" dirty="0" err="1">
                <a:sym typeface="Wingdings" panose="05000000000000000000" pitchFamily="2" charset="2"/>
              </a:rPr>
              <a:t>menyen</a:t>
            </a:r>
            <a:r>
              <a:rPr lang="en-US" dirty="0">
                <a:sym typeface="Wingdings" panose="05000000000000000000" pitchFamily="2" charset="2"/>
              </a:rPr>
              <a:t>)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velg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dukker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opp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skriv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python mitt-første-program.py </a:t>
            </a:r>
            <a:r>
              <a:rPr lang="en-US" dirty="0">
                <a:sym typeface="Wingdings" panose="05000000000000000000" pitchFamily="2" charset="2"/>
              </a:rPr>
              <a:t>(Windows)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python3 mitt-første-program.py </a:t>
            </a:r>
            <a:r>
              <a:rPr lang="en-US" dirty="0">
                <a:sym typeface="Wingdings" panose="05000000000000000000" pitchFamily="2" charset="2"/>
              </a:rPr>
              <a:t>(Mac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Linux)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Hvis</a:t>
            </a:r>
            <a:r>
              <a:rPr lang="en-US" dirty="0">
                <a:sym typeface="Wingdings" panose="05000000000000000000" pitchFamily="2" charset="2"/>
              </a:rPr>
              <a:t> du </a:t>
            </a:r>
            <a:r>
              <a:rPr lang="en-US" dirty="0" err="1">
                <a:sym typeface="Wingdings" panose="05000000000000000000" pitchFamily="2" charset="2"/>
              </a:rPr>
              <a:t>skrev</a:t>
            </a:r>
            <a:r>
              <a:rPr lang="en-US" dirty="0">
                <a:sym typeface="Wingdings" panose="05000000000000000000" pitchFamily="2" charset="2"/>
              </a:rPr>
              <a:t> alt </a:t>
            </a:r>
            <a:r>
              <a:rPr lang="en-US" dirty="0" err="1">
                <a:sym typeface="Wingdings" panose="05000000000000000000" pitchFamily="2" charset="2"/>
              </a:rPr>
              <a:t>riktig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skal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programmet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skrive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dette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skjermen</a:t>
            </a:r>
            <a:r>
              <a:rPr lang="en-US" dirty="0">
                <a:sym typeface="Wingdings" panose="05000000000000000000" pitchFamily="2" charset="2"/>
              </a:rPr>
              <a:t>: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1AD9397-1060-DC70-2F1D-CF77F74C7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391" y="3616375"/>
            <a:ext cx="3193585" cy="987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B4BDF7-8526-02CB-196E-423C86BCD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497" y="6187334"/>
            <a:ext cx="1581371" cy="200053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5BE0B2AF-4DBC-69D0-D674-766F9E3DF926}"/>
              </a:ext>
            </a:extLst>
          </p:cNvPr>
          <p:cNvSpPr/>
          <p:nvPr/>
        </p:nvSpPr>
        <p:spPr>
          <a:xfrm flipH="1">
            <a:off x="5283200" y="3816350"/>
            <a:ext cx="6019800" cy="1073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Kjør</a:t>
            </a:r>
            <a:r>
              <a:rPr lang="en-GB" dirty="0"/>
              <a:t> </a:t>
            </a:r>
            <a:r>
              <a:rPr lang="en-GB" dirty="0" err="1"/>
              <a:t>alltid</a:t>
            </a:r>
            <a:r>
              <a:rPr lang="en-GB" dirty="0"/>
              <a:t> </a:t>
            </a:r>
            <a:r>
              <a:rPr lang="en-GB" dirty="0" err="1"/>
              <a:t>programmene</a:t>
            </a:r>
            <a:r>
              <a:rPr lang="en-GB" dirty="0"/>
              <a:t> dine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terminalen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3835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7: Python Tutor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796429"/>
            <a:ext cx="11666283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Gå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  <a:hlinkClick r:id="rId3"/>
              </a:rPr>
              <a:t>pythontutor.com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på “Python”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 </a:t>
            </a:r>
            <a:r>
              <a:rPr lang="en-US" dirty="0" err="1">
                <a:sym typeface="Wingdings" panose="05000000000000000000" pitchFamily="2" charset="2"/>
              </a:rPr>
              <a:t>vinduet</a:t>
            </a:r>
            <a:r>
              <a:rPr lang="en-US" dirty="0">
                <a:sym typeface="Wingdings" panose="05000000000000000000" pitchFamily="2" charset="2"/>
              </a:rPr>
              <a:t> et </a:t>
            </a:r>
            <a:r>
              <a:rPr lang="en-US" dirty="0" err="1">
                <a:sym typeface="Wingdings" panose="05000000000000000000" pitchFamily="2" charset="2"/>
              </a:rPr>
              <a:t>stykke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ned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lim</a:t>
            </a:r>
            <a:r>
              <a:rPr lang="en-US" dirty="0">
                <a:sym typeface="Wingdings" panose="05000000000000000000" pitchFamily="2" charset="2"/>
              </a:rPr>
              <a:t> inn </a:t>
            </a:r>
            <a:r>
              <a:rPr lang="en-US" dirty="0" err="1">
                <a:sym typeface="Wingdings" panose="05000000000000000000" pitchFamily="2" charset="2"/>
              </a:rPr>
              <a:t>programmet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ditt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fra</a:t>
            </a:r>
            <a:r>
              <a:rPr lang="en-US" dirty="0">
                <a:sym typeface="Wingdings" panose="05000000000000000000" pitchFamily="2" charset="2"/>
              </a:rPr>
              <a:t> VS Code: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              for </a:t>
            </a:r>
            <a:r>
              <a:rPr lang="en-US" dirty="0" err="1">
                <a:sym typeface="Wingdings" panose="05000000000000000000" pitchFamily="2" charset="2"/>
              </a:rPr>
              <a:t>hver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</a:t>
            </a:r>
            <a:r>
              <a:rPr lang="en-US" dirty="0">
                <a:sym typeface="Wingdings" panose="05000000000000000000" pitchFamily="2" charset="2"/>
              </a:rPr>
              <a:t> og se </a:t>
            </a:r>
            <a:r>
              <a:rPr lang="en-US" dirty="0" err="1">
                <a:sym typeface="Wingdings" panose="05000000000000000000" pitchFamily="2" charset="2"/>
              </a:rPr>
              <a:t>hva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skjer</a:t>
            </a:r>
            <a:r>
              <a:rPr lang="en-US" dirty="0">
                <a:sym typeface="Wingdings" panose="05000000000000000000" pitchFamily="2" charset="2"/>
              </a:rPr>
              <a:t> i </a:t>
            </a:r>
            <a:r>
              <a:rPr lang="en-US" dirty="0" err="1">
                <a:sym typeface="Wingdings" panose="05000000000000000000" pitchFamily="2" charset="2"/>
              </a:rPr>
              <a:t>maskinen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når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hver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kjøres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(se </a:t>
            </a:r>
            <a:r>
              <a:rPr lang="en-US" dirty="0" err="1">
                <a:sym typeface="Wingdings" panose="05000000000000000000" pitchFamily="2" charset="2"/>
              </a:rPr>
              <a:t>hvordan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verdiene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variablene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beløp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renter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endrer</a:t>
            </a:r>
            <a:r>
              <a:rPr lang="en-US" dirty="0">
                <a:sym typeface="Wingdings" panose="05000000000000000000" pitchFamily="2" charset="2"/>
              </a:rPr>
              <a:t> seg for </a:t>
            </a:r>
            <a:r>
              <a:rPr lang="en-US" dirty="0" err="1">
                <a:sym typeface="Wingdings" panose="05000000000000000000" pitchFamily="2" charset="2"/>
              </a:rPr>
              <a:t>hver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ED6F973-ACF1-A938-CA38-D0FD3844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184" y="5131673"/>
            <a:ext cx="1495560" cy="3849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2E01B5-C402-0A86-3F59-DB667325F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84" y="5606383"/>
            <a:ext cx="724001" cy="362001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761528A-36FB-1D80-CA70-D26C5A7B9C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03" y="4152558"/>
            <a:ext cx="712569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3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1514</Words>
  <Application>Microsoft Office PowerPoint</Application>
  <PresentationFormat>Widescreen</PresentationFormat>
  <Paragraphs>126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Avenir Next LT Pro</vt:lpstr>
      <vt:lpstr>Arial</vt:lpstr>
      <vt:lpstr>Avenir Next LT Pro Light</vt:lpstr>
      <vt:lpstr>Calibri</vt:lpstr>
      <vt:lpstr>Aptos</vt:lpstr>
      <vt:lpstr>Wingdings</vt:lpstr>
      <vt:lpstr>Georgia Pro Semibold</vt:lpstr>
      <vt:lpstr>RocaVTI</vt:lpstr>
      <vt:lpstr>Forkurs IN1000</vt:lpstr>
      <vt:lpstr>Innhold i del 2:</vt:lpstr>
      <vt:lpstr>Litt studieteknikk</vt:lpstr>
      <vt:lpstr>Litt studieteknikk</vt:lpstr>
      <vt:lpstr>Bruk og misbruk av kunstig intelligens (AI)</vt:lpstr>
      <vt:lpstr>PowerPoint Presentation</vt:lpstr>
      <vt:lpstr>Det er mye forståelse i en god metafor</vt:lpstr>
      <vt:lpstr>Hvordan lese programkode – tre nivåer</vt:lpstr>
      <vt:lpstr>Det finnes forskjellige språk å lage programmer i</vt:lpstr>
      <vt:lpstr>Litt om Python</vt:lpstr>
      <vt:lpstr>Tre grunnleggende verktøy:</vt:lpstr>
      <vt:lpstr>Editor: Visual Studio Code (VS Code)</vt:lpstr>
      <vt:lpstr>Hvorfor kjøre programmer fra terminalen?</vt:lpstr>
      <vt:lpstr>Debugger: Python Tutor</vt:lpstr>
      <vt:lpstr>Feil (“bugs”) er en helt naturlig, uunngåelig del av programmering (selv etter mange år!)</vt:lpstr>
      <vt:lpstr>Etter hvert: Levere oppgaver i Devilry</vt:lpstr>
      <vt:lpstr>Oppgaver</vt:lpstr>
      <vt:lpstr>Oppgave 1: Last ned og installer Python</vt:lpstr>
      <vt:lpstr>Oppgave 2: Installer VS Code (hvis du ønsker å bruke den anbefalte editoren)</vt:lpstr>
      <vt:lpstr>Oppgave 3: Legg inn Python-utvidelsen</vt:lpstr>
      <vt:lpstr>Oppgave 4: Oppsett av VS Code</vt:lpstr>
      <vt:lpstr>Oppgave 5: Lag et Python-program</vt:lpstr>
      <vt:lpstr>Oppgave 6: Kjør programmet ditt</vt:lpstr>
      <vt:lpstr>Oppgave 7: Python Tutor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Odd Petter Sand</dc:creator>
  <cp:lastModifiedBy>Odd Petter Sand</cp:lastModifiedBy>
  <cp:revision>17</cp:revision>
  <dcterms:created xsi:type="dcterms:W3CDTF">2024-07-26T14:36:17Z</dcterms:created>
  <dcterms:modified xsi:type="dcterms:W3CDTF">2024-08-14T11:08:56Z</dcterms:modified>
</cp:coreProperties>
</file>