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Playfair Display"/>
      <p:regular r:id="rId22"/>
      <p:bold r:id="rId23"/>
      <p:italic r:id="rId24"/>
      <p:boldItalic r:id="rId25"/>
    </p:embeddedFont>
    <p:embeddedFont>
      <p:font typeface="Lato"/>
      <p:regular r:id="rId26"/>
      <p:bold r:id="rId27"/>
      <p:italic r:id="rId28"/>
      <p:boldItalic r:id="rId29"/>
    </p:embeddedFont>
    <p:embeddedFont>
      <p:font typeface="Oswald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layfairDisplay-regular.fntdata"/><Relationship Id="rId21" Type="http://schemas.openxmlformats.org/officeDocument/2006/relationships/slide" Target="slides/slide16.xml"/><Relationship Id="rId24" Type="http://schemas.openxmlformats.org/officeDocument/2006/relationships/font" Target="fonts/PlayfairDisplay-italic.fntdata"/><Relationship Id="rId23" Type="http://schemas.openxmlformats.org/officeDocument/2006/relationships/font" Target="fonts/PlayfairDispl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regular.fntdata"/><Relationship Id="rId25" Type="http://schemas.openxmlformats.org/officeDocument/2006/relationships/font" Target="fonts/PlayfairDisplay-boldItalic.fntdata"/><Relationship Id="rId28" Type="http://schemas.openxmlformats.org/officeDocument/2006/relationships/font" Target="fonts/Lato-italic.fntdata"/><Relationship Id="rId27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swald-bold.fntdata"/><Relationship Id="rId30" Type="http://schemas.openxmlformats.org/officeDocument/2006/relationships/font" Target="fonts/Oswald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2471ec340d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2471ec340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2471ec340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2471ec340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2471fe22b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2471fe22b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Teoretisk &gt; praktisk: psykologi, bruk før bruk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Teoretisk = praktisk: Sport, squash, interaksjonsdesign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Teoretisk &lt; praktisk: skøyting, </a:t>
            </a:r>
            <a:r>
              <a:rPr lang="no"/>
              <a:t>sykling</a:t>
            </a:r>
            <a:r>
              <a:rPr lang="no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2471ec340d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2471ec340d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2471ec340d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2471ec340d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2471ec340d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2471ec340d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2471ec340d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2471ec340d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2471ec340d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22471ec340d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Tenk over dette til lesenotatet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2471ec340d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2471ec340d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2471ec340d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2471ec340d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2471ec340d_0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2471ec340d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2471ec340d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2471ec340d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fbe1e201e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fbe1e201e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Klein og Hoffman fokuserer på </a:t>
            </a:r>
            <a:r>
              <a:rPr lang="no"/>
              <a:t>ekspertenes</a:t>
            </a:r>
            <a:r>
              <a:rPr lang="no"/>
              <a:t> perceptual</a:t>
            </a:r>
            <a:r>
              <a:rPr lang="no"/>
              <a:t>-cognitive fortrinn. De mener at eksperter, nybegynnere og journeymen alle bruker samme strategier for å løse problemer. Eksperter er bedre på kategorisering basert på trekk, se distinksjoner og å simulere fortid og fremtid til en situasjon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fbe1e201e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fbe1e201e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ekspertsystemer har ofte mye mer informasjon. Tenk aksjetrading apper for proffe i forhold til apper for daytradere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2471ec340d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2471ec340d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Bruks- kunnskap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2. Gruppetime 06.09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87650" y="42392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5000" y="292500"/>
            <a:ext cx="4276350" cy="42763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3832300" y="4094550"/>
            <a:ext cx="2072700" cy="4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2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7683 9324</a:t>
            </a:r>
            <a:endParaRPr sz="29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509550" y="1423875"/>
            <a:ext cx="52218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Spørsmål fra forelesning?</a:t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1300" y="824675"/>
            <a:ext cx="2170251" cy="2170251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6241325" y="2994925"/>
            <a:ext cx="21702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2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7683 9324</a:t>
            </a:r>
            <a:endParaRPr sz="2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2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oppmøte!</a:t>
            </a:r>
            <a:endParaRPr sz="2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Praktisk vs teoretisk kunnskap</a:t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 grupper, </a:t>
            </a:r>
            <a:r>
              <a:rPr lang="no"/>
              <a:t>diskuter</a:t>
            </a:r>
            <a:r>
              <a:rPr lang="no"/>
              <a:t> noen eksempler på praktisk og teoretisk kunnskap?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Finn eksempler hvor det er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Teoretisk &gt; praktisk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Teoretisk = praktisk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Teoretisk &lt; praktisk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Dimensjoner i brukskunnskap</a:t>
            </a: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 rotWithShape="1">
          <a:blip r:embed="rId3">
            <a:alphaModFix/>
          </a:blip>
          <a:srcRect b="1436" l="2396" r="4372" t="8788"/>
          <a:stretch/>
        </p:blipFill>
        <p:spPr>
          <a:xfrm>
            <a:off x="3140475" y="1353850"/>
            <a:ext cx="5734049" cy="31813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399750" y="1353850"/>
            <a:ext cx="2364600" cy="2616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Plasser inn aktivitetene under inn i dimensjonene           </a:t>
            </a:r>
            <a:r>
              <a:rPr i="1" lang="no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          </a:t>
            </a:r>
            <a:endParaRPr i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</a:pPr>
            <a:r>
              <a:rPr lang="no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Sykling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</a:pPr>
            <a:r>
              <a:rPr lang="no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Sparkesykling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</a:pPr>
            <a:r>
              <a:rPr lang="no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Elsparkesykling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</a:pPr>
            <a:r>
              <a:rPr lang="no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Gåing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</a:pPr>
            <a:r>
              <a:rPr lang="no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Bilkjøring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E0578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553950" y="15304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 </a:t>
            </a:r>
            <a:r>
              <a:rPr lang="no" sz="4466">
                <a:latin typeface="Playfair Display"/>
                <a:ea typeface="Playfair Display"/>
                <a:cs typeface="Playfair Display"/>
                <a:sym typeface="Playfair Display"/>
              </a:rPr>
              <a:t>Hva er en </a:t>
            </a:r>
            <a:r>
              <a:rPr lang="no" sz="4466">
                <a:latin typeface="Playfair Display"/>
                <a:ea typeface="Playfair Display"/>
                <a:cs typeface="Playfair Display"/>
                <a:sym typeface="Playfair Display"/>
              </a:rPr>
              <a:t>ting</a:t>
            </a:r>
            <a:r>
              <a:rPr lang="no" sz="4466">
                <a:latin typeface="Playfair Display"/>
                <a:ea typeface="Playfair Display"/>
                <a:cs typeface="Playfair Display"/>
                <a:sym typeface="Playfair Display"/>
              </a:rPr>
              <a:t> du mestrer? </a:t>
            </a:r>
            <a:endParaRPr sz="4466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4466">
                <a:latin typeface="Playfair Display"/>
                <a:ea typeface="Playfair Display"/>
                <a:cs typeface="Playfair Display"/>
                <a:sym typeface="Playfair Display"/>
              </a:rPr>
              <a:t>- </a:t>
            </a:r>
            <a:r>
              <a:rPr i="1" lang="no" sz="4133">
                <a:latin typeface="Playfair Display"/>
                <a:ea typeface="Playfair Display"/>
                <a:cs typeface="Playfair Display"/>
                <a:sym typeface="Playfair Display"/>
              </a:rPr>
              <a:t>Reflekter over læringsprosessen</a:t>
            </a:r>
            <a:endParaRPr i="1" sz="4133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31607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Trekk inn pensum</a:t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Karakteriser nivåer i læringsprosessen.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Oswald"/>
              <a:buChar char="-"/>
            </a:pPr>
            <a:r>
              <a:rPr lang="no">
                <a:latin typeface="Oswald"/>
                <a:ea typeface="Oswald"/>
                <a:cs typeface="Oswald"/>
                <a:sym typeface="Oswald"/>
              </a:rPr>
              <a:t>Hvilket ferdighetsnivå er du på?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225" y="2032800"/>
            <a:ext cx="8815575" cy="28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</a:rPr>
              <a:t>Begreper, gå igjennom i grupper! noe uklart?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1152475"/>
            <a:ext cx="1545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Ting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Redskap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Verktøy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Instrument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Maskiner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2139425" y="1152475"/>
            <a:ext cx="165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Digitale - redskaper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Representasjon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Modeller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4178750" y="1152475"/>
            <a:ext cx="2066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Brukskunnskap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Bevegelse(smønster)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Skill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“Knowing how”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“Knowing that”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Praktisk og teoretisk kunnskap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(Taus og Eksplisitt)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6747425" y="1152475"/>
            <a:ext cx="1942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Novise/nybegynner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Erfaren nybegynner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Kompetent bruker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Dyktig/God bruker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Ekspert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956725" y="1423875"/>
            <a:ext cx="7230600" cy="179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no">
                <a:latin typeface="Playfair Display"/>
                <a:ea typeface="Playfair Display"/>
                <a:cs typeface="Playfair Display"/>
                <a:sym typeface="Playfair Display"/>
              </a:rPr>
              <a:t>Hvorfor er dette relevant for oss?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Fenomenologi</a:t>
            </a:r>
            <a:endParaRPr/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fenomenologi?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Oppgave; Knowing that, knowing how</a:t>
            </a:r>
            <a:endParaRPr/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625" y="1017450"/>
            <a:ext cx="7775300" cy="387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Oppgave; Knowing that, knowing how</a:t>
            </a:r>
            <a:endParaRPr/>
          </a:p>
        </p:txBody>
      </p:sp>
      <p:sp>
        <p:nvSpPr>
          <p:cNvPr id="133" name="Google Shape;133;p24"/>
          <p:cNvSpPr txBox="1"/>
          <p:nvPr>
            <p:ph idx="1" type="body"/>
          </p:nvPr>
        </p:nvSpPr>
        <p:spPr>
          <a:xfrm>
            <a:off x="311700" y="1152475"/>
            <a:ext cx="4008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Knowing that…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t/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4403125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Knowing how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4220 Resten :)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Oppgave: Klein og Hoffman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skiller eksperter fra nybegynnere og journeymen ifølge Klein og Hoffman?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Oppgave: Klein og Hoffman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kan vi bruke ideene til Klein og Hoffman til å designe bedre artefakter?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Passer ideene til Klein og Hoffman for alle fagfelt? 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Hvis ikke, når passer de ikke?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Takk for idag!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6FA8DC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