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3"/>
  </p:notesMasterIdLst>
  <p:sldIdLst>
    <p:sldId id="259" r:id="rId2"/>
    <p:sldId id="457" r:id="rId3"/>
    <p:sldId id="491" r:id="rId4"/>
    <p:sldId id="407" r:id="rId5"/>
    <p:sldId id="409" r:id="rId6"/>
    <p:sldId id="403" r:id="rId7"/>
    <p:sldId id="436" r:id="rId8"/>
    <p:sldId id="448" r:id="rId9"/>
    <p:sldId id="444" r:id="rId10"/>
    <p:sldId id="435" r:id="rId11"/>
    <p:sldId id="445" r:id="rId12"/>
    <p:sldId id="449" r:id="rId13"/>
    <p:sldId id="446" r:id="rId14"/>
    <p:sldId id="437" r:id="rId15"/>
    <p:sldId id="434" r:id="rId16"/>
    <p:sldId id="428" r:id="rId17"/>
    <p:sldId id="431" r:id="rId18"/>
    <p:sldId id="432" r:id="rId19"/>
    <p:sldId id="440" r:id="rId20"/>
    <p:sldId id="419" r:id="rId21"/>
    <p:sldId id="420" r:id="rId22"/>
    <p:sldId id="421" r:id="rId23"/>
    <p:sldId id="422" r:id="rId24"/>
    <p:sldId id="438" r:id="rId25"/>
    <p:sldId id="490" r:id="rId26"/>
    <p:sldId id="424" r:id="rId27"/>
    <p:sldId id="425" r:id="rId28"/>
    <p:sldId id="426" r:id="rId29"/>
    <p:sldId id="441" r:id="rId30"/>
    <p:sldId id="447" r:id="rId31"/>
    <p:sldId id="427" r:id="rId3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9FFF5"/>
    <a:srgbClr val="CC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6" autoAdjust="0"/>
    <p:restoredTop sz="94832" autoAdjust="0"/>
  </p:normalViewPr>
  <p:slideViewPr>
    <p:cSldViewPr>
      <p:cViewPr varScale="1">
        <p:scale>
          <a:sx n="128" d="100"/>
          <a:sy n="128" d="100"/>
        </p:scale>
        <p:origin x="17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15.03.2023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33B221-07CA-B741-8418-AA90316FD5E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264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IN3030 F08, våren 2023</a:t>
            </a:r>
            <a:br>
              <a:rPr lang="nb-NO" noProof="0" dirty="0"/>
            </a:br>
            <a:br>
              <a:rPr lang="nb-NO" noProof="0" dirty="0"/>
            </a:b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  <a:endParaRPr lang="nb-NO" noProof="0" dirty="0"/>
          </a:p>
          <a:p>
            <a:r>
              <a:rPr lang="nb-NO" noProof="0" dirty="0"/>
              <a:t>PT</a:t>
            </a:r>
          </a:p>
          <a:p>
            <a:r>
              <a:rPr lang="nb-NO" noProof="0" dirty="0" err="1"/>
              <a:t>Inst</a:t>
            </a:r>
            <a:r>
              <a:rPr lang="nb-NO" noProof="0" dirty="0"/>
              <a:t>.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F08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61287" cy="506687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Prime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Oblig</a:t>
            </a:r>
            <a:r>
              <a:rPr lang="nb-NO" dirty="0"/>
              <a:t>: Questions?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Synchronization</a:t>
            </a:r>
            <a:r>
              <a:rPr lang="nb-NO" dirty="0"/>
              <a:t> </a:t>
            </a:r>
            <a:r>
              <a:rPr lang="nb-NO" dirty="0" err="1"/>
              <a:t>revisited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Cooks and </a:t>
            </a:r>
            <a:r>
              <a:rPr lang="nb-NO" dirty="0" err="1"/>
              <a:t>waiters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3 </a:t>
            </a:r>
            <a:r>
              <a:rPr lang="nb-NO" dirty="0" err="1"/>
              <a:t>solutions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Hoare</a:t>
            </a:r>
            <a:r>
              <a:rPr lang="nb-NO" dirty="0"/>
              <a:t> Monitors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70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3 Prime </a:t>
            </a:r>
            <a:r>
              <a:rPr lang="nb-NO" dirty="0" err="1"/>
              <a:t>Numbers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61287" cy="506687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Questions?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1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b-NO" sz="2400" dirty="0"/>
              <a:t>Problemet vi nå skal løse: En restaurant med kokker og kelnere og med et varmebord hvor maten står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har </a:t>
            </a:r>
            <a:r>
              <a:rPr lang="nb-NO" b="1" dirty="0"/>
              <a:t>c</a:t>
            </a:r>
            <a:r>
              <a:rPr lang="nb-NO" dirty="0"/>
              <a:t> Kokker som lager mat og</a:t>
            </a:r>
            <a:br>
              <a:rPr lang="nb-NO" dirty="0"/>
            </a:br>
            <a:r>
              <a:rPr lang="nb-NO" dirty="0"/>
              <a:t> </a:t>
            </a:r>
            <a:r>
              <a:rPr lang="nb-NO" b="1" dirty="0"/>
              <a:t>w</a:t>
            </a:r>
            <a:r>
              <a:rPr lang="nb-NO" dirty="0"/>
              <a:t> Kelnere som server maten (tallerkenretter)</a:t>
            </a:r>
          </a:p>
          <a:p>
            <a:r>
              <a:rPr lang="nb-NO" dirty="0"/>
              <a:t>Mat som kokkene lager blir satt fra seg på et </a:t>
            </a:r>
            <a:r>
              <a:rPr lang="nb-NO" b="1" dirty="0"/>
              <a:t>varmebord</a:t>
            </a:r>
            <a:r>
              <a:rPr lang="nb-NO" dirty="0"/>
              <a:t> (med </a:t>
            </a:r>
            <a:r>
              <a:rPr lang="nb-NO" sz="2400" dirty="0"/>
              <a:t>TABLE_SIZE antall plasser til tallerkener)</a:t>
            </a:r>
          </a:p>
          <a:p>
            <a:r>
              <a:rPr lang="nb-NO" dirty="0"/>
              <a:t>Kokkene kan ikke lage flere tallerkener hvis varmebordet er fullt</a:t>
            </a:r>
          </a:p>
          <a:p>
            <a:r>
              <a:rPr lang="nb-NO" dirty="0"/>
              <a:t>Kelnerne kan ikke servere flere tallerkener hvis varmebordet er tomt</a:t>
            </a:r>
          </a:p>
          <a:p>
            <a:r>
              <a:rPr lang="nb-NO" dirty="0"/>
              <a:t>Det skal lages og serveres </a:t>
            </a:r>
            <a:r>
              <a:rPr lang="nb-NO" sz="2400" dirty="0"/>
              <a:t>NUM_TO_BE_MADE </a:t>
            </a:r>
            <a:r>
              <a:rPr lang="nb-NO" dirty="0"/>
              <a:t>antall tallerkener 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3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3/15/23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2681761" cy="1143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nb-NO" dirty="0"/>
              <a:t>Restaurant </a:t>
            </a:r>
            <a:br>
              <a:rPr lang="nb-NO" dirty="0"/>
            </a:br>
            <a:r>
              <a:rPr lang="nb-NO" dirty="0"/>
              <a:t>versjon 1: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2132856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700808"/>
            <a:ext cx="653442" cy="1382122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5510" y="3573016"/>
            <a:ext cx="612794" cy="1296144"/>
          </a:xfrm>
          <a:prstGeom prst="rect">
            <a:avLst/>
          </a:prstGeom>
          <a:noFill/>
        </p:spPr>
      </p:pic>
      <p:grpSp>
        <p:nvGrpSpPr>
          <p:cNvPr id="48" name="Group 47"/>
          <p:cNvGrpSpPr/>
          <p:nvPr/>
        </p:nvGrpSpPr>
        <p:grpSpPr>
          <a:xfrm>
            <a:off x="3203848" y="3573016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73016"/>
            <a:ext cx="1100931" cy="968280"/>
          </a:xfrm>
          <a:prstGeom prst="rect">
            <a:avLst/>
          </a:prstGeom>
          <a:noFill/>
        </p:spPr>
      </p:pic>
      <p:grpSp>
        <p:nvGrpSpPr>
          <p:cNvPr id="135" name="Group 134"/>
          <p:cNvGrpSpPr/>
          <p:nvPr/>
        </p:nvGrpSpPr>
        <p:grpSpPr>
          <a:xfrm>
            <a:off x="3275856" y="3212976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480791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6063726" y="3068960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071" name="Group 47"/>
          <p:cNvGrpSpPr>
            <a:grpSpLocks noChangeAspect="1"/>
          </p:cNvGrpSpPr>
          <p:nvPr/>
        </p:nvGrpSpPr>
        <p:grpSpPr bwMode="auto">
          <a:xfrm rot="17605742">
            <a:off x="4026460" y="809380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139952" y="3028890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827584" y="472514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/>
              <a:t>c</a:t>
            </a:r>
            <a:r>
              <a:rPr lang="nb-NO" dirty="0"/>
              <a:t> Kokker (produsenter)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228184" y="487754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/>
              <a:t>w</a:t>
            </a:r>
            <a:r>
              <a:rPr lang="nb-NO" dirty="0"/>
              <a:t> Kelnere</a:t>
            </a:r>
            <a:br>
              <a:rPr lang="nb-NO" dirty="0"/>
            </a:br>
            <a:r>
              <a:rPr lang="nb-NO" dirty="0"/>
              <a:t> (konsumenter)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87824" y="2586390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TABLE_SIZE</a:t>
            </a:r>
            <a:endParaRPr lang="nb-NO" sz="1600" dirty="0"/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314256" y="1803104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3347864" y="3717032"/>
            <a:ext cx="1584176" cy="667236"/>
            <a:chOff x="3347864" y="3717032"/>
            <a:chExt cx="1584176" cy="667236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nb-NO" sz="1400" dirty="0" err="1"/>
                <a:t>numOnTable</a:t>
              </a:r>
              <a:endParaRPr lang="nb-NO" sz="1400" dirty="0"/>
            </a:p>
            <a:p>
              <a:pPr algn="ctr"/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683568" y="303997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dirty="0"/>
              <a:t>Lager tallerken-retter</a:t>
            </a:r>
          </a:p>
          <a:p>
            <a:endParaRPr lang="nb-NO" sz="16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516216" y="3060249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dirty="0"/>
              <a:t>Serverer tallerken</a:t>
            </a:r>
          </a:p>
          <a:p>
            <a:endParaRPr lang="nb-NO" sz="1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038297" y="496701"/>
            <a:ext cx="1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varmelampe</a:t>
            </a:r>
          </a:p>
        </p:txBody>
      </p:sp>
    </p:spTree>
    <p:extLst>
      <p:ext uri="{BB962C8B-B14F-4D97-AF65-F5344CB8AC3E}">
        <p14:creationId xmlns:p14="http://schemas.microsoft.com/office/powerpoint/2010/main" val="70687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7" grpId="0" animBg="1"/>
      <p:bldP spid="140" grpId="0"/>
      <p:bldP spid="1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332415" cy="828675"/>
          </a:xfrm>
        </p:spPr>
        <p:txBody>
          <a:bodyPr/>
          <a:lstStyle/>
          <a:p>
            <a:r>
              <a:rPr lang="nb-NO" sz="2200" dirty="0"/>
              <a:t>3) Om monitorer og køer (tre eksempler på </a:t>
            </a:r>
            <a:r>
              <a:rPr lang="nb-NO" sz="2200" dirty="0" err="1"/>
              <a:t>concurrent</a:t>
            </a:r>
            <a:r>
              <a:rPr lang="nb-NO" sz="2200" dirty="0"/>
              <a:t> </a:t>
            </a:r>
            <a:r>
              <a:rPr lang="nb-NO" sz="2200" dirty="0" err="1"/>
              <a:t>programming</a:t>
            </a:r>
            <a:r>
              <a:rPr lang="nb-NO" sz="2200" dirty="0"/>
              <a:t>).  Vi løser synkronisering mellom to ulike klasser.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314450"/>
            <a:ext cx="8415536" cy="4818063"/>
          </a:xfrm>
        </p:spPr>
        <p:txBody>
          <a:bodyPr/>
          <a:lstStyle/>
          <a:p>
            <a:r>
              <a:rPr lang="nb-NO" sz="2000" b="1" dirty="0"/>
              <a:t>Først</a:t>
            </a:r>
            <a:r>
              <a:rPr lang="nb-NO" sz="2000" dirty="0"/>
              <a:t> en aktivt </a:t>
            </a:r>
            <a:r>
              <a:rPr lang="nb-NO" sz="2000" dirty="0" err="1"/>
              <a:t>pollende</a:t>
            </a:r>
            <a:r>
              <a:rPr lang="nb-NO" sz="2000" dirty="0"/>
              <a:t> (masende)  løsning med synkroniserte metoder (Restaurant1.java).</a:t>
            </a:r>
          </a:p>
          <a:p>
            <a:pPr lvl="1"/>
            <a:r>
              <a:rPr lang="nb-NO" sz="1800" dirty="0"/>
              <a:t>Aktiv venting i en løkke i hver Kokk og Kelner </a:t>
            </a:r>
            <a:br>
              <a:rPr lang="nb-NO" sz="1800" dirty="0"/>
            </a:br>
            <a:r>
              <a:rPr lang="nb-NO" sz="1800" dirty="0"/>
              <a:t>+ at de er i køen på å slippe inn i en synkronisert metode</a:t>
            </a:r>
          </a:p>
          <a:p>
            <a:r>
              <a:rPr lang="nb-NO" sz="2000" b="1" dirty="0"/>
              <a:t>Så </a:t>
            </a:r>
            <a:r>
              <a:rPr lang="nb-NO" sz="2000" dirty="0"/>
              <a:t>en løsning med bruk av monitor slik det var tenkt fra starten av i Java (Restaurant2.java). </a:t>
            </a:r>
          </a:p>
          <a:p>
            <a:pPr lvl="1"/>
            <a:r>
              <a:rPr lang="nb-NO" sz="1800" dirty="0"/>
              <a:t>Kokker og Kelnere venter i samme </a:t>
            </a:r>
            <a:r>
              <a:rPr lang="nb-NO" sz="1800" dirty="0" err="1"/>
              <a:t>wait</a:t>
            </a:r>
            <a:r>
              <a:rPr lang="nb-NO" sz="1800" dirty="0"/>
              <a:t>()-køen </a:t>
            </a:r>
            <a:br>
              <a:rPr lang="nb-NO" sz="1800" dirty="0"/>
            </a:br>
            <a:r>
              <a:rPr lang="nb-NO" sz="1800" dirty="0"/>
              <a:t>+ i køen på å slippe inn i en synkronisert metode.</a:t>
            </a:r>
          </a:p>
          <a:p>
            <a:r>
              <a:rPr lang="nb-NO" sz="2000" b="1" dirty="0"/>
              <a:t>Til siste </a:t>
            </a:r>
            <a:r>
              <a:rPr lang="nb-NO" sz="2000" dirty="0"/>
              <a:t>en løsning med monitor med Lock og </a:t>
            </a:r>
            <a:r>
              <a:rPr lang="nb-NO" sz="2000" dirty="0" err="1"/>
              <a:t>Condition</a:t>
            </a:r>
            <a:r>
              <a:rPr lang="nb-NO" sz="2000" dirty="0"/>
              <a:t>-køer (flere køer – en per ventetilstand (Restaurant9.java) </a:t>
            </a:r>
          </a:p>
          <a:p>
            <a:pPr lvl="1"/>
            <a:r>
              <a:rPr lang="nb-NO" sz="1800" dirty="0"/>
              <a:t>Kelnere og Kokker venter i hver sin kø </a:t>
            </a:r>
            <a:br>
              <a:rPr lang="nb-NO" sz="1800" dirty="0"/>
            </a:br>
            <a:r>
              <a:rPr lang="nb-NO" sz="1800" dirty="0"/>
              <a:t>+ i en køen på å slippe inn i de to metoder beskyttet av en Lock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r>
              <a:rPr lang="nb-NO" sz="2000" dirty="0"/>
              <a:t>.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76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2569" y="560576"/>
            <a:ext cx="5145495" cy="63248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00" dirty="0">
                <a:solidFill>
                  <a:srgbClr val="0070C0"/>
                </a:solidFill>
              </a:rPr>
              <a:t>import </a:t>
            </a:r>
            <a:r>
              <a:rPr lang="nb-NO" sz="1500" dirty="0" err="1"/>
              <a:t>java.util.concurrent.locks</a:t>
            </a:r>
            <a:r>
              <a:rPr lang="nb-NO" sz="1500" dirty="0"/>
              <a:t>.*;</a:t>
            </a:r>
          </a:p>
          <a:p>
            <a:r>
              <a:rPr lang="nb-NO" sz="1500" dirty="0">
                <a:solidFill>
                  <a:srgbClr val="0070C0"/>
                </a:solidFill>
              </a:rPr>
              <a:t>class </a:t>
            </a:r>
            <a:r>
              <a:rPr lang="nb-NO" sz="1500" dirty="0"/>
              <a:t>Restaurant {</a:t>
            </a:r>
          </a:p>
          <a:p>
            <a:endParaRPr lang="nb-NO" sz="1500" dirty="0"/>
          </a:p>
          <a:p>
            <a:r>
              <a:rPr lang="nb-NO" sz="1500" dirty="0"/>
              <a:t>  Restaurant(String[] </a:t>
            </a:r>
            <a:r>
              <a:rPr lang="nb-NO" sz="1500" dirty="0" err="1"/>
              <a:t>args</a:t>
            </a:r>
            <a:r>
              <a:rPr lang="nb-NO" sz="1500" dirty="0"/>
              <a:t>) {</a:t>
            </a:r>
          </a:p>
          <a:p>
            <a:r>
              <a:rPr lang="nb-NO" sz="1500" dirty="0"/>
              <a:t>     &lt;Leser inn antall Kokker, Kelnere og  antall retter&gt;</a:t>
            </a:r>
          </a:p>
          <a:p>
            <a:r>
              <a:rPr lang="nb-NO" sz="1500" dirty="0"/>
              <a:t>      &lt;Oppretter Kokkene og Kelnerne og starter dem&gt;</a:t>
            </a:r>
          </a:p>
          <a:p>
            <a:r>
              <a:rPr lang="nb-NO" sz="1500" dirty="0"/>
              <a:t>   }</a:t>
            </a:r>
          </a:p>
          <a:p>
            <a:endParaRPr lang="nb-NO" sz="1500" dirty="0"/>
          </a:p>
          <a:p>
            <a:r>
              <a:rPr lang="nb-NO" sz="1500" dirty="0"/>
              <a:t>    </a:t>
            </a:r>
            <a:r>
              <a:rPr lang="nb-NO" sz="1500" dirty="0" err="1">
                <a:solidFill>
                  <a:srgbClr val="0070C0"/>
                </a:solidFill>
              </a:rPr>
              <a:t>public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 err="1">
                <a:solidFill>
                  <a:srgbClr val="0070C0"/>
                </a:solidFill>
              </a:rPr>
              <a:t>static</a:t>
            </a:r>
            <a:r>
              <a:rPr lang="nb-NO" sz="1500" dirty="0">
                <a:solidFill>
                  <a:srgbClr val="0070C0"/>
                </a:solidFill>
              </a:rPr>
              <a:t> void </a:t>
            </a:r>
            <a:r>
              <a:rPr lang="nb-NO" sz="1500" dirty="0"/>
              <a:t>main(String[] </a:t>
            </a:r>
            <a:r>
              <a:rPr lang="nb-NO" sz="1500" dirty="0" err="1"/>
              <a:t>args</a:t>
            </a:r>
            <a:r>
              <a:rPr lang="nb-NO" sz="1500" dirty="0"/>
              <a:t>) {</a:t>
            </a:r>
          </a:p>
          <a:p>
            <a:r>
              <a:rPr lang="nb-NO" sz="1500" dirty="0"/>
              <a:t>           </a:t>
            </a:r>
            <a:r>
              <a:rPr lang="nb-NO" sz="1500" dirty="0">
                <a:solidFill>
                  <a:srgbClr val="0070C0"/>
                </a:solidFill>
              </a:rPr>
              <a:t>new </a:t>
            </a:r>
            <a:r>
              <a:rPr lang="nb-NO" sz="1500" dirty="0"/>
              <a:t>Restaurant(</a:t>
            </a:r>
            <a:r>
              <a:rPr lang="nb-NO" sz="1500" dirty="0" err="1"/>
              <a:t>args</a:t>
            </a:r>
            <a:r>
              <a:rPr lang="nb-NO" sz="1500" dirty="0"/>
              <a:t>);</a:t>
            </a:r>
          </a:p>
          <a:p>
            <a:r>
              <a:rPr lang="nb-NO" sz="1500" dirty="0"/>
              <a:t>        }</a:t>
            </a:r>
          </a:p>
          <a:p>
            <a:r>
              <a:rPr lang="nb-NO" sz="1500" dirty="0"/>
              <a:t>    } </a:t>
            </a:r>
            <a:r>
              <a:rPr lang="nb-NO" sz="1500" dirty="0">
                <a:solidFill>
                  <a:srgbClr val="00B050"/>
                </a:solidFill>
              </a:rPr>
              <a:t>// end main</a:t>
            </a:r>
          </a:p>
          <a:p>
            <a:r>
              <a:rPr lang="nb-NO" sz="1500" dirty="0"/>
              <a:t>} </a:t>
            </a:r>
            <a:r>
              <a:rPr lang="nb-NO" sz="1500" dirty="0">
                <a:solidFill>
                  <a:srgbClr val="00B050"/>
                </a:solidFill>
              </a:rPr>
              <a:t>// end class Restaurant</a:t>
            </a:r>
          </a:p>
          <a:p>
            <a:endParaRPr lang="nb-NO" sz="1500" dirty="0"/>
          </a:p>
          <a:p>
            <a:r>
              <a:rPr lang="nb-NO" sz="1500" dirty="0">
                <a:solidFill>
                  <a:srgbClr val="0070C0"/>
                </a:solidFill>
              </a:rPr>
              <a:t>class</a:t>
            </a:r>
            <a:r>
              <a:rPr lang="nb-NO" sz="1500" dirty="0"/>
              <a:t> </a:t>
            </a:r>
            <a:r>
              <a:rPr lang="nb-NO" sz="1500" dirty="0" err="1"/>
              <a:t>HeatingTable</a:t>
            </a:r>
            <a:r>
              <a:rPr lang="nb-NO" sz="1500" dirty="0"/>
              <a:t>{  </a:t>
            </a:r>
            <a:r>
              <a:rPr lang="nb-NO" sz="1500" dirty="0">
                <a:solidFill>
                  <a:srgbClr val="00B050"/>
                </a:solidFill>
              </a:rPr>
              <a:t>// MONITOR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</a:t>
            </a:r>
            <a:r>
              <a:rPr lang="nb-NO" sz="1500" dirty="0" err="1"/>
              <a:t>numOnTable</a:t>
            </a:r>
            <a:r>
              <a:rPr lang="nb-NO" sz="1500" dirty="0"/>
              <a:t>  = 0, </a:t>
            </a:r>
          </a:p>
          <a:p>
            <a:r>
              <a:rPr lang="nb-NO" sz="1500" dirty="0"/>
              <a:t>         </a:t>
            </a:r>
            <a:r>
              <a:rPr lang="nb-NO" sz="1500" dirty="0" err="1"/>
              <a:t>numProduced</a:t>
            </a:r>
            <a:r>
              <a:rPr lang="nb-NO" sz="1500" dirty="0"/>
              <a:t> = 0,</a:t>
            </a:r>
          </a:p>
          <a:p>
            <a:r>
              <a:rPr lang="nb-NO" sz="1500" dirty="0"/>
              <a:t>         </a:t>
            </a:r>
            <a:r>
              <a:rPr lang="nb-NO" sz="1500" dirty="0" err="1"/>
              <a:t>numServed</a:t>
            </a:r>
            <a:r>
              <a:rPr lang="nb-NO" sz="1500" dirty="0"/>
              <a:t>=0;          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final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MAX_ON_TABLE  =</a:t>
            </a:r>
            <a:r>
              <a:rPr lang="nb-NO" sz="1500" b="1" dirty="0"/>
              <a:t>3</a:t>
            </a:r>
            <a:r>
              <a:rPr lang="nb-NO" sz="1500" dirty="0"/>
              <a:t>;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final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NUM_TO_BE_MADE;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B050"/>
                </a:solidFill>
              </a:rPr>
              <a:t>// Invarianter: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0 &lt;= </a:t>
            </a:r>
            <a:r>
              <a:rPr lang="nb-NO" sz="1500" dirty="0" err="1">
                <a:solidFill>
                  <a:srgbClr val="00B050"/>
                </a:solidFill>
              </a:rPr>
              <a:t>numOnTable</a:t>
            </a:r>
            <a:r>
              <a:rPr lang="nb-NO" sz="1500" dirty="0">
                <a:solidFill>
                  <a:srgbClr val="00B050"/>
                </a:solidFill>
              </a:rPr>
              <a:t>  &lt;=  MAX_ON_TABLE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       </a:t>
            </a:r>
            <a:r>
              <a:rPr lang="nb-NO" sz="1500" dirty="0" err="1">
                <a:solidFill>
                  <a:srgbClr val="00B050"/>
                </a:solidFill>
              </a:rPr>
              <a:t>numProduced</a:t>
            </a:r>
            <a:r>
              <a:rPr lang="nb-NO" sz="1500" dirty="0">
                <a:solidFill>
                  <a:srgbClr val="00B050"/>
                </a:solidFill>
              </a:rPr>
              <a:t>  &lt;= NUM_TO_BE_MADE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       </a:t>
            </a:r>
            <a:r>
              <a:rPr lang="nb-NO" sz="1500" dirty="0" err="1">
                <a:solidFill>
                  <a:srgbClr val="00B050"/>
                </a:solidFill>
              </a:rPr>
              <a:t>numServed</a:t>
            </a:r>
            <a:r>
              <a:rPr lang="nb-NO" sz="1500" dirty="0">
                <a:solidFill>
                  <a:srgbClr val="00B050"/>
                </a:solidFill>
              </a:rPr>
              <a:t>      &lt;= NUM_TO_BE_MADE</a:t>
            </a:r>
          </a:p>
          <a:p>
            <a:r>
              <a:rPr lang="nb-NO" sz="1500" dirty="0"/>
              <a:t>     </a:t>
            </a:r>
          </a:p>
          <a:p>
            <a:r>
              <a:rPr lang="nb-NO" sz="1500" dirty="0"/>
              <a:t>    &lt; + ulike data i de tre eksemplene&gt;     </a:t>
            </a:r>
          </a:p>
          <a:p>
            <a:endParaRPr lang="nb-NO" sz="15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364088" y="184666"/>
            <a:ext cx="3779912" cy="65556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xxx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FF0000"/>
                </a:solidFill>
              </a:rPr>
              <a:t>putPlate</a:t>
            </a:r>
            <a:r>
              <a:rPr lang="nb-NO" sz="1400" dirty="0"/>
              <a:t>(Kokk c)</a:t>
            </a:r>
          </a:p>
          <a:p>
            <a:r>
              <a:rPr lang="nb-NO" sz="1400" dirty="0"/>
              <a:t>   &lt;Leggen tallerken til på bordet</a:t>
            </a:r>
          </a:p>
          <a:p>
            <a:r>
              <a:rPr lang="nb-NO" sz="1400" dirty="0"/>
              <a:t>   (true) ellers (false) Kokk må vente)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put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xxx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FF0000"/>
                </a:solidFill>
              </a:rPr>
              <a:t>getPlate</a:t>
            </a:r>
            <a:r>
              <a:rPr lang="nb-NO" sz="1400" dirty="0"/>
              <a:t>(Kelner w)  {</a:t>
            </a:r>
          </a:p>
          <a:p>
            <a:r>
              <a:rPr lang="nb-NO" sz="1400" dirty="0"/>
              <a:t>   &lt;Hvis bordet tomt (false) Kelner venter</a:t>
            </a:r>
            <a:br>
              <a:rPr lang="nb-NO" sz="1400" dirty="0"/>
            </a:br>
            <a:r>
              <a:rPr lang="nb-NO" sz="1400" dirty="0"/>
              <a:t>      ellers (true) - Kelner tar da en </a:t>
            </a:r>
            <a:br>
              <a:rPr lang="nb-NO" sz="1400" dirty="0"/>
            </a:br>
            <a:r>
              <a:rPr lang="nb-NO" sz="1400" dirty="0"/>
              <a:t>      tallerken og serverer den&gt;</a:t>
            </a:r>
          </a:p>
          <a:p>
            <a:r>
              <a:rPr lang="nb-NO" sz="1400" dirty="0"/>
              <a:t>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get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HeatingTable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Kokk </a:t>
            </a:r>
            <a:r>
              <a:rPr lang="nb-NO" sz="1400" dirty="0" err="1">
                <a:solidFill>
                  <a:srgbClr val="0070C0"/>
                </a:solidFill>
              </a:rPr>
              <a:t>extends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HeatingTable</a:t>
            </a:r>
            <a:r>
              <a:rPr lang="nb-NO" sz="1400" dirty="0"/>
              <a:t> tab;</a:t>
            </a:r>
          </a:p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ind</a:t>
            </a:r>
            <a:r>
              <a:rPr lang="nb-NO" sz="1400" dirty="0"/>
              <a:t>;</a:t>
            </a:r>
          </a:p>
          <a:p>
            <a:r>
              <a:rPr lang="nb-NO" sz="1400" dirty="0"/>
              <a:t>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</a:t>
            </a:r>
            <a:r>
              <a:rPr lang="nb-NO" sz="1400" dirty="0"/>
              <a:t> run() {</a:t>
            </a:r>
          </a:p>
          <a:p>
            <a:r>
              <a:rPr lang="nb-NO" sz="1400" dirty="0"/>
              <a:t>       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/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tab</a:t>
            </a:r>
            <a:r>
              <a:rPr lang="nb-NO" sz="1400" b="1" dirty="0" err="1">
                <a:solidFill>
                  <a:srgbClr val="FF0000"/>
                </a:solidFill>
              </a:rPr>
              <a:t>.putPlate</a:t>
            </a:r>
            <a:r>
              <a:rPr lang="nb-NO" sz="1400" dirty="0"/>
              <a:t>(..))</a:t>
            </a:r>
          </a:p>
          <a:p>
            <a:r>
              <a:rPr lang="nb-NO" sz="1400" dirty="0"/>
              <a:t>         &lt; Ulik logikk i eksemplene&gt;</a:t>
            </a:r>
          </a:p>
          <a:p>
            <a:r>
              <a:rPr lang="nb-NO" sz="1400" dirty="0"/>
              <a:t>    }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Kokk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Kelner </a:t>
            </a:r>
            <a:r>
              <a:rPr lang="nb-NO" sz="1400" dirty="0" err="1">
                <a:solidFill>
                  <a:srgbClr val="0070C0"/>
                </a:solidFill>
              </a:rPr>
              <a:t>extends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HeatingTable</a:t>
            </a:r>
            <a:r>
              <a:rPr lang="nb-NO" sz="1400" dirty="0"/>
              <a:t> tab;</a:t>
            </a:r>
          </a:p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ind</a:t>
            </a:r>
            <a:r>
              <a:rPr lang="nb-NO" sz="1400" dirty="0"/>
              <a:t>;</a:t>
            </a:r>
          </a:p>
          <a:p>
            <a:r>
              <a:rPr lang="nb-NO" sz="1400" dirty="0"/>
              <a:t>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</a:t>
            </a:r>
            <a:r>
              <a:rPr lang="nb-NO" sz="1400" dirty="0"/>
              <a:t> run() {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/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FF0000"/>
                </a:solidFill>
              </a:rPr>
              <a:t>getPlate</a:t>
            </a:r>
            <a:r>
              <a:rPr lang="nb-NO" sz="1400" dirty="0"/>
              <a:t>())){</a:t>
            </a:r>
          </a:p>
          <a:p>
            <a:r>
              <a:rPr lang="nb-NO" sz="1400" dirty="0"/>
              <a:t>            &lt;ulik logikk i eksemplene&gt;</a:t>
            </a:r>
          </a:p>
          <a:p>
            <a:r>
              <a:rPr lang="nb-NO" sz="1400" dirty="0"/>
              <a:t>        }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Kelner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2569" y="0"/>
            <a:ext cx="334529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Felles for de tre løsningene</a:t>
            </a:r>
          </a:p>
        </p:txBody>
      </p:sp>
    </p:spTree>
    <p:extLst>
      <p:ext uri="{BB962C8B-B14F-4D97-AF65-F5344CB8AC3E}">
        <p14:creationId xmlns:p14="http://schemas.microsoft.com/office/powerpoint/2010/main" val="3221540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566936"/>
          </a:xfrm>
        </p:spPr>
        <p:txBody>
          <a:bodyPr/>
          <a:lstStyle/>
          <a:p>
            <a:r>
              <a:rPr lang="nb-NO" dirty="0"/>
              <a:t>Invariantene på felles variable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3608" y="1268760"/>
            <a:ext cx="7901880" cy="4114800"/>
          </a:xfrm>
        </p:spPr>
        <p:txBody>
          <a:bodyPr/>
          <a:lstStyle/>
          <a:p>
            <a:r>
              <a:rPr lang="nb-NO" sz="2400" dirty="0"/>
              <a:t>Invariantene må </a:t>
            </a:r>
            <a:r>
              <a:rPr lang="nb-NO" sz="2400" b="1" dirty="0"/>
              <a:t>alltid holde </a:t>
            </a:r>
            <a:r>
              <a:rPr lang="nb-NO" sz="2400" dirty="0"/>
              <a:t>(være sanne) utenfor monitor-metodene.</a:t>
            </a:r>
          </a:p>
          <a:p>
            <a:r>
              <a:rPr lang="nb-NO" sz="2400" dirty="0"/>
              <a:t>Hva er de felles variable her:</a:t>
            </a:r>
          </a:p>
          <a:p>
            <a:pPr lvl="1"/>
            <a:r>
              <a:rPr lang="nb-NO" sz="1800" dirty="0"/>
              <a:t>MAX_ON_THE_TABLE</a:t>
            </a:r>
          </a:p>
          <a:p>
            <a:pPr lvl="1"/>
            <a:r>
              <a:rPr lang="nb-NO" sz="1800" dirty="0"/>
              <a:t>NUM_TO_BE_MADE</a:t>
            </a:r>
          </a:p>
          <a:p>
            <a:pPr lvl="1"/>
            <a:r>
              <a:rPr lang="nb-NO" sz="1800" dirty="0" err="1"/>
              <a:t>numOnTable</a:t>
            </a:r>
            <a:endParaRPr lang="nb-NO" sz="1800" dirty="0"/>
          </a:p>
          <a:p>
            <a:pPr lvl="1"/>
            <a:r>
              <a:rPr lang="nb-NO" sz="1800" dirty="0" err="1"/>
              <a:t>numProduced</a:t>
            </a:r>
            <a:endParaRPr lang="nb-NO" sz="1800" dirty="0"/>
          </a:p>
          <a:p>
            <a:pPr lvl="1"/>
            <a:r>
              <a:rPr lang="nb-NO" sz="1800" dirty="0" err="1"/>
              <a:t>numServed</a:t>
            </a:r>
            <a:r>
              <a:rPr lang="nb-NO" sz="1800" dirty="0"/>
              <a:t> = </a:t>
            </a:r>
            <a:r>
              <a:rPr lang="nb-NO" sz="1800" dirty="0" err="1"/>
              <a:t>numProduced</a:t>
            </a:r>
            <a:r>
              <a:rPr lang="nb-NO" sz="1800" dirty="0"/>
              <a:t> – </a:t>
            </a:r>
            <a:r>
              <a:rPr lang="nb-NO" sz="1800" dirty="0" err="1"/>
              <a:t>numOnTable</a:t>
            </a:r>
            <a:endParaRPr lang="nb-NO" sz="2000" dirty="0"/>
          </a:p>
          <a:p>
            <a:r>
              <a:rPr lang="nb-NO" sz="2400" dirty="0"/>
              <a:t>Invarianter: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b="1" dirty="0"/>
              <a:t> 0 ≤ </a:t>
            </a:r>
            <a:r>
              <a:rPr lang="nb-NO" sz="2000" b="1" dirty="0" err="1"/>
              <a:t>numOnTable</a:t>
            </a:r>
            <a:r>
              <a:rPr lang="nb-NO" sz="2000" b="1" dirty="0"/>
              <a:t> ≤ TABLE_SIZE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b="1" dirty="0"/>
              <a:t>      </a:t>
            </a:r>
            <a:r>
              <a:rPr lang="nb-NO" sz="2000" b="1" dirty="0" err="1"/>
              <a:t>numProduced</a:t>
            </a:r>
            <a:r>
              <a:rPr lang="nb-NO" sz="2000" b="1" dirty="0"/>
              <a:t> ≤  NUM_TO_BE_MADE 	</a:t>
            </a:r>
          </a:p>
          <a:p>
            <a:pPr marL="914400" lvl="1" indent="-457200">
              <a:buAutoNum type="arabicPeriod"/>
            </a:pPr>
            <a:r>
              <a:rPr lang="nb-NO" b="1" dirty="0"/>
              <a:t>           </a:t>
            </a:r>
            <a:r>
              <a:rPr lang="nb-NO" b="1" dirty="0" err="1"/>
              <a:t>numServed</a:t>
            </a:r>
            <a:r>
              <a:rPr lang="nb-NO" b="1" dirty="0"/>
              <a:t> ≤ </a:t>
            </a:r>
            <a:r>
              <a:rPr lang="nb-NO" b="1" dirty="0" err="1"/>
              <a:t>numProduced</a:t>
            </a:r>
            <a:endParaRPr lang="nb-NO" b="1" dirty="0"/>
          </a:p>
          <a:p>
            <a:pPr marL="914400" lvl="1" indent="-457200">
              <a:buAutoNum type="arabicPeriod"/>
            </a:pPr>
            <a:endParaRPr lang="nb-NO" sz="2000" b="1" dirty="0"/>
          </a:p>
          <a:p>
            <a:pPr>
              <a:buNone/>
            </a:pPr>
            <a:endParaRPr lang="nb-NO" sz="22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1762FE-E7F4-4EC5-824E-188108268C13}" type="datetime1">
              <a:rPr lang="en-US" smtClean="0"/>
              <a:pPr>
                <a:defRPr/>
              </a:pPr>
              <a:t>3/15/23</a:t>
            </a:fld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72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696200" cy="64807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2400" dirty="0" err="1"/>
              <a:t>Invariantene</a:t>
            </a:r>
            <a:r>
              <a:rPr lang="en-US" sz="2400" dirty="0"/>
              <a:t> </a:t>
            </a:r>
            <a:r>
              <a:rPr lang="en-US" sz="2400" dirty="0" err="1"/>
              <a:t>viser</a:t>
            </a:r>
            <a:r>
              <a:rPr lang="en-US" sz="2400" dirty="0"/>
              <a:t> 4 </a:t>
            </a:r>
            <a:r>
              <a:rPr lang="en-US" sz="2400" dirty="0" err="1"/>
              <a:t>tilstander</a:t>
            </a:r>
            <a:r>
              <a:rPr lang="en-US" sz="2400" dirty="0"/>
              <a:t> vi </a:t>
            </a:r>
            <a:r>
              <a:rPr lang="en-US" sz="2400" dirty="0" err="1"/>
              <a:t>må</a:t>
            </a:r>
            <a:r>
              <a:rPr lang="en-US" sz="2400" dirty="0"/>
              <a:t> ta </a:t>
            </a:r>
            <a:r>
              <a:rPr lang="en-US" sz="2400" dirty="0" err="1"/>
              <a:t>skrive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696200" cy="41148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sz="1800" b="1" dirty="0"/>
              <a:t> </a:t>
            </a:r>
            <a:r>
              <a:rPr lang="en-US" sz="1800" b="1" dirty="0" err="1"/>
              <a:t>Invarianter</a:t>
            </a:r>
            <a:r>
              <a:rPr lang="en-US" sz="1800" b="1" dirty="0"/>
              <a:t>:</a:t>
            </a:r>
          </a:p>
          <a:p>
            <a:pPr marL="342900" lvl="1" indent="-342900">
              <a:buNone/>
            </a:pPr>
            <a:r>
              <a:rPr lang="en-US" sz="1800" b="1" dirty="0"/>
              <a:t>                            0 &lt;= </a:t>
            </a:r>
            <a:r>
              <a:rPr lang="en-US" sz="1800" b="1" dirty="0" err="1"/>
              <a:t>numOnTable</a:t>
            </a:r>
            <a:r>
              <a:rPr lang="en-US" sz="1800" b="1" dirty="0"/>
              <a:t>   &lt;=  MAX_ON_TABLE</a:t>
            </a:r>
          </a:p>
          <a:p>
            <a:pPr marL="342900" lvl="1" indent="-342900">
              <a:buNone/>
            </a:pPr>
            <a:r>
              <a:rPr lang="en-US" sz="1800" b="1" dirty="0"/>
              <a:t>         </a:t>
            </a:r>
            <a:r>
              <a:rPr lang="en-US" sz="1800" b="1" dirty="0" err="1"/>
              <a:t>numServed</a:t>
            </a:r>
            <a:r>
              <a:rPr lang="en-US" sz="1800" b="1" dirty="0"/>
              <a:t> &lt;=   </a:t>
            </a:r>
            <a:r>
              <a:rPr lang="en-US" sz="1800" b="1" dirty="0" err="1"/>
              <a:t>numProduced</a:t>
            </a:r>
            <a:r>
              <a:rPr lang="en-US" sz="1800" b="1" dirty="0"/>
              <a:t>  &lt;= NUM_TO_BE_MADE</a:t>
            </a:r>
          </a:p>
          <a:p>
            <a:pPr marL="342900" lvl="1" indent="-342900">
              <a:buNone/>
            </a:pPr>
            <a:endParaRPr lang="en-US" sz="2800" b="1" dirty="0"/>
          </a:p>
          <a:p>
            <a:pPr marL="342900" lvl="1" indent="-342900">
              <a:buNone/>
            </a:pPr>
            <a:endParaRPr lang="en-US" sz="2400" b="1" dirty="0"/>
          </a:p>
          <a:p>
            <a:pPr marL="514350" lvl="1" indent="-514350">
              <a:buFont typeface="+mj-lt"/>
              <a:buAutoNum type="arabicPeriod"/>
            </a:pPr>
            <a:r>
              <a:rPr lang="en-US" b="1" dirty="0"/>
              <a:t> </a:t>
            </a:r>
            <a:r>
              <a:rPr lang="en-US" b="1" dirty="0" err="1"/>
              <a:t>numOnTable</a:t>
            </a:r>
            <a:r>
              <a:rPr lang="en-US" b="1" dirty="0"/>
              <a:t>  ==  MAX_ON_TABLE  </a:t>
            </a:r>
            <a:br>
              <a:rPr lang="en-US" b="1" dirty="0"/>
            </a:br>
            <a:r>
              <a:rPr lang="en-US" b="1" dirty="0"/>
              <a:t>             </a:t>
            </a:r>
            <a:r>
              <a:rPr lang="en-US" b="1" dirty="0" err="1">
                <a:solidFill>
                  <a:srgbClr val="C00000"/>
                </a:solidFill>
              </a:rPr>
              <a:t>Kokker</a:t>
            </a:r>
            <a:r>
              <a:rPr lang="en-US" b="1" dirty="0">
                <a:solidFill>
                  <a:srgbClr val="C00000"/>
                </a:solidFill>
              </a:rPr>
              <a:t> venter</a:t>
            </a:r>
          </a:p>
          <a:p>
            <a:pPr marL="514350" lvl="1" indent="-514350">
              <a:buFont typeface="+mj-lt"/>
              <a:buAutoNum type="arabicPeriod" startAt="2"/>
            </a:pPr>
            <a:r>
              <a:rPr lang="en-US" b="1" dirty="0"/>
              <a:t> 0 == </a:t>
            </a:r>
            <a:r>
              <a:rPr lang="en-US" b="1" dirty="0" err="1"/>
              <a:t>numOnTable</a:t>
            </a:r>
            <a:endParaRPr lang="en-US" b="1" dirty="0"/>
          </a:p>
          <a:p>
            <a:pPr marL="514350" lvl="1" indent="-514350">
              <a:buNone/>
            </a:pPr>
            <a:r>
              <a:rPr lang="en-US" b="1" dirty="0">
                <a:solidFill>
                  <a:srgbClr val="C00000"/>
                </a:solidFill>
              </a:rPr>
              <a:t>                   </a:t>
            </a:r>
            <a:r>
              <a:rPr lang="en-US" b="1" dirty="0" err="1">
                <a:solidFill>
                  <a:srgbClr val="C00000"/>
                </a:solidFill>
              </a:rPr>
              <a:t>Kelnere</a:t>
            </a:r>
            <a:r>
              <a:rPr lang="en-US" b="1" dirty="0">
                <a:solidFill>
                  <a:srgbClr val="C00000"/>
                </a:solidFill>
              </a:rPr>
              <a:t> venter</a:t>
            </a:r>
          </a:p>
          <a:p>
            <a:pPr marL="514350" lvl="1" indent="-514350">
              <a:buFont typeface="+mj-lt"/>
              <a:buAutoNum type="arabicPeriod" startAt="3"/>
            </a:pP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/>
              <a:t>numProduced</a:t>
            </a:r>
            <a:r>
              <a:rPr lang="en-US" b="1" dirty="0"/>
              <a:t>  == NUM_TO_BE_MADE</a:t>
            </a:r>
          </a:p>
          <a:p>
            <a:pPr marL="400050" lvl="2" indent="0">
              <a:buNone/>
            </a:pPr>
            <a:r>
              <a:rPr lang="en-US" b="1" dirty="0">
                <a:solidFill>
                  <a:srgbClr val="C00000"/>
                </a:solidFill>
              </a:rPr>
              <a:t>               </a:t>
            </a:r>
            <a:r>
              <a:rPr lang="en-US" b="1" dirty="0" err="1">
                <a:solidFill>
                  <a:srgbClr val="C00000"/>
                </a:solidFill>
              </a:rPr>
              <a:t>Kokkene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ferdige</a:t>
            </a:r>
            <a:endParaRPr lang="en-US" b="1" dirty="0">
              <a:solidFill>
                <a:srgbClr val="C00000"/>
              </a:solidFill>
            </a:endParaRPr>
          </a:p>
          <a:p>
            <a:pPr marL="514350" lvl="1" indent="-514350">
              <a:buFont typeface="+mj-lt"/>
              <a:buAutoNum type="arabicPeriod" startAt="3"/>
            </a:pP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b="1" dirty="0" err="1"/>
              <a:t>numServed</a:t>
            </a:r>
            <a:r>
              <a:rPr lang="en-US" b="1" dirty="0"/>
              <a:t> == NUM_TO_BE_MADE</a:t>
            </a:r>
          </a:p>
          <a:p>
            <a:pPr marL="400050" lvl="2" indent="0">
              <a:buNone/>
            </a:pPr>
            <a:r>
              <a:rPr lang="en-US" b="1" dirty="0"/>
              <a:t>             </a:t>
            </a:r>
            <a:r>
              <a:rPr lang="en-US" b="1" dirty="0" err="1">
                <a:solidFill>
                  <a:srgbClr val="C00000"/>
                </a:solidFill>
              </a:rPr>
              <a:t>Kelnerene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ferdige</a:t>
            </a:r>
            <a:endParaRPr lang="en-US" b="1" dirty="0">
              <a:solidFill>
                <a:srgbClr val="C00000"/>
              </a:solidFill>
            </a:endParaRPr>
          </a:p>
          <a:p>
            <a:pPr marL="342900" lvl="1" indent="-342900">
              <a:buFontTx/>
              <a:buChar char="•"/>
            </a:pPr>
            <a:endParaRPr lang="en-US" sz="2800" b="1" dirty="0"/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Down Arrow 5"/>
          <p:cNvSpPr/>
          <p:nvPr/>
        </p:nvSpPr>
        <p:spPr bwMode="auto">
          <a:xfrm>
            <a:off x="3563888" y="2492896"/>
            <a:ext cx="648072" cy="43204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259632" y="3645024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259632" y="4365104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Arrow 7"/>
          <p:cNvSpPr/>
          <p:nvPr/>
        </p:nvSpPr>
        <p:spPr bwMode="auto">
          <a:xfrm>
            <a:off x="1259632" y="5157192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ight Arrow 7"/>
          <p:cNvSpPr/>
          <p:nvPr/>
        </p:nvSpPr>
        <p:spPr bwMode="auto">
          <a:xfrm>
            <a:off x="1331640" y="5949280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2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332415" cy="8286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200" dirty="0"/>
              <a:t> </a:t>
            </a:r>
            <a:r>
              <a:rPr lang="nb-NO" sz="2400" b="1" dirty="0"/>
              <a:t>Først</a:t>
            </a:r>
            <a:r>
              <a:rPr lang="nb-NO" sz="2400" dirty="0"/>
              <a:t> en aktivt </a:t>
            </a:r>
            <a:r>
              <a:rPr lang="nb-NO" sz="2400" dirty="0" err="1"/>
              <a:t>pollende</a:t>
            </a:r>
            <a:r>
              <a:rPr lang="nb-NO" sz="2400" dirty="0"/>
              <a:t> (masende) løsning med </a:t>
            </a:r>
            <a:br>
              <a:rPr lang="nb-NO" sz="2400" dirty="0"/>
            </a:br>
            <a:r>
              <a:rPr lang="nb-NO" sz="2400" dirty="0"/>
              <a:t>   synkroniserte metoder (Restaurant1.java).</a:t>
            </a:r>
            <a:endParaRPr lang="nb-NO" sz="2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124744"/>
            <a:ext cx="8415536" cy="2258566"/>
          </a:xfrm>
        </p:spPr>
        <p:txBody>
          <a:bodyPr/>
          <a:lstStyle/>
          <a:p>
            <a:r>
              <a:rPr lang="nb-NO" sz="2000" dirty="0"/>
              <a:t>Dette er en løsning med </a:t>
            </a:r>
            <a:r>
              <a:rPr lang="nb-NO" sz="2000" b="1" dirty="0"/>
              <a:t>en kø</a:t>
            </a:r>
            <a:r>
              <a:rPr lang="nb-NO" sz="2000" dirty="0"/>
              <a:t>, den som alle tråder kommer i hvis en annen tråd er inne i en synkronisert metode i samme objekt.</a:t>
            </a:r>
          </a:p>
          <a:p>
            <a:r>
              <a:rPr lang="nb-NO" sz="2000" dirty="0"/>
              <a:t>Terminering ordnes i hver kokk og kelner (i deres run-metode)</a:t>
            </a:r>
          </a:p>
          <a:p>
            <a:r>
              <a:rPr lang="nb-NO" sz="2000" dirty="0"/>
              <a:t>Den køen som nyttes er en felles kø av alle aktive objekter som evt. samtidig prøver å kalle en av de to synkroniserte metodene</a:t>
            </a:r>
            <a:br>
              <a:rPr lang="nb-NO" sz="2000" dirty="0"/>
            </a:br>
            <a:r>
              <a:rPr lang="nb-NO" sz="2000" dirty="0"/>
              <a:t> </a:t>
            </a:r>
            <a:r>
              <a:rPr lang="nb-NO" sz="2000" b="1" dirty="0" err="1"/>
              <a:t>get</a:t>
            </a:r>
            <a:r>
              <a:rPr lang="nb-NO" sz="2000" b="1" dirty="0"/>
              <a:t> </a:t>
            </a:r>
            <a:r>
              <a:rPr lang="nb-NO" sz="2000" dirty="0"/>
              <a:t> og </a:t>
            </a:r>
            <a:r>
              <a:rPr lang="nb-NO" sz="2000" b="1" dirty="0" err="1"/>
              <a:t>put</a:t>
            </a:r>
            <a:r>
              <a:rPr lang="nb-NO" sz="2000" b="1" dirty="0"/>
              <a:t>. </a:t>
            </a:r>
            <a:r>
              <a:rPr lang="nb-NO" sz="2000" dirty="0"/>
              <a:t>Alle objekter har en slik kø.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 dirty="0">
              <a:solidFill>
                <a:srgbClr val="000000"/>
              </a:solidFill>
            </a:endParaRPr>
          </a:p>
        </p:txBody>
      </p:sp>
      <p:grpSp>
        <p:nvGrpSpPr>
          <p:cNvPr id="26" name="Gruppe 25"/>
          <p:cNvGrpSpPr/>
          <p:nvPr/>
        </p:nvGrpSpPr>
        <p:grpSpPr>
          <a:xfrm>
            <a:off x="871428" y="3429000"/>
            <a:ext cx="6436876" cy="3024336"/>
            <a:chOff x="589610" y="3284984"/>
            <a:chExt cx="6436876" cy="3024336"/>
          </a:xfrm>
        </p:grpSpPr>
        <p:sp>
          <p:nvSpPr>
            <p:cNvPr id="5" name="Avrundet rektangel 4"/>
            <p:cNvSpPr/>
            <p:nvPr/>
          </p:nvSpPr>
          <p:spPr bwMode="auto">
            <a:xfrm>
              <a:off x="1907704" y="3645024"/>
              <a:ext cx="1656184" cy="2664296"/>
            </a:xfrm>
            <a:prstGeom prst="roundRect">
              <a:avLst/>
            </a:prstGeom>
            <a:noFill/>
            <a:ln w="3810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7" name="Rett pil 6"/>
            <p:cNvCxnSpPr/>
            <p:nvPr/>
          </p:nvCxnSpPr>
          <p:spPr bwMode="auto">
            <a:xfrm>
              <a:off x="3275856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5" name="Gruppe 14"/>
            <p:cNvGrpSpPr/>
            <p:nvPr/>
          </p:nvGrpSpPr>
          <p:grpSpPr>
            <a:xfrm>
              <a:off x="1547664" y="4653136"/>
              <a:ext cx="1512168" cy="540060"/>
              <a:chOff x="1835696" y="4869160"/>
              <a:chExt cx="1224136" cy="324036"/>
            </a:xfrm>
          </p:grpSpPr>
          <p:sp>
            <p:nvSpPr>
              <p:cNvPr id="8" name="Rektangel 7"/>
              <p:cNvSpPr/>
              <p:nvPr/>
            </p:nvSpPr>
            <p:spPr bwMode="auto">
              <a:xfrm>
                <a:off x="2411760" y="4869160"/>
                <a:ext cx="648072" cy="324036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1" name="Rett linje 10"/>
              <p:cNvCxnSpPr>
                <a:endCxn id="8" idx="0"/>
              </p:cNvCxnSpPr>
              <p:nvPr/>
            </p:nvCxnSpPr>
            <p:spPr bwMode="auto">
              <a:xfrm>
                <a:off x="1835696" y="4869160"/>
                <a:ext cx="900100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" name="Gruppe 13"/>
            <p:cNvGrpSpPr/>
            <p:nvPr/>
          </p:nvGrpSpPr>
          <p:grpSpPr>
            <a:xfrm>
              <a:off x="2328498" y="5553236"/>
              <a:ext cx="1584176" cy="540060"/>
              <a:chOff x="2483768" y="5553236"/>
              <a:chExt cx="1440160" cy="324036"/>
            </a:xfrm>
          </p:grpSpPr>
          <p:sp>
            <p:nvSpPr>
              <p:cNvPr id="9" name="Rektangel 8"/>
              <p:cNvSpPr/>
              <p:nvPr/>
            </p:nvSpPr>
            <p:spPr bwMode="auto">
              <a:xfrm>
                <a:off x="2483768" y="5553236"/>
                <a:ext cx="648072" cy="324036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3" name="Rett linje 12"/>
              <p:cNvCxnSpPr>
                <a:stCxn id="9" idx="0"/>
              </p:cNvCxnSpPr>
              <p:nvPr/>
            </p:nvCxnSpPr>
            <p:spPr bwMode="auto">
              <a:xfrm>
                <a:off x="2807804" y="5553236"/>
                <a:ext cx="1116124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" name="TekstSylinder 15"/>
            <p:cNvSpPr txBox="1"/>
            <p:nvPr/>
          </p:nvSpPr>
          <p:spPr>
            <a:xfrm>
              <a:off x="589610" y="4324454"/>
              <a:ext cx="30853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solidFill>
                    <a:srgbClr val="0070C0"/>
                  </a:solidFill>
                </a:rPr>
                <a:t>synchronized </a:t>
              </a:r>
              <a:r>
                <a:rPr lang="nb-NO" sz="1400" b="1" dirty="0" err="1">
                  <a:solidFill>
                    <a:srgbClr val="0070C0"/>
                  </a:solidFill>
                </a:rPr>
                <a:t>boolean</a:t>
              </a:r>
              <a:r>
                <a:rPr lang="nb-NO" sz="1400" b="1" dirty="0">
                  <a:solidFill>
                    <a:srgbClr val="0070C0"/>
                  </a:solidFill>
                </a:rPr>
                <a:t> </a:t>
              </a:r>
              <a:r>
                <a:rPr lang="nb-NO" sz="1400" dirty="0" err="1"/>
                <a:t>getPlate</a:t>
              </a:r>
              <a:r>
                <a:rPr lang="nb-NO" sz="1400" dirty="0"/>
                <a:t>(..)</a:t>
              </a:r>
            </a:p>
          </p:txBody>
        </p:sp>
        <p:sp>
          <p:nvSpPr>
            <p:cNvPr id="17" name="TekstSylinder 16"/>
            <p:cNvSpPr txBox="1"/>
            <p:nvPr/>
          </p:nvSpPr>
          <p:spPr>
            <a:xfrm>
              <a:off x="2267744" y="5281463"/>
              <a:ext cx="30901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solidFill>
                    <a:srgbClr val="0070C0"/>
                  </a:solidFill>
                </a:rPr>
                <a:t>synchronized </a:t>
              </a:r>
              <a:r>
                <a:rPr lang="nb-NO" sz="1400" b="1" dirty="0" err="1">
                  <a:solidFill>
                    <a:srgbClr val="0070C0"/>
                  </a:solidFill>
                </a:rPr>
                <a:t>boolean</a:t>
              </a:r>
              <a:r>
                <a:rPr lang="nb-NO" sz="1400" b="1" dirty="0">
                  <a:solidFill>
                    <a:srgbClr val="0070C0"/>
                  </a:solidFill>
                </a:rPr>
                <a:t> </a:t>
              </a:r>
              <a:r>
                <a:rPr lang="nb-NO" sz="1400" dirty="0" err="1"/>
                <a:t>putPlate</a:t>
              </a:r>
              <a:r>
                <a:rPr lang="nb-NO" sz="1400" dirty="0"/>
                <a:t>(..)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1979712" y="3284984"/>
              <a:ext cx="1504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HeatingTable</a:t>
              </a:r>
              <a:endParaRPr lang="nb-NO" dirty="0"/>
            </a:p>
          </p:txBody>
        </p:sp>
        <p:sp>
          <p:nvSpPr>
            <p:cNvPr id="19" name="Avrundet rektangel 18"/>
            <p:cNvSpPr/>
            <p:nvPr/>
          </p:nvSpPr>
          <p:spPr bwMode="auto">
            <a:xfrm>
              <a:off x="3923928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Rett pil 20"/>
            <p:cNvCxnSpPr/>
            <p:nvPr/>
          </p:nvCxnSpPr>
          <p:spPr bwMode="auto">
            <a:xfrm>
              <a:off x="4283968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Avrundet rektangel 21"/>
            <p:cNvSpPr/>
            <p:nvPr/>
          </p:nvSpPr>
          <p:spPr bwMode="auto">
            <a:xfrm>
              <a:off x="4932040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3" name="Rett pil 22"/>
            <p:cNvCxnSpPr/>
            <p:nvPr/>
          </p:nvCxnSpPr>
          <p:spPr bwMode="auto">
            <a:xfrm>
              <a:off x="5292080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Avrundet rektangel 23"/>
            <p:cNvSpPr/>
            <p:nvPr/>
          </p:nvSpPr>
          <p:spPr bwMode="auto">
            <a:xfrm>
              <a:off x="5940152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TekstSylinder 24"/>
            <p:cNvSpPr txBox="1"/>
            <p:nvPr/>
          </p:nvSpPr>
          <p:spPr>
            <a:xfrm>
              <a:off x="3841447" y="3429000"/>
              <a:ext cx="31850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Kø av objekter som venter på å utføre</a:t>
              </a:r>
              <a:br>
                <a:rPr lang="nb-NO" sz="1400" dirty="0"/>
              </a:br>
              <a:r>
                <a:rPr lang="nb-NO" sz="1400" dirty="0"/>
                <a:t> en av de synkroniserte metodene.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582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-36512" y="44624"/>
            <a:ext cx="5328592" cy="65556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nb-NO" sz="1400" dirty="0"/>
              <a:t>class Kokk </a:t>
            </a:r>
            <a:r>
              <a:rPr lang="nb-NO" sz="1400" dirty="0" err="1"/>
              <a:t>extends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….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public</a:t>
            </a:r>
            <a:r>
              <a:rPr lang="nb-NO" sz="1400" dirty="0"/>
              <a:t> void run() {</a:t>
            </a:r>
          </a:p>
          <a:p>
            <a:r>
              <a:rPr lang="nb-NO" sz="1400" dirty="0"/>
              <a:t>       </a:t>
            </a:r>
            <a:r>
              <a:rPr lang="nb-NO" sz="1400" dirty="0" err="1"/>
              <a:t>try</a:t>
            </a:r>
            <a:r>
              <a:rPr lang="nb-NO" sz="1400" dirty="0"/>
              <a:t> {</a:t>
            </a:r>
          </a:p>
          <a:p>
            <a:r>
              <a:rPr lang="nb-NO" sz="1400" dirty="0"/>
              <a:t>           </a:t>
            </a:r>
            <a:r>
              <a:rPr lang="nb-NO" sz="1400" dirty="0" err="1"/>
              <a:t>while</a:t>
            </a:r>
            <a:r>
              <a:rPr lang="nb-NO" sz="1400" dirty="0"/>
              <a:t> (</a:t>
            </a:r>
            <a:r>
              <a:rPr lang="nb-NO" sz="1400" dirty="0" err="1"/>
              <a:t>tab.numProduced</a:t>
            </a:r>
            <a:r>
              <a:rPr lang="nb-NO" sz="1400" dirty="0"/>
              <a:t> &lt; </a:t>
            </a:r>
            <a:r>
              <a:rPr lang="nb-NO" sz="1400" dirty="0" err="1"/>
              <a:t>tab.NUM_TO_BE_MADE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</a:t>
            </a:r>
            <a:r>
              <a:rPr lang="nb-NO" sz="1400" dirty="0" err="1"/>
              <a:t>if</a:t>
            </a:r>
            <a:r>
              <a:rPr lang="nb-NO" sz="1400" dirty="0"/>
              <a:t> (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C00000"/>
                </a:solidFill>
              </a:rPr>
              <a:t>putPlate</a:t>
            </a:r>
            <a:r>
              <a:rPr lang="nb-NO" sz="1400" dirty="0"/>
              <a:t>(</a:t>
            </a:r>
            <a:r>
              <a:rPr lang="nb-NO" sz="1400" dirty="0" err="1"/>
              <a:t>this</a:t>
            </a:r>
            <a:r>
              <a:rPr lang="nb-NO" sz="1400" dirty="0"/>
              <a:t>) ) {</a:t>
            </a:r>
            <a:br>
              <a:rPr lang="nb-NO" sz="1400" dirty="0"/>
            </a:br>
            <a:r>
              <a:rPr lang="nb-NO" sz="1400" dirty="0">
                <a:solidFill>
                  <a:srgbClr val="00B050"/>
                </a:solidFill>
              </a:rPr>
              <a:t>                 // lag neste tallerken</a:t>
            </a:r>
          </a:p>
          <a:p>
            <a:r>
              <a:rPr lang="nb-NO" sz="1400" dirty="0"/>
              <a:t>              }</a:t>
            </a:r>
          </a:p>
          <a:p>
            <a:r>
              <a:rPr lang="nb-NO" sz="1400" dirty="0"/>
              <a:t>              </a:t>
            </a:r>
            <a:r>
              <a:rPr lang="nb-NO" sz="1400" dirty="0" err="1"/>
              <a:t>sleep</a:t>
            </a:r>
            <a:r>
              <a:rPr lang="nb-NO" sz="1400" dirty="0"/>
              <a:t>((long) (1000 * </a:t>
            </a:r>
            <a:r>
              <a:rPr lang="nb-NO" sz="1400" dirty="0" err="1"/>
              <a:t>Math.random</a:t>
            </a:r>
            <a:r>
              <a:rPr lang="nb-NO" sz="1400" dirty="0"/>
              <a:t>()));</a:t>
            </a:r>
          </a:p>
          <a:p>
            <a:r>
              <a:rPr lang="nb-NO" sz="1400" dirty="0"/>
              <a:t>            }</a:t>
            </a:r>
          </a:p>
          <a:p>
            <a:r>
              <a:rPr lang="nb-NO" sz="1400" dirty="0"/>
              <a:t>        } </a:t>
            </a:r>
            <a:r>
              <a:rPr lang="nb-NO" sz="1400" dirty="0" err="1"/>
              <a:t>catch</a:t>
            </a:r>
            <a:r>
              <a:rPr lang="nb-NO" sz="1400" dirty="0"/>
              <a:t> (</a:t>
            </a:r>
            <a:r>
              <a:rPr lang="nb-NO" sz="1400" dirty="0" err="1"/>
              <a:t>InterruptedException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        System.out.println("Kokk "+</a:t>
            </a:r>
            <a:r>
              <a:rPr lang="nb-NO" sz="1400" dirty="0" err="1"/>
              <a:t>ind</a:t>
            </a:r>
            <a:r>
              <a:rPr lang="nb-NO" sz="1400" dirty="0"/>
              <a:t>+" ferdig: " );</a:t>
            </a:r>
          </a:p>
          <a:p>
            <a:r>
              <a:rPr lang="nb-NO" sz="1400" dirty="0"/>
              <a:t>   }</a:t>
            </a:r>
            <a:br>
              <a:rPr lang="nb-NO" sz="1400" dirty="0"/>
            </a:br>
            <a:r>
              <a:rPr lang="nb-NO" sz="1400" dirty="0"/>
              <a:t>} // end Kokk</a:t>
            </a:r>
          </a:p>
          <a:p>
            <a:endParaRPr lang="nb-NO" sz="1400" dirty="0"/>
          </a:p>
          <a:p>
            <a:r>
              <a:rPr lang="nb-NO" sz="1400" dirty="0"/>
              <a:t>class Kelner </a:t>
            </a:r>
            <a:r>
              <a:rPr lang="nb-NO" sz="1400" dirty="0" err="1"/>
              <a:t>extends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………….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</a:t>
            </a:r>
            <a:r>
              <a:rPr lang="nb-NO" sz="1400" dirty="0" err="1"/>
              <a:t>try</a:t>
            </a:r>
            <a:r>
              <a:rPr lang="nb-NO" sz="1400" dirty="0"/>
              <a:t> {</a:t>
            </a:r>
          </a:p>
          <a:p>
            <a:r>
              <a:rPr lang="nb-NO" sz="1400" dirty="0"/>
              <a:t>             </a:t>
            </a:r>
            <a:r>
              <a:rPr lang="nb-NO" sz="1400" dirty="0" err="1"/>
              <a:t>while</a:t>
            </a:r>
            <a:r>
              <a:rPr lang="nb-NO" sz="1400" dirty="0"/>
              <a:t> ( </a:t>
            </a:r>
            <a:r>
              <a:rPr lang="nb-NO" sz="1400" dirty="0" err="1"/>
              <a:t>tab.numServed</a:t>
            </a:r>
            <a:r>
              <a:rPr lang="nb-NO" sz="1400" dirty="0"/>
              <a:t>&lt; </a:t>
            </a:r>
            <a:r>
              <a:rPr lang="nb-NO" sz="1400" dirty="0" err="1"/>
              <a:t>tab.NUM_TO_BE_MADE</a:t>
            </a:r>
            <a:r>
              <a:rPr lang="nb-NO" sz="1400" dirty="0"/>
              <a:t>) {</a:t>
            </a:r>
          </a:p>
          <a:p>
            <a:r>
              <a:rPr lang="nb-NO" sz="1400" dirty="0"/>
              <a:t>  	  </a:t>
            </a:r>
            <a:r>
              <a:rPr lang="nb-NO" sz="1400" dirty="0" err="1"/>
              <a:t>if</a:t>
            </a:r>
            <a:r>
              <a:rPr lang="nb-NO" sz="1400" dirty="0"/>
              <a:t> ( 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C00000"/>
                </a:solidFill>
              </a:rPr>
              <a:t>getPlate</a:t>
            </a:r>
            <a:r>
              <a:rPr lang="nb-NO" sz="1400" dirty="0"/>
              <a:t>(</a:t>
            </a:r>
            <a:r>
              <a:rPr lang="nb-NO" sz="1400" dirty="0" err="1"/>
              <a:t>this</a:t>
            </a:r>
            <a:r>
              <a:rPr lang="nb-NO" sz="1400" dirty="0"/>
              <a:t>)) { 			</a:t>
            </a:r>
            <a:r>
              <a:rPr lang="nb-NO" sz="1400" dirty="0">
                <a:solidFill>
                  <a:srgbClr val="00B050"/>
                </a:solidFill>
              </a:rPr>
              <a:t>     // server tallerken</a:t>
            </a:r>
          </a:p>
          <a:p>
            <a:r>
              <a:rPr lang="nb-NO" sz="1400" dirty="0"/>
              <a:t>	  }</a:t>
            </a:r>
          </a:p>
          <a:p>
            <a:r>
              <a:rPr lang="nb-NO" sz="1400" dirty="0"/>
              <a:t>                  </a:t>
            </a:r>
            <a:r>
              <a:rPr lang="nb-NO" sz="1400" dirty="0" err="1"/>
              <a:t>sleep</a:t>
            </a:r>
            <a:r>
              <a:rPr lang="nb-NO" sz="1400" dirty="0"/>
              <a:t>((long) (1000 * </a:t>
            </a:r>
            <a:r>
              <a:rPr lang="nb-NO" sz="1400" dirty="0" err="1"/>
              <a:t>Math.random</a:t>
            </a:r>
            <a:r>
              <a:rPr lang="nb-NO" sz="1400" dirty="0"/>
              <a:t>()));</a:t>
            </a:r>
          </a:p>
          <a:p>
            <a:r>
              <a:rPr lang="nb-NO" sz="1400" dirty="0"/>
              <a:t>                }</a:t>
            </a:r>
          </a:p>
          <a:p>
            <a:r>
              <a:rPr lang="nb-NO" sz="1400" dirty="0"/>
              <a:t>           } </a:t>
            </a:r>
            <a:r>
              <a:rPr lang="nb-NO" sz="1400" dirty="0" err="1"/>
              <a:t>catch</a:t>
            </a:r>
            <a:r>
              <a:rPr lang="nb-NO" sz="1400" dirty="0"/>
              <a:t> (</a:t>
            </a:r>
            <a:r>
              <a:rPr lang="nb-NO" sz="1400" dirty="0" err="1"/>
              <a:t>InterruptedException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             System.out.println("Kelner " + </a:t>
            </a:r>
            <a:r>
              <a:rPr lang="nb-NO" sz="1400" dirty="0" err="1"/>
              <a:t>ind</a:t>
            </a:r>
            <a:r>
              <a:rPr lang="nb-NO" sz="1400" dirty="0"/>
              <a:t>+" ferdig");</a:t>
            </a:r>
          </a:p>
          <a:p>
            <a:r>
              <a:rPr lang="nb-NO" sz="1400" dirty="0"/>
              <a:t>     }</a:t>
            </a:r>
          </a:p>
          <a:p>
            <a:r>
              <a:rPr lang="nb-NO" sz="1400" dirty="0"/>
              <a:t>} // end Kelner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052736"/>
            <a:ext cx="3816424" cy="52629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synchronized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 </a:t>
            </a:r>
            <a:r>
              <a:rPr lang="nb-NO" sz="1400" b="1" dirty="0" err="1">
                <a:solidFill>
                  <a:srgbClr val="C00000"/>
                </a:solidFill>
              </a:rPr>
              <a:t>putPlate</a:t>
            </a:r>
            <a:r>
              <a:rPr lang="nb-NO" sz="1400" dirty="0"/>
              <a:t>(Kokk c) {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if</a:t>
            </a:r>
            <a:r>
              <a:rPr lang="nb-NO" sz="1400" dirty="0"/>
              <a:t> (</a:t>
            </a:r>
            <a:r>
              <a:rPr lang="nb-NO" sz="1400" dirty="0" err="1"/>
              <a:t>numOnTable</a:t>
            </a:r>
            <a:r>
              <a:rPr lang="nb-NO" sz="1400" dirty="0"/>
              <a:t> == TABLE_SIZE) {</a:t>
            </a:r>
          </a:p>
          <a:p>
            <a:r>
              <a:rPr lang="nb-NO" sz="1400" dirty="0"/>
              <a:t>	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false</a:t>
            </a:r>
            <a:r>
              <a:rPr lang="nb-NO" sz="1400" dirty="0"/>
              <a:t>;</a:t>
            </a:r>
          </a:p>
          <a:p>
            <a:r>
              <a:rPr lang="nb-NO" sz="1400" dirty="0"/>
              <a:t>       }</a:t>
            </a:r>
          </a:p>
          <a:p>
            <a:r>
              <a:rPr lang="nb-NO" sz="1400" dirty="0"/>
              <a:t>       </a:t>
            </a:r>
            <a:r>
              <a:rPr lang="nb-NO" sz="1400" dirty="0" err="1"/>
              <a:t>numProduced</a:t>
            </a:r>
            <a:r>
              <a:rPr lang="nb-NO" sz="1400" dirty="0"/>
              <a:t>++;</a:t>
            </a:r>
          </a:p>
          <a:p>
            <a:r>
              <a:rPr lang="nb-NO" sz="1400" dirty="0">
                <a:solidFill>
                  <a:srgbClr val="00B050"/>
                </a:solidFill>
              </a:rPr>
              <a:t>      // 0 &lt;=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  TABLE_SIZE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numOnTable</a:t>
            </a:r>
            <a:r>
              <a:rPr lang="nb-NO" sz="1400" dirty="0"/>
              <a:t>++;</a:t>
            </a:r>
          </a:p>
          <a:p>
            <a:r>
              <a:rPr lang="nb-NO" sz="1400" dirty="0"/>
              <a:t>      </a:t>
            </a:r>
            <a:r>
              <a:rPr lang="nb-NO" sz="1400" dirty="0">
                <a:solidFill>
                  <a:srgbClr val="00B050"/>
                </a:solidFill>
              </a:rPr>
              <a:t>// 0 &lt;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&lt;=  TABLE_SIZE</a:t>
            </a:r>
          </a:p>
          <a:p>
            <a:r>
              <a:rPr lang="nb-NO" sz="1400" dirty="0"/>
              <a:t>      System.out.println("Kokk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c.ind</a:t>
            </a:r>
            <a:r>
              <a:rPr lang="nb-NO" sz="1400" dirty="0"/>
              <a:t>+",</a:t>
            </a:r>
            <a:br>
              <a:rPr lang="nb-NO" sz="1400" dirty="0"/>
            </a:br>
            <a:r>
              <a:rPr lang="nb-NO" sz="1400" dirty="0"/>
              <a:t>        laget  tallerken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numProduced</a:t>
            </a:r>
            <a:r>
              <a:rPr lang="nb-NO" sz="1400" dirty="0"/>
              <a:t>); 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true</a:t>
            </a:r>
            <a:r>
              <a:rPr lang="nb-NO" sz="1400" dirty="0"/>
              <a:t>;</a:t>
            </a:r>
          </a:p>
          <a:p>
            <a:r>
              <a:rPr lang="nb-NO" sz="1400" dirty="0"/>
              <a:t> </a:t>
            </a:r>
            <a:r>
              <a:rPr lang="nb-NO" sz="1400" dirty="0">
                <a:solidFill>
                  <a:srgbClr val="00B050"/>
                </a:solidFill>
              </a:rPr>
              <a:t>} // end </a:t>
            </a:r>
            <a:r>
              <a:rPr lang="nb-NO" sz="1400" dirty="0" err="1">
                <a:solidFill>
                  <a:srgbClr val="00B050"/>
                </a:solidFill>
              </a:rPr>
              <a:t>putPlate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synchronized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 </a:t>
            </a:r>
            <a:r>
              <a:rPr lang="nb-NO" sz="1400" b="1" dirty="0" err="1">
                <a:solidFill>
                  <a:srgbClr val="C00000"/>
                </a:solidFill>
              </a:rPr>
              <a:t>getPlate</a:t>
            </a:r>
            <a:r>
              <a:rPr lang="nb-NO" sz="1400" dirty="0"/>
              <a:t>(Kelner w) {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if</a:t>
            </a:r>
            <a:r>
              <a:rPr lang="nb-NO" sz="1400" dirty="0"/>
              <a:t>  (</a:t>
            </a:r>
            <a:r>
              <a:rPr lang="nb-NO" sz="1400" dirty="0" err="1"/>
              <a:t>numOnTable</a:t>
            </a:r>
            <a:r>
              <a:rPr lang="nb-NO" sz="1400" dirty="0"/>
              <a:t> == 0) 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false</a:t>
            </a:r>
            <a:r>
              <a:rPr lang="nb-NO" sz="1400" dirty="0"/>
              <a:t>;</a:t>
            </a:r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B050"/>
                </a:solidFill>
              </a:rPr>
              <a:t>// 0 &lt;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&lt;=  TABLE_SIZE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numServed</a:t>
            </a:r>
            <a:r>
              <a:rPr lang="nb-NO" sz="1400" dirty="0"/>
              <a:t>++;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numOnTable</a:t>
            </a:r>
            <a:r>
              <a:rPr lang="nb-NO" sz="1400" dirty="0"/>
              <a:t>--;</a:t>
            </a:r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B050"/>
                </a:solidFill>
              </a:rPr>
              <a:t>// 0 &lt;=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&lt;  TABLE_SIZE</a:t>
            </a:r>
          </a:p>
          <a:p>
            <a:r>
              <a:rPr lang="nb-NO" sz="1400" dirty="0"/>
              <a:t>     System.out.println("Kelner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w.ind</a:t>
            </a:r>
            <a:r>
              <a:rPr lang="nb-NO" sz="1400" dirty="0"/>
              <a:t>+</a:t>
            </a:r>
            <a:br>
              <a:rPr lang="nb-NO" sz="1400" dirty="0"/>
            </a:br>
            <a:r>
              <a:rPr lang="nb-NO" sz="1400" dirty="0"/>
              <a:t>     ",  serverte  tallerken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numServed</a:t>
            </a:r>
            <a:r>
              <a:rPr lang="nb-NO" sz="1400" dirty="0"/>
              <a:t>);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true</a:t>
            </a:r>
            <a:r>
              <a:rPr lang="nb-NO" sz="1400" dirty="0"/>
              <a:t>;</a:t>
            </a:r>
          </a:p>
          <a:p>
            <a:r>
              <a:rPr lang="nb-NO" sz="1400" dirty="0"/>
              <a:t>  }</a:t>
            </a:r>
          </a:p>
          <a:p>
            <a:endParaRPr lang="nb-NO" sz="1400" dirty="0"/>
          </a:p>
        </p:txBody>
      </p:sp>
      <p:cxnSp>
        <p:nvCxnSpPr>
          <p:cNvPr id="11" name="Rett pil 10"/>
          <p:cNvCxnSpPr/>
          <p:nvPr/>
        </p:nvCxnSpPr>
        <p:spPr bwMode="auto">
          <a:xfrm>
            <a:off x="2195736" y="1268760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Rett pil 13"/>
          <p:cNvCxnSpPr/>
          <p:nvPr/>
        </p:nvCxnSpPr>
        <p:spPr bwMode="auto">
          <a:xfrm>
            <a:off x="5292080" y="1232756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Rett pil 23"/>
          <p:cNvCxnSpPr/>
          <p:nvPr/>
        </p:nvCxnSpPr>
        <p:spPr bwMode="auto">
          <a:xfrm>
            <a:off x="3262536" y="1268760"/>
            <a:ext cx="2181944" cy="0"/>
          </a:xfrm>
          <a:prstGeom prst="straightConnector1">
            <a:avLst/>
          </a:prstGeom>
          <a:noFill/>
          <a:ln w="38100" cap="flat" cmpd="sng" algn="ctr">
            <a:solidFill>
              <a:srgbClr val="CC6600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25" name="Rett pil 24"/>
          <p:cNvCxnSpPr/>
          <p:nvPr/>
        </p:nvCxnSpPr>
        <p:spPr bwMode="auto">
          <a:xfrm flipV="1">
            <a:off x="2915816" y="4005064"/>
            <a:ext cx="2528664" cy="432048"/>
          </a:xfrm>
          <a:prstGeom prst="straightConnector1">
            <a:avLst/>
          </a:prstGeom>
          <a:noFill/>
          <a:ln w="38100" cap="flat" cmpd="sng" algn="ctr">
            <a:solidFill>
              <a:srgbClr val="CC66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5" name="TekstSylinder 4"/>
          <p:cNvSpPr txBox="1"/>
          <p:nvPr/>
        </p:nvSpPr>
        <p:spPr>
          <a:xfrm>
            <a:off x="5580112" y="1793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Restaurant løsning 1</a:t>
            </a:r>
          </a:p>
        </p:txBody>
      </p:sp>
    </p:spTree>
    <p:extLst>
      <p:ext uri="{BB962C8B-B14F-4D97-AF65-F5344CB8AC3E}">
        <p14:creationId xmlns:p14="http://schemas.microsoft.com/office/powerpoint/2010/main" val="322945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07504" y="255994"/>
            <a:ext cx="4464496" cy="59093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M:Restaurant1&gt;java Restaurant1 11 8 8</a:t>
            </a:r>
          </a:p>
          <a:p>
            <a:r>
              <a:rPr lang="nb-NO" dirty="0">
                <a:solidFill>
                  <a:schemeClr val="bg1"/>
                </a:solidFill>
              </a:rPr>
              <a:t>Kokk no:8, laget  tallerken no:1</a:t>
            </a:r>
          </a:p>
          <a:p>
            <a:r>
              <a:rPr lang="nb-NO" dirty="0">
                <a:solidFill>
                  <a:schemeClr val="bg1"/>
                </a:solidFill>
              </a:rPr>
              <a:t>Kokk no:4, laget  tallerken no:2</a:t>
            </a:r>
          </a:p>
          <a:p>
            <a:r>
              <a:rPr lang="nb-NO" dirty="0">
                <a:solidFill>
                  <a:schemeClr val="bg1"/>
                </a:solidFill>
              </a:rPr>
              <a:t>Kokk no:6, laget  tallerken no:3</a:t>
            </a:r>
          </a:p>
          <a:p>
            <a:r>
              <a:rPr lang="nb-NO" dirty="0">
                <a:solidFill>
                  <a:schemeClr val="bg1"/>
                </a:solidFill>
              </a:rPr>
              <a:t>Kelner no:5, serverte  tallerken no:1</a:t>
            </a:r>
          </a:p>
          <a:p>
            <a:r>
              <a:rPr lang="nb-NO" dirty="0">
                <a:solidFill>
                  <a:schemeClr val="bg1"/>
                </a:solidFill>
              </a:rPr>
              <a:t>Kokk no:3, laget  tallerken no:4</a:t>
            </a:r>
          </a:p>
          <a:p>
            <a:r>
              <a:rPr lang="nb-NO" dirty="0">
                <a:solidFill>
                  <a:schemeClr val="bg1"/>
                </a:solidFill>
              </a:rPr>
              <a:t>Kelner no:2, serverte  tallerken no:2</a:t>
            </a:r>
          </a:p>
          <a:p>
            <a:r>
              <a:rPr lang="nb-NO" dirty="0">
                <a:solidFill>
                  <a:schemeClr val="bg1"/>
                </a:solidFill>
              </a:rPr>
              <a:t>Kokk no:1, laget  tallerken no:5</a:t>
            </a:r>
          </a:p>
          <a:p>
            <a:r>
              <a:rPr lang="nb-NO" dirty="0">
                <a:solidFill>
                  <a:schemeClr val="bg1"/>
                </a:solidFill>
              </a:rPr>
              <a:t>Kelner no:5, serverte  tallerken no:3</a:t>
            </a:r>
          </a:p>
          <a:p>
            <a:r>
              <a:rPr lang="nb-NO" dirty="0">
                <a:solidFill>
                  <a:schemeClr val="bg1"/>
                </a:solidFill>
              </a:rPr>
              <a:t>Kelner no:4, serverte  tallerken no:4</a:t>
            </a:r>
          </a:p>
          <a:p>
            <a:r>
              <a:rPr lang="nb-NO" dirty="0">
                <a:solidFill>
                  <a:schemeClr val="bg1"/>
                </a:solidFill>
              </a:rPr>
              <a:t>Kokk no:7, laget  tallerken no:6</a:t>
            </a:r>
          </a:p>
          <a:p>
            <a:r>
              <a:rPr lang="nb-NO" dirty="0">
                <a:solidFill>
                  <a:schemeClr val="bg1"/>
                </a:solidFill>
              </a:rPr>
              <a:t>Kokk no:2, laget  tallerken no:7</a:t>
            </a:r>
          </a:p>
          <a:p>
            <a:r>
              <a:rPr lang="nb-NO" dirty="0">
                <a:solidFill>
                  <a:schemeClr val="bg1"/>
                </a:solidFill>
              </a:rPr>
              <a:t>Kelner no:7, serverte  tallerken no:5</a:t>
            </a:r>
          </a:p>
          <a:p>
            <a:r>
              <a:rPr lang="nb-NO" dirty="0">
                <a:solidFill>
                  <a:schemeClr val="bg1"/>
                </a:solidFill>
              </a:rPr>
              <a:t>Kokk no:4, laget  tallerken no:8</a:t>
            </a:r>
          </a:p>
          <a:p>
            <a:r>
              <a:rPr lang="nb-NO" dirty="0">
                <a:solidFill>
                  <a:schemeClr val="bg1"/>
                </a:solidFill>
              </a:rPr>
              <a:t>Kelner no:3, serverte  tallerken no:6</a:t>
            </a:r>
          </a:p>
          <a:p>
            <a:r>
              <a:rPr lang="nb-NO" dirty="0">
                <a:solidFill>
                  <a:schemeClr val="bg1"/>
                </a:solidFill>
              </a:rPr>
              <a:t>Kelner no:3, serverte  tallerken no:7</a:t>
            </a:r>
          </a:p>
          <a:p>
            <a:r>
              <a:rPr lang="nb-NO" dirty="0">
                <a:solidFill>
                  <a:schemeClr val="bg1"/>
                </a:solidFill>
              </a:rPr>
              <a:t>Kokk no:1, laget  tallerken no:9</a:t>
            </a:r>
          </a:p>
          <a:p>
            <a:r>
              <a:rPr lang="nb-NO" dirty="0">
                <a:solidFill>
                  <a:schemeClr val="bg1"/>
                </a:solidFill>
              </a:rPr>
              <a:t>Kelner no:2, serverte  tallerken no:8</a:t>
            </a:r>
          </a:p>
          <a:p>
            <a:r>
              <a:rPr lang="nb-NO" dirty="0">
                <a:solidFill>
                  <a:schemeClr val="bg1"/>
                </a:solidFill>
              </a:rPr>
              <a:t>Kokk no:6, laget  tallerken no:10</a:t>
            </a:r>
          </a:p>
          <a:p>
            <a:r>
              <a:rPr lang="nb-NO" dirty="0">
                <a:solidFill>
                  <a:schemeClr val="bg1"/>
                </a:solidFill>
              </a:rPr>
              <a:t>Kokk no:3, laget  tallerken no:11</a:t>
            </a:r>
          </a:p>
          <a:p>
            <a:r>
              <a:rPr lang="nb-NO" dirty="0">
                <a:solidFill>
                  <a:schemeClr val="bg1"/>
                </a:solidFill>
              </a:rPr>
              <a:t>Kokk 8 ferdig:</a:t>
            </a:r>
          </a:p>
        </p:txBody>
      </p:sp>
      <p:sp>
        <p:nvSpPr>
          <p:cNvPr id="4" name="Rektangel 3"/>
          <p:cNvSpPr/>
          <p:nvPr/>
        </p:nvSpPr>
        <p:spPr>
          <a:xfrm>
            <a:off x="4716016" y="1086991"/>
            <a:ext cx="4427984" cy="507831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Kelner no:8, serverte  tallerken no:9</a:t>
            </a:r>
          </a:p>
          <a:p>
            <a:r>
              <a:rPr lang="nb-NO" dirty="0">
                <a:solidFill>
                  <a:schemeClr val="bg1"/>
                </a:solidFill>
              </a:rPr>
              <a:t>Kelner no:7, serverte  tallerken no:10</a:t>
            </a:r>
          </a:p>
          <a:p>
            <a:r>
              <a:rPr lang="nb-NO" dirty="0">
                <a:solidFill>
                  <a:schemeClr val="bg1"/>
                </a:solidFill>
              </a:rPr>
              <a:t>Kelner no:6, serverte  tallerken no:11</a:t>
            </a:r>
          </a:p>
          <a:p>
            <a:r>
              <a:rPr lang="nb-NO" dirty="0">
                <a:solidFill>
                  <a:schemeClr val="bg1"/>
                </a:solidFill>
              </a:rPr>
              <a:t>Kokk 3 ferdig:</a:t>
            </a:r>
          </a:p>
          <a:p>
            <a:r>
              <a:rPr lang="nb-NO" dirty="0">
                <a:solidFill>
                  <a:schemeClr val="bg1"/>
                </a:solidFill>
              </a:rPr>
              <a:t>Kokk 5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1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1 ferdig:</a:t>
            </a:r>
          </a:p>
          <a:p>
            <a:r>
              <a:rPr lang="nb-NO" dirty="0">
                <a:solidFill>
                  <a:schemeClr val="bg1"/>
                </a:solidFill>
              </a:rPr>
              <a:t>Kokk 4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5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7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2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2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4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3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7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6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6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8 ferdig</a:t>
            </a:r>
          </a:p>
        </p:txBody>
      </p:sp>
    </p:spTree>
    <p:extLst>
      <p:ext uri="{BB962C8B-B14F-4D97-AF65-F5344CB8AC3E}">
        <p14:creationId xmlns:p14="http://schemas.microsoft.com/office/powerpoint/2010/main" val="533209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Problemer med denne løsningen er aktiv </a:t>
            </a:r>
            <a:r>
              <a:rPr lang="nb-NO" dirty="0" err="1"/>
              <a:t>polling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Kokke- og Kelner-trådene går aktivt rundt å spør:</a:t>
            </a:r>
          </a:p>
          <a:p>
            <a:pPr lvl="1"/>
            <a:r>
              <a:rPr lang="nb-NO" dirty="0"/>
              <a:t>Er der mer arbeid til meg? Hviler litt, ca.1 sec. og spør igjen.</a:t>
            </a:r>
          </a:p>
          <a:p>
            <a:pPr lvl="1"/>
            <a:r>
              <a:rPr lang="nb-NO" dirty="0"/>
              <a:t>Kaster bort mye tid/maskininstruksjoner.</a:t>
            </a:r>
          </a:p>
          <a:p>
            <a:r>
              <a:rPr lang="nb-NO" dirty="0"/>
              <a:t>Spesielt  belastende hvis en av trådtypene (Produsent eller Konsument) er klart raskere enn den andre,</a:t>
            </a:r>
          </a:p>
          <a:p>
            <a:pPr lvl="1"/>
            <a:r>
              <a:rPr lang="nb-NO" dirty="0"/>
              <a:t>Eks . setter opp 18 raske Kokker som sover bare 1 </a:t>
            </a:r>
            <a:r>
              <a:rPr lang="nb-NO" dirty="0" err="1"/>
              <a:t>millisek</a:t>
            </a:r>
            <a:r>
              <a:rPr lang="nb-NO" dirty="0"/>
              <a:t> mot 2 langsomme Kelnere som sover 1000 ms.</a:t>
            </a:r>
          </a:p>
          <a:p>
            <a:pPr lvl="1"/>
            <a:r>
              <a:rPr lang="nb-NO" dirty="0"/>
              <a:t>I det tilfellet tok denne aktive ventingen/masingen 58% av CPU-kapasiteten til 8 kjerner</a:t>
            </a:r>
          </a:p>
          <a:p>
            <a:r>
              <a:rPr lang="nb-NO" dirty="0"/>
              <a:t>Selv etter at vi har testet i run-metoden at vi kan greie en tallerken til, må vi likevel teste på om det går OK </a:t>
            </a:r>
          </a:p>
          <a:p>
            <a:pPr lvl="1"/>
            <a:r>
              <a:rPr lang="nb-NO" dirty="0"/>
              <a:t>En annen tråd kan ha vært inne og endret variable</a:t>
            </a:r>
          </a:p>
          <a:p>
            <a:r>
              <a:rPr lang="nb-NO" dirty="0"/>
              <a:t>Utskriften må være i </a:t>
            </a:r>
            <a:r>
              <a:rPr lang="nb-NO" dirty="0" err="1"/>
              <a:t>get</a:t>
            </a:r>
            <a:r>
              <a:rPr lang="nb-NO" dirty="0"/>
              <a:t>- og </a:t>
            </a:r>
            <a:r>
              <a:rPr lang="nb-NO" dirty="0" err="1"/>
              <a:t>put</a:t>
            </a:r>
            <a:r>
              <a:rPr lang="nb-NO" dirty="0"/>
              <a:t>-metodene. Hvorfor?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35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01333"/>
            <a:ext cx="7560840" cy="561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Løsning1</a:t>
            </a:r>
            <a:r>
              <a:rPr lang="nb-NO" dirty="0"/>
              <a:t> med 18 raske Kokker (venter 1 ms) og 2 langsomme Kelnere (venter 1000 ms). Kokkene stresser maskinen med stadige mislykte spørsmål hvert ms. om det nå er plass til en tallerken på varmebordet . CPU-bruk = 58%.</a:t>
            </a:r>
          </a:p>
        </p:txBody>
      </p:sp>
    </p:spTree>
    <p:extLst>
      <p:ext uri="{BB962C8B-B14F-4D97-AF65-F5344CB8AC3E}">
        <p14:creationId xmlns:p14="http://schemas.microsoft.com/office/powerpoint/2010/main" val="3959630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532440" cy="47838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200" dirty="0"/>
              <a:t>Løsning 2: Javas originale opplegg med monitorer og </a:t>
            </a:r>
            <a:r>
              <a:rPr lang="nb-NO" sz="2200" b="1" dirty="0"/>
              <a:t>to køer</a:t>
            </a:r>
            <a:r>
              <a:rPr lang="nb-NO" sz="2200" dirty="0"/>
              <a:t>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980728"/>
            <a:ext cx="8415536" cy="4818063"/>
          </a:xfrm>
        </p:spPr>
        <p:txBody>
          <a:bodyPr/>
          <a:lstStyle/>
          <a:p>
            <a:r>
              <a:rPr lang="nb-NO" sz="2000" dirty="0"/>
              <a:t>Den originale Java løsningen med synkroniserte metoder og en rekke andre metoder og følgende innebygde metoder:</a:t>
            </a:r>
          </a:p>
          <a:p>
            <a:r>
              <a:rPr lang="nb-NO" sz="2000" b="1" dirty="0" err="1"/>
              <a:t>sleep</a:t>
            </a:r>
            <a:r>
              <a:rPr lang="nb-NO" sz="2000" b="1" dirty="0"/>
              <a:t>(t): </a:t>
            </a:r>
            <a:r>
              <a:rPr lang="nb-NO" sz="2000" dirty="0"/>
              <a:t>Den nå kjørende tråden sover i ‘t’ </a:t>
            </a:r>
            <a:r>
              <a:rPr lang="nb-NO" sz="2000" dirty="0" err="1"/>
              <a:t>millisek</a:t>
            </a:r>
            <a:r>
              <a:rPr lang="nb-NO" sz="2000" dirty="0"/>
              <a:t>.</a:t>
            </a:r>
          </a:p>
          <a:p>
            <a:r>
              <a:rPr lang="nb-NO" sz="2000" b="1" dirty="0" err="1"/>
              <a:t>notify</a:t>
            </a:r>
            <a:r>
              <a:rPr lang="nb-NO" sz="2000" b="1" dirty="0"/>
              <a:t>(): </a:t>
            </a:r>
            <a:r>
              <a:rPr lang="nb-NO" sz="2000" dirty="0"/>
              <a:t>(arvet fra klassen Object som alle er </a:t>
            </a:r>
            <a:r>
              <a:rPr lang="nb-NO" sz="2000" dirty="0" err="1"/>
              <a:t>subklasse</a:t>
            </a:r>
            <a:r>
              <a:rPr lang="nb-NO" sz="2000" dirty="0"/>
              <a:t> av). Den vekker opp </a:t>
            </a:r>
            <a:r>
              <a:rPr lang="nb-NO" sz="2000" b="1" dirty="0"/>
              <a:t>en</a:t>
            </a:r>
            <a:r>
              <a:rPr lang="nb-NO" sz="2000" dirty="0"/>
              <a:t> av trådene som venter på låsen i inneværende objekt. Denne prøver da en gang til å få det den ventet på.</a:t>
            </a:r>
          </a:p>
          <a:p>
            <a:r>
              <a:rPr lang="nb-NO" sz="2000" b="1" dirty="0" err="1"/>
              <a:t>notifyAll</a:t>
            </a:r>
            <a:r>
              <a:rPr lang="nb-NO" sz="2000" b="1" dirty="0"/>
              <a:t>(): </a:t>
            </a:r>
            <a:r>
              <a:rPr lang="nb-NO" sz="2000" dirty="0"/>
              <a:t>(arvet fra klassen Object). Den vekker opp </a:t>
            </a:r>
            <a:r>
              <a:rPr lang="nb-NO" sz="2000" b="1" dirty="0"/>
              <a:t>alle de </a:t>
            </a:r>
            <a:r>
              <a:rPr lang="nb-NO" sz="2000" dirty="0"/>
              <a:t> trådene som venter på låsen i inneværende objekt. De prøver da alle en gang til å få det de  ventet på.</a:t>
            </a:r>
          </a:p>
          <a:p>
            <a:r>
              <a:rPr lang="nb-NO" sz="2000" b="1" dirty="0" err="1"/>
              <a:t>wait</a:t>
            </a:r>
            <a:r>
              <a:rPr lang="nb-NO" sz="2000" b="1" dirty="0"/>
              <a:t>(): </a:t>
            </a:r>
            <a:r>
              <a:rPr lang="nb-NO" sz="2000" dirty="0"/>
              <a:t>(arvet fra klassen Object).  Får nåværende tråd til å vente til den enten blir vekket med </a:t>
            </a:r>
            <a:r>
              <a:rPr lang="nb-NO" sz="2000" dirty="0" err="1"/>
              <a:t>notify</a:t>
            </a:r>
            <a:r>
              <a:rPr lang="nb-NO" sz="2000" dirty="0"/>
              <a:t>() eller  </a:t>
            </a:r>
            <a:r>
              <a:rPr lang="nb-NO" sz="2000" dirty="0" err="1"/>
              <a:t>notifyAll</a:t>
            </a:r>
            <a:r>
              <a:rPr lang="nb-NO" sz="2000" dirty="0"/>
              <a:t>() for dette objektet.</a:t>
            </a:r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009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parallelle løsninger med en Java ‘monitor’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Java-monitor er et objekt av en vilkårlig klasse med synchronized metoder</a:t>
            </a:r>
          </a:p>
          <a:p>
            <a:r>
              <a:rPr lang="nb-NO" dirty="0"/>
              <a:t>Det er to køer på et slikt objekt:</a:t>
            </a:r>
          </a:p>
          <a:p>
            <a:pPr lvl="1"/>
            <a:r>
              <a:rPr lang="nb-NO" dirty="0"/>
              <a:t>En kø for de som venter på å komme inn/fortsette i en synkronisert metode</a:t>
            </a:r>
          </a:p>
          <a:p>
            <a:pPr lvl="1"/>
            <a:r>
              <a:rPr lang="nb-NO" dirty="0"/>
              <a:t>En kø for de som her sagt </a:t>
            </a:r>
            <a:r>
              <a:rPr lang="nb-NO" b="1" dirty="0" err="1"/>
              <a:t>wait</a:t>
            </a:r>
            <a:r>
              <a:rPr lang="nb-NO" b="1" dirty="0"/>
              <a:t>() </a:t>
            </a:r>
            <a:r>
              <a:rPr lang="nb-NO" dirty="0"/>
              <a:t>(og som venter på at noen annen tråd vekker dem opp med å si </a:t>
            </a:r>
            <a:r>
              <a:rPr lang="nb-NO" dirty="0" err="1"/>
              <a:t>notify</a:t>
            </a:r>
            <a:r>
              <a:rPr lang="nb-NO" dirty="0"/>
              <a:t>() eller </a:t>
            </a:r>
            <a:r>
              <a:rPr lang="nb-NO" dirty="0" err="1"/>
              <a:t>notifyAll</a:t>
            </a:r>
            <a:r>
              <a:rPr lang="nb-NO" dirty="0"/>
              <a:t>() på dem)</a:t>
            </a:r>
          </a:p>
          <a:p>
            <a:pPr lvl="2"/>
            <a:r>
              <a:rPr lang="nb-NO" dirty="0" err="1"/>
              <a:t>wait</a:t>
            </a:r>
            <a:r>
              <a:rPr lang="nb-NO" dirty="0"/>
              <a:t>() sier en tråd inne i en synchronized metode.</a:t>
            </a:r>
          </a:p>
          <a:p>
            <a:pPr lvl="2"/>
            <a:r>
              <a:rPr lang="nb-NO" dirty="0" err="1"/>
              <a:t>notify</a:t>
            </a:r>
            <a:r>
              <a:rPr lang="nb-NO" dirty="0"/>
              <a:t>() eller </a:t>
            </a:r>
            <a:r>
              <a:rPr lang="nb-NO" dirty="0" err="1"/>
              <a:t>notifyAll</a:t>
            </a:r>
            <a:r>
              <a:rPr lang="nb-NO" dirty="0"/>
              <a:t>() sies også inne i en synchronized metode.</a:t>
            </a:r>
          </a:p>
          <a:p>
            <a:pPr marL="0" indent="0">
              <a:buNone/>
            </a:pPr>
            <a:endParaRPr lang="nb-NO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Monitor-ideen er sterkt inspirert av Tony </a:t>
            </a:r>
            <a:r>
              <a:rPr lang="nb-NO" sz="2000" dirty="0" err="1">
                <a:solidFill>
                  <a:schemeClr val="bg1">
                    <a:lumMod val="50000"/>
                  </a:schemeClr>
                </a:solidFill>
              </a:rPr>
              <a:t>Hoare</a:t>
            </a:r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 (mannen bak Quicksort)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54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Stein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2959"/>
            <a:ext cx="9001000" cy="606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ppoverbuet pil 2"/>
          <p:cNvSpPr/>
          <p:nvPr/>
        </p:nvSpPr>
        <p:spPr bwMode="auto">
          <a:xfrm rot="16200000">
            <a:off x="7092280" y="1268760"/>
            <a:ext cx="720080" cy="648072"/>
          </a:xfrm>
          <a:prstGeom prst="curvedUp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956376" y="123275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notify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3749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Stein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8989408" cy="61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5436096" y="6309320"/>
            <a:ext cx="2778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Pass på å unngå vranglås</a:t>
            </a:r>
          </a:p>
        </p:txBody>
      </p:sp>
    </p:spTree>
    <p:extLst>
      <p:ext uri="{BB962C8B-B14F-4D97-AF65-F5344CB8AC3E}">
        <p14:creationId xmlns:p14="http://schemas.microsoft.com/office/powerpoint/2010/main" val="2498781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3/15/23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43464" y="6250729"/>
            <a:ext cx="1905000" cy="457200"/>
          </a:xfrm>
        </p:spPr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3816424" cy="6509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US" dirty="0" err="1"/>
              <a:t>Restauranten</a:t>
            </a:r>
            <a:r>
              <a:rPr lang="en-US" dirty="0"/>
              <a:t> (2):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2132856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44824"/>
            <a:ext cx="510661" cy="1080120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861048"/>
            <a:ext cx="442573" cy="936104"/>
          </a:xfrm>
          <a:prstGeom prst="rect">
            <a:avLst/>
          </a:prstGeom>
          <a:noFill/>
        </p:spPr>
      </p:pic>
      <p:grpSp>
        <p:nvGrpSpPr>
          <p:cNvPr id="3" name="Group 47"/>
          <p:cNvGrpSpPr/>
          <p:nvPr/>
        </p:nvGrpSpPr>
        <p:grpSpPr>
          <a:xfrm>
            <a:off x="3203848" y="3573016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77072"/>
            <a:ext cx="1100931" cy="968280"/>
          </a:xfrm>
          <a:prstGeom prst="rect">
            <a:avLst/>
          </a:prstGeom>
          <a:noFill/>
        </p:spPr>
      </p:pic>
      <p:grpSp>
        <p:nvGrpSpPr>
          <p:cNvPr id="6" name="Group 134"/>
          <p:cNvGrpSpPr/>
          <p:nvPr/>
        </p:nvGrpSpPr>
        <p:grpSpPr>
          <a:xfrm>
            <a:off x="3275856" y="3212976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480791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5940152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 bwMode="auto">
          <a:xfrm rot="17605742">
            <a:off x="4026460" y="809380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139952" y="3028890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89416" y="509737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c Kokker (producers)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236585" y="41380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 Kelnere</a:t>
            </a:r>
            <a:br>
              <a:rPr lang="nb-NO" dirty="0"/>
            </a:br>
            <a:r>
              <a:rPr lang="nb-NO" dirty="0"/>
              <a:t> (consumers)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87824" y="2586390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MAX_ON_THE_TABLE</a:t>
            </a:r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314256" y="1803104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8" name="Group 141"/>
          <p:cNvGrpSpPr/>
          <p:nvPr/>
        </p:nvGrpSpPr>
        <p:grpSpPr>
          <a:xfrm>
            <a:off x="3347864" y="3717032"/>
            <a:ext cx="1584176" cy="698014"/>
            <a:chOff x="3347864" y="3717032"/>
            <a:chExt cx="1584176" cy="698014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nb-NO" sz="1600" dirty="0" err="1"/>
                <a:t>numOnTable</a:t>
              </a:r>
              <a:endParaRPr lang="nb-NO" sz="1600" dirty="0"/>
            </a:p>
            <a:p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251520" y="3212976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≤ NOS_TO_BE_MADE 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6228184" y="2909262"/>
            <a:ext cx="2952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br>
              <a:rPr lang="nb-NO" sz="1600" dirty="0"/>
            </a:br>
            <a:r>
              <a:rPr lang="nb-NO" sz="1600" dirty="0"/>
              <a:t>    </a:t>
            </a:r>
            <a:r>
              <a:rPr lang="nb-NO" sz="1600" b="1" dirty="0" err="1"/>
              <a:t>numServed</a:t>
            </a:r>
            <a:r>
              <a:rPr lang="nb-NO" sz="1600" b="1" dirty="0"/>
              <a:t> = =</a:t>
            </a:r>
          </a:p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- </a:t>
            </a:r>
            <a:r>
              <a:rPr lang="nb-NO" sz="1600" b="1" dirty="0" err="1"/>
              <a:t>numOnTable</a:t>
            </a:r>
            <a:endParaRPr lang="nb-NO" sz="1600" b="1" dirty="0"/>
          </a:p>
          <a:p>
            <a:pPr marL="0" lvl="1"/>
            <a:r>
              <a:rPr lang="nb-NO" sz="1600" b="1" dirty="0"/>
              <a:t> </a:t>
            </a:r>
          </a:p>
          <a:p>
            <a:pPr marL="0" lvl="1"/>
            <a:r>
              <a:rPr lang="nb-NO" sz="1600" dirty="0"/>
              <a:t> </a:t>
            </a:r>
          </a:p>
          <a:p>
            <a:endParaRPr lang="nb-NO" sz="16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339752" y="5301208"/>
            <a:ext cx="5184576" cy="1439580"/>
            <a:chOff x="2339752" y="5517232"/>
            <a:chExt cx="5184576" cy="1439580"/>
          </a:xfrm>
        </p:grpSpPr>
        <p:sp>
          <p:nvSpPr>
            <p:cNvPr id="9" name="TextBox 8"/>
            <p:cNvSpPr txBox="1"/>
            <p:nvPr/>
          </p:nvSpPr>
          <p:spPr>
            <a:xfrm>
              <a:off x="2960897" y="5805264"/>
              <a:ext cx="525237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nb-NO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3486134" y="5949280"/>
              <a:ext cx="2968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96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0404" y="5629800"/>
              <a:ext cx="676875" cy="595318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2339752" y="6218148"/>
              <a:ext cx="21045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/>
                <a:t>En kø</a:t>
              </a:r>
              <a:r>
                <a:rPr lang="nb-NO" sz="1400" dirty="0"/>
                <a:t>: Kokker og Kelnere venter samme </a:t>
              </a:r>
              <a:r>
                <a:rPr lang="nb-NO" sz="1400" dirty="0" err="1"/>
                <a:t>wait</a:t>
              </a:r>
              <a:r>
                <a:rPr lang="nb-NO" sz="1400" dirty="0"/>
                <a:t>-køen</a:t>
              </a:r>
            </a:p>
          </p:txBody>
        </p:sp>
        <p:pic>
          <p:nvPicPr>
            <p:cNvPr id="102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4008" y="5641994"/>
              <a:ext cx="676875" cy="595318"/>
            </a:xfrm>
            <a:prstGeom prst="rect">
              <a:avLst/>
            </a:prstGeom>
            <a:noFill/>
          </p:spPr>
        </p:pic>
        <p:pic>
          <p:nvPicPr>
            <p:cNvPr id="103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11349" y="5589240"/>
              <a:ext cx="676875" cy="595318"/>
            </a:xfrm>
            <a:prstGeom prst="rect">
              <a:avLst/>
            </a:prstGeom>
            <a:noFill/>
          </p:spPr>
        </p:pic>
        <p:pic>
          <p:nvPicPr>
            <p:cNvPr id="104" name="Picture 13" descr="C:\Users\arnem\AppData\Local\Microsoft\Windows\Temporary Internet Files\Content.IE5\I526YUZ5\MC90005682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48447" y="5517232"/>
              <a:ext cx="358261" cy="757773"/>
            </a:xfrm>
            <a:prstGeom prst="rect">
              <a:avLst/>
            </a:prstGeom>
            <a:noFill/>
          </p:spPr>
        </p:pic>
        <p:pic>
          <p:nvPicPr>
            <p:cNvPr id="105" name="Picture 13" descr="C:\Users\arnem\AppData\Local\Microsoft\Windows\Temporary Internet Files\Content.IE5\I526YUZ5\MC90005682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68997" y="5625244"/>
              <a:ext cx="255331" cy="540060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6660232" y="5661248"/>
              <a:ext cx="5106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/>
                <a:t>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481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b="1" dirty="0"/>
              <a:t>Løsning 2</a:t>
            </a:r>
            <a:r>
              <a:rPr lang="nb-NO" dirty="0"/>
              <a:t>,  All venting er inne i synkroniserte metoder i en to køer.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15616" y="1412776"/>
            <a:ext cx="7696200" cy="3963144"/>
          </a:xfrm>
        </p:spPr>
        <p:txBody>
          <a:bodyPr/>
          <a:lstStyle/>
          <a:p>
            <a:r>
              <a:rPr lang="nb-NO" dirty="0"/>
              <a:t>All venting inne i to synkroniserte metoder</a:t>
            </a:r>
          </a:p>
          <a:p>
            <a:r>
              <a:rPr lang="nb-NO" dirty="0"/>
              <a:t>Kokker and Kelnere venter på neste tallerken i </a:t>
            </a:r>
            <a:r>
              <a:rPr lang="nb-NO" dirty="0" err="1"/>
              <a:t>wait</a:t>
            </a:r>
            <a:r>
              <a:rPr lang="nb-NO" dirty="0"/>
              <a:t>-køen</a:t>
            </a:r>
          </a:p>
          <a:p>
            <a:r>
              <a:rPr lang="nb-NO" dirty="0"/>
              <a:t>Vi må vekke opp alle i </a:t>
            </a:r>
            <a:r>
              <a:rPr lang="nb-NO" dirty="0" err="1"/>
              <a:t>wait</a:t>
            </a:r>
            <a:r>
              <a:rPr lang="nb-NO" dirty="0"/>
              <a:t>-køen for å sikre oss at vi finner en av den typen vi trenger (Kokk eller Kelner) som kan drive programmet videre</a:t>
            </a:r>
          </a:p>
          <a:p>
            <a:r>
              <a:rPr lang="nb-NO" dirty="0"/>
              <a:t>Ingen testing på invariantene  i run-metodene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3/15/23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6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1052736"/>
            <a:ext cx="5760640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public void </a:t>
            </a:r>
            <a:r>
              <a:rPr lang="nb-NO" dirty="0"/>
              <a:t>run() {</a:t>
            </a:r>
          </a:p>
          <a:p>
            <a:r>
              <a:rPr lang="nb-NO" dirty="0"/>
              <a:t>        </a:t>
            </a:r>
            <a:r>
              <a:rPr lang="nb-NO" dirty="0">
                <a:solidFill>
                  <a:srgbClr val="0070C0"/>
                </a:solidFill>
              </a:rPr>
              <a:t>try</a:t>
            </a:r>
            <a:r>
              <a:rPr lang="nb-NO" dirty="0"/>
              <a:t> {</a:t>
            </a:r>
          </a:p>
          <a:p>
            <a:r>
              <a:rPr lang="nb-NO" dirty="0"/>
              <a:t>            </a:t>
            </a:r>
            <a:r>
              <a:rPr lang="nb-NO" dirty="0" err="1">
                <a:solidFill>
                  <a:srgbClr val="0070C0"/>
                </a:solidFill>
              </a:rPr>
              <a:t>while</a:t>
            </a:r>
            <a:r>
              <a:rPr lang="nb-NO" dirty="0"/>
              <a:t> (</a:t>
            </a:r>
            <a:r>
              <a:rPr lang="nb-NO" dirty="0" err="1"/>
              <a:t>tab.</a:t>
            </a:r>
            <a:r>
              <a:rPr lang="nb-NO" b="1" dirty="0" err="1">
                <a:solidFill>
                  <a:srgbClr val="FF0000"/>
                </a:solidFill>
              </a:rPr>
              <a:t>putPlate</a:t>
            </a:r>
            <a:r>
              <a:rPr lang="nb-NO" b="1" dirty="0">
                <a:solidFill>
                  <a:srgbClr val="FF0000"/>
                </a:solidFill>
              </a:rPr>
              <a:t>(</a:t>
            </a:r>
            <a:r>
              <a:rPr lang="nb-NO" b="1" dirty="0" err="1">
                <a:solidFill>
                  <a:srgbClr val="FF0000"/>
                </a:solidFill>
              </a:rPr>
              <a:t>this</a:t>
            </a:r>
            <a:r>
              <a:rPr lang="nb-NO" dirty="0"/>
              <a:t>)) {</a:t>
            </a:r>
          </a:p>
          <a:p>
            <a:r>
              <a:rPr lang="nb-NO" dirty="0"/>
              <a:t>                  sleep((long) (1000 * Math.random()));</a:t>
            </a:r>
          </a:p>
          <a:p>
            <a:r>
              <a:rPr lang="nb-NO" dirty="0"/>
              <a:t>             }</a:t>
            </a:r>
          </a:p>
          <a:p>
            <a:r>
              <a:rPr lang="nb-NO" dirty="0"/>
              <a:t>        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{}</a:t>
            </a:r>
          </a:p>
          <a:p>
            <a:r>
              <a:rPr lang="nb-NO" dirty="0">
                <a:solidFill>
                  <a:srgbClr val="00B050"/>
                </a:solidFill>
              </a:rPr>
              <a:t>        // Denne Kokken er ferdig</a:t>
            </a:r>
          </a:p>
          <a:p>
            <a:r>
              <a:rPr lang="nb-NO" dirty="0"/>
              <a:t>    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79712" y="4005064"/>
            <a:ext cx="5433732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 </a:t>
            </a:r>
            <a:r>
              <a:rPr lang="nb-NO" dirty="0">
                <a:solidFill>
                  <a:srgbClr val="0070C0"/>
                </a:solidFill>
              </a:rPr>
              <a:t>public void </a:t>
            </a:r>
            <a:r>
              <a:rPr lang="nb-NO" dirty="0"/>
              <a:t>run() {</a:t>
            </a:r>
          </a:p>
          <a:p>
            <a:r>
              <a:rPr lang="nb-NO" dirty="0"/>
              <a:t>         </a:t>
            </a:r>
            <a:r>
              <a:rPr lang="nb-NO" dirty="0">
                <a:solidFill>
                  <a:srgbClr val="0070C0"/>
                </a:solidFill>
              </a:rPr>
              <a:t>try</a:t>
            </a:r>
            <a:r>
              <a:rPr lang="nb-NO" dirty="0"/>
              <a:t> {</a:t>
            </a:r>
          </a:p>
          <a:p>
            <a:r>
              <a:rPr lang="nb-NO" dirty="0"/>
              <a:t>             </a:t>
            </a:r>
            <a:r>
              <a:rPr lang="nb-NO" dirty="0" err="1">
                <a:solidFill>
                  <a:srgbClr val="0070C0"/>
                </a:solidFill>
              </a:rPr>
              <a:t>while</a:t>
            </a:r>
            <a:r>
              <a:rPr lang="nb-NO" dirty="0"/>
              <a:t> (</a:t>
            </a:r>
            <a:r>
              <a:rPr lang="nb-NO" dirty="0" err="1"/>
              <a:t>tab.</a:t>
            </a:r>
            <a:r>
              <a:rPr lang="nb-NO" b="1" dirty="0" err="1">
                <a:solidFill>
                  <a:srgbClr val="FF0000"/>
                </a:solidFill>
              </a:rPr>
              <a:t>getPlate</a:t>
            </a:r>
            <a:r>
              <a:rPr lang="nb-NO" b="1" dirty="0">
                <a:solidFill>
                  <a:srgbClr val="FF0000"/>
                </a:solidFill>
              </a:rPr>
              <a:t>(</a:t>
            </a:r>
            <a:r>
              <a:rPr lang="nb-NO" b="1" dirty="0" err="1">
                <a:solidFill>
                  <a:srgbClr val="FF0000"/>
                </a:solidFill>
              </a:rPr>
              <a:t>this</a:t>
            </a:r>
            <a:r>
              <a:rPr lang="nb-NO" dirty="0">
                <a:solidFill>
                  <a:srgbClr val="FF0000"/>
                </a:solidFill>
              </a:rPr>
              <a:t>) ){</a:t>
            </a:r>
          </a:p>
          <a:p>
            <a:r>
              <a:rPr lang="nb-NO" dirty="0"/>
              <a:t>                  sleep((long) (1000 * Math.random()));</a:t>
            </a:r>
          </a:p>
          <a:p>
            <a:r>
              <a:rPr lang="nb-NO" dirty="0"/>
              <a:t>              }</a:t>
            </a:r>
          </a:p>
          <a:p>
            <a:r>
              <a:rPr lang="nb-NO" dirty="0"/>
              <a:t>          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{}</a:t>
            </a:r>
          </a:p>
          <a:p>
            <a:r>
              <a:rPr lang="nb-NO" dirty="0">
                <a:solidFill>
                  <a:srgbClr val="00B050"/>
                </a:solidFill>
              </a:rPr>
              <a:t>             // Denne Kelneren er ferdig</a:t>
            </a:r>
          </a:p>
          <a:p>
            <a:r>
              <a:rPr lang="nb-NO" dirty="0"/>
              <a:t>     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1052736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Kokker</a:t>
            </a:r>
            <a:r>
              <a:rPr lang="nb-NO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4005064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Kelnere: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187198" y="190381"/>
            <a:ext cx="7769178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Begge løsninger 2) og 3): </a:t>
            </a:r>
            <a:br>
              <a:rPr lang="nb-NO" b="1" dirty="0"/>
            </a:br>
            <a:r>
              <a:rPr lang="nb-NO" b="1" dirty="0"/>
              <a:t>                    </a:t>
            </a:r>
            <a:r>
              <a:rPr lang="nb-NO" dirty="0"/>
              <a:t>run-metodene  prøver en gang til hvis siste operasjon lykkes:</a:t>
            </a:r>
          </a:p>
        </p:txBody>
      </p:sp>
    </p:spTree>
    <p:extLst>
      <p:ext uri="{BB962C8B-B14F-4D97-AF65-F5344CB8AC3E}">
        <p14:creationId xmlns:p14="http://schemas.microsoft.com/office/powerpoint/2010/main" val="1090457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008" y="20800"/>
            <a:ext cx="8820472" cy="56323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public synchronized boolean </a:t>
            </a:r>
            <a:r>
              <a:rPr lang="en-US" b="1" dirty="0" err="1"/>
              <a:t>putPlate</a:t>
            </a:r>
            <a:r>
              <a:rPr lang="en-US" dirty="0"/>
              <a:t> (</a:t>
            </a:r>
            <a:r>
              <a:rPr lang="en-US" dirty="0" err="1"/>
              <a:t>Kokk</a:t>
            </a:r>
            <a:r>
              <a:rPr lang="en-US" dirty="0"/>
              <a:t> c) {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while </a:t>
            </a:r>
            <a:r>
              <a:rPr lang="en-US" dirty="0"/>
              <a:t>(</a:t>
            </a:r>
            <a:r>
              <a:rPr lang="en-US" dirty="0" err="1"/>
              <a:t>numOnTable</a:t>
            </a:r>
            <a:r>
              <a:rPr lang="en-US" dirty="0"/>
              <a:t> == TABLE_SIZE &amp;&amp; </a:t>
            </a:r>
            <a:br>
              <a:rPr lang="en-US" dirty="0"/>
            </a:br>
            <a:r>
              <a:rPr lang="en-US" dirty="0"/>
              <a:t>          </a:t>
            </a:r>
            <a:r>
              <a:rPr lang="en-US" dirty="0" err="1"/>
              <a:t>numProduced</a:t>
            </a:r>
            <a:r>
              <a:rPr lang="en-US" dirty="0"/>
              <a:t> &lt;   NUM_TO_BE_MADE) {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try </a:t>
            </a:r>
            <a:r>
              <a:rPr lang="en-US" dirty="0"/>
              <a:t>{ </a:t>
            </a:r>
            <a:r>
              <a:rPr lang="en-US" dirty="0">
                <a:solidFill>
                  <a:srgbClr val="008000"/>
                </a:solidFill>
              </a:rPr>
              <a:t>// The while test holds here meaning  that a </a:t>
            </a:r>
            <a:r>
              <a:rPr lang="en-US" dirty="0" err="1">
                <a:solidFill>
                  <a:srgbClr val="008000"/>
                </a:solidFill>
              </a:rPr>
              <a:t>Kokk</a:t>
            </a:r>
            <a:r>
              <a:rPr lang="en-US" dirty="0">
                <a:solidFill>
                  <a:srgbClr val="008000"/>
                </a:solidFill>
              </a:rPr>
              <a:t> should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       // but can not make a dish, because the table is full </a:t>
            </a:r>
          </a:p>
          <a:p>
            <a:pPr lvl="3"/>
            <a:r>
              <a:rPr lang="nb-NO" b="1" dirty="0" err="1">
                <a:solidFill>
                  <a:srgbClr val="FF0000"/>
                </a:solidFill>
              </a:rPr>
              <a:t>wait</a:t>
            </a:r>
            <a:r>
              <a:rPr lang="nb-NO" dirty="0"/>
              <a:t>(); </a:t>
            </a:r>
          </a:p>
          <a:p>
            <a:pPr lvl="2"/>
            <a:r>
              <a:rPr lang="nb-NO" dirty="0"/>
              <a:t>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 // </a:t>
            </a:r>
            <a:r>
              <a:rPr lang="nb-NO" dirty="0" err="1"/>
              <a:t>Insert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to handle </a:t>
            </a:r>
            <a:r>
              <a:rPr lang="nb-NO" dirty="0" err="1"/>
              <a:t>interrupt</a:t>
            </a:r>
            <a:r>
              <a:rPr lang="nb-NO" dirty="0"/>
              <a:t> } </a:t>
            </a:r>
          </a:p>
          <a:p>
            <a:pPr lvl="1"/>
            <a:r>
              <a:rPr lang="nb-NO" dirty="0"/>
              <a:t>} 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// one or both of the loop conditions are now false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&lt; NUM_TO_BE_MADE) {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 TABLE_SIZE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increase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 </a:t>
            </a:r>
          </a:p>
          <a:p>
            <a:pPr lvl="2"/>
            <a:r>
              <a:rPr lang="nb-NO" b="1" dirty="0" err="1"/>
              <a:t>numOnTable</a:t>
            </a:r>
            <a:r>
              <a:rPr lang="nb-NO" b="1" dirty="0"/>
              <a:t>++;</a:t>
            </a:r>
            <a:r>
              <a:rPr lang="nb-NO" dirty="0"/>
              <a:t>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&lt; NUM_TO_BE MADE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increase 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b="1" dirty="0" err="1"/>
              <a:t>numProduced</a:t>
            </a:r>
            <a:r>
              <a:rPr lang="nb-NO" dirty="0"/>
              <a:t>++;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&gt; 0 , </a:t>
            </a:r>
            <a:r>
              <a:rPr lang="en-US" dirty="0">
                <a:solidFill>
                  <a:srgbClr val="008000"/>
                </a:solidFill>
              </a:rPr>
              <a:t>Wake up a waiting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// waiter, or all if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 ==NUM_TO_BE_MADE </a:t>
            </a:r>
          </a:p>
          <a:p>
            <a:pPr lvl="2"/>
            <a:r>
              <a:rPr lang="nb-NO" b="1" dirty="0">
                <a:solidFill>
                  <a:srgbClr val="CC0000"/>
                </a:solidFill>
              </a:rPr>
              <a:t>notifyAll</a:t>
            </a:r>
            <a:r>
              <a:rPr lang="nb-NO" b="1" dirty="0"/>
              <a:t>()</a:t>
            </a:r>
            <a:r>
              <a:rPr lang="nb-NO" b="1" dirty="0">
                <a:solidFill>
                  <a:srgbClr val="CC0000"/>
                </a:solidFill>
              </a:rPr>
              <a:t>;  </a:t>
            </a:r>
            <a:r>
              <a:rPr lang="nb-NO" b="1" dirty="0">
                <a:solidFill>
                  <a:srgbClr val="009900"/>
                </a:solidFill>
              </a:rPr>
              <a:t>// Wake up all waiting</a:t>
            </a:r>
            <a:endParaRPr lang="nb-NO" dirty="0">
              <a:solidFill>
                <a:srgbClr val="0099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4272677"/>
            <a:ext cx="349188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nb-NO" dirty="0" err="1"/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==  </a:t>
            </a:r>
            <a:br>
              <a:rPr lang="nb-NO" dirty="0"/>
            </a:br>
            <a:r>
              <a:rPr lang="nb-NO" dirty="0"/>
              <a:t>   NUM_TO_BE_MADE) { </a:t>
            </a:r>
          </a:p>
          <a:p>
            <a:pPr lvl="1"/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false; </a:t>
            </a:r>
          </a:p>
          <a:p>
            <a:pPr lvl="1"/>
            <a:r>
              <a:rPr lang="nb-NO" dirty="0"/>
              <a:t>} else{ return true; } </a:t>
            </a:r>
          </a:p>
          <a:p>
            <a:r>
              <a:rPr lang="nb-NO" dirty="0"/>
              <a:t> } else { </a:t>
            </a:r>
          </a:p>
          <a:p>
            <a:pPr lvl="1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== //NUM_TO_BE_MADE </a:t>
            </a:r>
          </a:p>
          <a:p>
            <a:pPr lvl="1"/>
            <a:r>
              <a:rPr lang="nb-NO" dirty="0" err="1"/>
              <a:t>return</a:t>
            </a:r>
            <a:r>
              <a:rPr lang="nb-NO" dirty="0"/>
              <a:t> false;} </a:t>
            </a:r>
          </a:p>
          <a:p>
            <a:r>
              <a:rPr lang="nb-NO" dirty="0"/>
              <a:t>} // end </a:t>
            </a:r>
            <a:r>
              <a:rPr lang="nb-NO" dirty="0" err="1"/>
              <a:t>putPlate</a:t>
            </a:r>
            <a:endParaRPr lang="nb-NO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323528" y="5301208"/>
            <a:ext cx="504056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323528" y="1484784"/>
            <a:ext cx="504056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400600" y="4240019"/>
            <a:ext cx="3491880" cy="2585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==  </a:t>
            </a:r>
            <a:br>
              <a:rPr lang="nb-NO" dirty="0"/>
            </a:br>
            <a:r>
              <a:rPr lang="nb-NO" dirty="0"/>
              <a:t>   NUM_TO_BE_MADE) { </a:t>
            </a:r>
          </a:p>
          <a:p>
            <a:pPr lvl="1"/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false; </a:t>
            </a:r>
          </a:p>
          <a:p>
            <a:pPr lvl="1"/>
            <a:r>
              <a:rPr lang="nb-NO" dirty="0"/>
              <a:t>} </a:t>
            </a:r>
            <a:r>
              <a:rPr lang="nb-NO" dirty="0">
                <a:solidFill>
                  <a:srgbClr val="0070C0"/>
                </a:solidFill>
              </a:rPr>
              <a:t>else</a:t>
            </a:r>
            <a:r>
              <a:rPr lang="nb-NO" dirty="0"/>
              <a:t>{ </a:t>
            </a:r>
            <a:r>
              <a:rPr lang="nb-NO" dirty="0">
                <a:solidFill>
                  <a:srgbClr val="0070C0"/>
                </a:solidFill>
              </a:rPr>
              <a:t>return true</a:t>
            </a:r>
            <a:r>
              <a:rPr lang="nb-NO" dirty="0"/>
              <a:t>; } </a:t>
            </a:r>
          </a:p>
          <a:p>
            <a:r>
              <a:rPr lang="nb-NO" dirty="0"/>
              <a:t> } </a:t>
            </a:r>
            <a:r>
              <a:rPr lang="nb-NO" dirty="0">
                <a:solidFill>
                  <a:srgbClr val="0070C0"/>
                </a:solidFill>
              </a:rPr>
              <a:t>else</a:t>
            </a:r>
            <a:r>
              <a:rPr lang="nb-NO" dirty="0"/>
              <a:t> { </a:t>
            </a:r>
          </a:p>
          <a:p>
            <a:pPr lvl="1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== //NUM_TO_BE_MADE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false</a:t>
            </a:r>
            <a:r>
              <a:rPr lang="nb-NO" dirty="0"/>
              <a:t>;} </a:t>
            </a:r>
          </a:p>
          <a:p>
            <a:r>
              <a:rPr lang="nb-NO" dirty="0"/>
              <a:t>} </a:t>
            </a:r>
            <a:r>
              <a:rPr lang="nb-NO" dirty="0">
                <a:solidFill>
                  <a:srgbClr val="00B050"/>
                </a:solidFill>
              </a:rPr>
              <a:t>// end </a:t>
            </a:r>
            <a:r>
              <a:rPr lang="nb-NO" dirty="0" err="1">
                <a:solidFill>
                  <a:srgbClr val="00B050"/>
                </a:solidFill>
              </a:rPr>
              <a:t>putPlate</a:t>
            </a:r>
            <a:endParaRPr lang="nb-NO" dirty="0">
              <a:solidFill>
                <a:srgbClr val="00B050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7668344" y="35332"/>
            <a:ext cx="1512168" cy="36933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Løsning2</a:t>
            </a:r>
          </a:p>
        </p:txBody>
      </p:sp>
    </p:spTree>
    <p:extLst>
      <p:ext uri="{BB962C8B-B14F-4D97-AF65-F5344CB8AC3E}">
        <p14:creationId xmlns:p14="http://schemas.microsoft.com/office/powerpoint/2010/main" val="329025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624" y="476672"/>
            <a:ext cx="8820472" cy="59093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public synchronized </a:t>
            </a:r>
            <a:r>
              <a:rPr lang="en-US" dirty="0"/>
              <a:t>boolean </a:t>
            </a:r>
            <a:r>
              <a:rPr lang="en-US" b="1" dirty="0" err="1"/>
              <a:t>getPlate</a:t>
            </a:r>
            <a:r>
              <a:rPr lang="en-US" dirty="0"/>
              <a:t> (</a:t>
            </a:r>
            <a:r>
              <a:rPr lang="en-US" dirty="0" err="1"/>
              <a:t>Kelner</a:t>
            </a:r>
            <a:r>
              <a:rPr lang="en-US" dirty="0"/>
              <a:t> w) { 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while </a:t>
            </a:r>
            <a:r>
              <a:rPr lang="nb-NO" dirty="0"/>
              <a:t>(numOnTable == 0 &amp;&amp; numProduced &lt; NUM_TO_BE_MADE ) {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try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{ // The while test holds here the meaning that the table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       // is empty and there is more to serve </a:t>
            </a:r>
          </a:p>
          <a:p>
            <a:pPr lvl="3"/>
            <a:r>
              <a:rPr lang="nb-NO" b="1" dirty="0" err="1">
                <a:solidFill>
                  <a:srgbClr val="FF0000"/>
                </a:solidFill>
              </a:rPr>
              <a:t>wait</a:t>
            </a:r>
            <a:r>
              <a:rPr lang="nb-NO" dirty="0"/>
              <a:t>(); </a:t>
            </a:r>
          </a:p>
          <a:p>
            <a:pPr lvl="2"/>
            <a:r>
              <a:rPr lang="nb-NO" dirty="0"/>
              <a:t>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 // </a:t>
            </a:r>
            <a:r>
              <a:rPr lang="nb-NO" dirty="0" err="1"/>
              <a:t>Insert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to handle </a:t>
            </a:r>
            <a:r>
              <a:rPr lang="nb-NO" dirty="0" err="1"/>
              <a:t>interrupt</a:t>
            </a:r>
            <a:r>
              <a:rPr lang="nb-NO" dirty="0"/>
              <a:t> } </a:t>
            </a:r>
          </a:p>
          <a:p>
            <a:pPr lvl="1"/>
            <a:r>
              <a:rPr lang="nb-NO" dirty="0"/>
              <a:t> } 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//one or both of the loop conditions are now false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numOnTable</a:t>
            </a:r>
            <a:r>
              <a:rPr lang="nb-NO" dirty="0"/>
              <a:t> &gt; 0) {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0 &lt;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&lt;= TABLE_SIZE 	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decrease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dirty="0" err="1"/>
              <a:t>numOnTable</a:t>
            </a:r>
            <a:r>
              <a:rPr lang="nb-NO" dirty="0"/>
              <a:t>--;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 TABLE_SIZE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Must wake up a sleeping </a:t>
            </a:r>
            <a:r>
              <a:rPr lang="en-US" dirty="0" err="1">
                <a:solidFill>
                  <a:srgbClr val="008000"/>
                </a:solidFill>
              </a:rPr>
              <a:t>Kokker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b="1" dirty="0" err="1">
                <a:solidFill>
                  <a:srgbClr val="FF0000"/>
                </a:solidFill>
              </a:rPr>
              <a:t>notifyAll</a:t>
            </a:r>
            <a:r>
              <a:rPr lang="nb-NO" b="1" dirty="0"/>
              <a:t>();   </a:t>
            </a:r>
            <a:r>
              <a:rPr lang="nb-NO" b="1" dirty="0">
                <a:solidFill>
                  <a:srgbClr val="009900"/>
                </a:solidFill>
              </a:rPr>
              <a:t>// </a:t>
            </a:r>
            <a:r>
              <a:rPr lang="nb-NO" b="1" dirty="0" err="1">
                <a:solidFill>
                  <a:srgbClr val="009900"/>
                </a:solidFill>
              </a:rPr>
              <a:t>wake</a:t>
            </a:r>
            <a:r>
              <a:rPr lang="nb-NO" b="1" dirty="0">
                <a:solidFill>
                  <a:srgbClr val="009900"/>
                </a:solidFill>
              </a:rPr>
              <a:t> up all </a:t>
            </a:r>
            <a:r>
              <a:rPr lang="nb-NO" b="1" dirty="0" err="1">
                <a:solidFill>
                  <a:srgbClr val="009900"/>
                </a:solidFill>
              </a:rPr>
              <a:t>queued</a:t>
            </a:r>
            <a:r>
              <a:rPr lang="nb-NO" b="1" dirty="0">
                <a:solidFill>
                  <a:srgbClr val="009900"/>
                </a:solidFill>
              </a:rPr>
              <a:t> Kelnere and Kokker</a:t>
            </a:r>
            <a:endParaRPr lang="nb-NO" b="1" dirty="0"/>
          </a:p>
          <a:p>
            <a:pPr lvl="2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numProduced</a:t>
            </a:r>
            <a:r>
              <a:rPr lang="nb-NO" dirty="0"/>
              <a:t> == NUM_TO_BE_MADE &amp;&amp; </a:t>
            </a:r>
            <a:r>
              <a:rPr lang="nb-NO" dirty="0" err="1"/>
              <a:t>numOnTable</a:t>
            </a:r>
            <a:r>
              <a:rPr lang="nb-NO" dirty="0"/>
              <a:t> == 0) { </a:t>
            </a:r>
          </a:p>
          <a:p>
            <a:pPr lvl="3"/>
            <a:r>
              <a:rPr lang="nb-NO" dirty="0" err="1"/>
              <a:t>return</a:t>
            </a:r>
            <a:r>
              <a:rPr lang="nb-NO" dirty="0"/>
              <a:t> false; </a:t>
            </a:r>
          </a:p>
          <a:p>
            <a:pPr lvl="2"/>
            <a:r>
              <a:rPr lang="nb-NO" dirty="0"/>
              <a:t>}</a:t>
            </a:r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/>
              <a:t>{ </a:t>
            </a:r>
            <a:r>
              <a:rPr lang="nb-NO" dirty="0" err="1"/>
              <a:t>return</a:t>
            </a:r>
            <a:r>
              <a:rPr lang="nb-NO" dirty="0"/>
              <a:t> true;} </a:t>
            </a:r>
          </a:p>
          <a:p>
            <a:pPr lvl="1"/>
            <a:r>
              <a:rPr lang="en-US" dirty="0"/>
              <a:t>} </a:t>
            </a:r>
            <a:r>
              <a:rPr lang="en-US" dirty="0">
                <a:solidFill>
                  <a:srgbClr val="0070C0"/>
                </a:solidFill>
              </a:rPr>
              <a:t>else</a:t>
            </a:r>
            <a:r>
              <a:rPr lang="en-US" dirty="0"/>
              <a:t> { </a:t>
            </a:r>
            <a:r>
              <a:rPr lang="en-US" dirty="0">
                <a:solidFill>
                  <a:srgbClr val="008000"/>
                </a:solidFill>
              </a:rPr>
              <a:t>//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 == 0 &amp;&amp; 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 == NUM_TO_BE_MADE </a:t>
            </a:r>
          </a:p>
          <a:p>
            <a:pPr lvl="2"/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false</a:t>
            </a:r>
            <a:r>
              <a:rPr lang="nb-NO" dirty="0"/>
              <a:t>;} </a:t>
            </a:r>
          </a:p>
          <a:p>
            <a:r>
              <a:rPr lang="nb-NO" dirty="0"/>
              <a:t>} </a:t>
            </a:r>
            <a:r>
              <a:rPr lang="nb-NO" dirty="0">
                <a:solidFill>
                  <a:srgbClr val="009900"/>
                </a:solidFill>
              </a:rPr>
              <a:t>// end </a:t>
            </a:r>
            <a:r>
              <a:rPr lang="nb-NO" dirty="0" err="1">
                <a:solidFill>
                  <a:srgbClr val="009900"/>
                </a:solidFill>
              </a:rPr>
              <a:t>getPlate</a:t>
            </a:r>
            <a:endParaRPr lang="nb-NO" dirty="0">
              <a:solidFill>
                <a:srgbClr val="009900"/>
              </a:solidFill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51520" y="4365104"/>
            <a:ext cx="720080" cy="36004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539552" y="1556792"/>
            <a:ext cx="432048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6228184" y="44624"/>
            <a:ext cx="1512168" cy="36933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Løsning2</a:t>
            </a:r>
          </a:p>
        </p:txBody>
      </p:sp>
    </p:spTree>
    <p:extLst>
      <p:ext uri="{BB962C8B-B14F-4D97-AF65-F5344CB8AC3E}">
        <p14:creationId xmlns:p14="http://schemas.microsoft.com/office/powerpoint/2010/main" val="3938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2062"/>
            <a:ext cx="6799931" cy="504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Løsning2</a:t>
            </a:r>
            <a:r>
              <a:rPr lang="nb-NO" dirty="0"/>
              <a:t> med 18 raske Kokker (venter 1 ms) og 2 langsomme Kelnere (venter 1000 ms). Kokkene stresser ikke maskinen med stadige mislykte spørsmål , men venter i kø til det er plass til en tallerken til på varmebordet . CPU-bruk = 3%.</a:t>
            </a:r>
          </a:p>
        </p:txBody>
      </p:sp>
    </p:spTree>
    <p:extLst>
      <p:ext uri="{BB962C8B-B14F-4D97-AF65-F5344CB8AC3E}">
        <p14:creationId xmlns:p14="http://schemas.microsoft.com/office/powerpoint/2010/main" val="4181710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En parallell løsning med </a:t>
            </a:r>
            <a:r>
              <a:rPr lang="nb-NO" dirty="0" err="1"/>
              <a:t>Conditions</a:t>
            </a:r>
            <a:r>
              <a:rPr lang="nb-NO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 to køer:</a:t>
            </a:r>
          </a:p>
          <a:p>
            <a:pPr lvl="1"/>
            <a:r>
              <a:rPr lang="nb-NO" dirty="0"/>
              <a:t>En for Kokker som venter på en tallerkenplass på bordet</a:t>
            </a:r>
          </a:p>
          <a:p>
            <a:pPr lvl="1"/>
            <a:r>
              <a:rPr lang="nb-NO" dirty="0"/>
              <a:t>En for Kelnere som venter på en tallerken</a:t>
            </a:r>
          </a:p>
          <a:p>
            <a:r>
              <a:rPr lang="nb-NO" dirty="0"/>
              <a:t>Da trenger vi ikke vekke opp alle trådene, </a:t>
            </a:r>
            <a:r>
              <a:rPr lang="nb-NO" b="1" dirty="0"/>
              <a:t>Bare en </a:t>
            </a:r>
            <a:r>
              <a:rPr lang="nb-NO" dirty="0"/>
              <a:t>i den riktige køen.</a:t>
            </a:r>
          </a:p>
          <a:p>
            <a:pPr lvl="1"/>
            <a:r>
              <a:rPr lang="nb-NO" dirty="0"/>
              <a:t>Kanskje mer effektivt </a:t>
            </a:r>
          </a:p>
          <a:p>
            <a:pPr lvl="1"/>
            <a:r>
              <a:rPr lang="nb-NO" dirty="0"/>
              <a:t>Klart lettere å programmere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3/15/23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044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3816424" cy="62084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nb-NO" dirty="0"/>
              <a:t>Restauranten (3):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0829" y="1680779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10842"/>
            <a:ext cx="510661" cy="1080120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408971"/>
            <a:ext cx="442573" cy="936104"/>
          </a:xfrm>
          <a:prstGeom prst="rect">
            <a:avLst/>
          </a:prstGeom>
          <a:noFill/>
        </p:spPr>
      </p:pic>
      <p:grpSp>
        <p:nvGrpSpPr>
          <p:cNvPr id="3" name="Group 47"/>
          <p:cNvGrpSpPr/>
          <p:nvPr/>
        </p:nvGrpSpPr>
        <p:grpSpPr>
          <a:xfrm>
            <a:off x="3347864" y="3120939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615045"/>
            <a:ext cx="1100931" cy="968280"/>
          </a:xfrm>
          <a:prstGeom prst="rect">
            <a:avLst/>
          </a:prstGeom>
          <a:noFill/>
        </p:spPr>
      </p:pic>
      <p:grpSp>
        <p:nvGrpSpPr>
          <p:cNvPr id="6" name="Group 134"/>
          <p:cNvGrpSpPr/>
          <p:nvPr/>
        </p:nvGrpSpPr>
        <p:grpSpPr>
          <a:xfrm>
            <a:off x="3419872" y="2760899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624807" y="2747358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6012160" y="2747358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 bwMode="auto">
          <a:xfrm rot="17605742">
            <a:off x="4170476" y="357303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283968" y="2576813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-36512" y="375519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c Kokker (produsenter)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244858" y="354228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 Kelnere</a:t>
            </a:r>
            <a:br>
              <a:rPr lang="nb-NO" dirty="0"/>
            </a:br>
            <a:r>
              <a:rPr lang="nb-NO" dirty="0"/>
              <a:t> (konsumenter)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131840" y="2134313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MAX_ON_THE_TABLE</a:t>
            </a:r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458272" y="1351027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8" name="Group 141"/>
          <p:cNvGrpSpPr/>
          <p:nvPr/>
        </p:nvGrpSpPr>
        <p:grpSpPr>
          <a:xfrm>
            <a:off x="3491880" y="3264955"/>
            <a:ext cx="1584176" cy="698014"/>
            <a:chOff x="3347864" y="3717032"/>
            <a:chExt cx="1584176" cy="698014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nb-NO" sz="1600" dirty="0" err="1"/>
                <a:t>numOnTable</a:t>
              </a:r>
              <a:endParaRPr lang="nb-NO" sz="1600" dirty="0"/>
            </a:p>
            <a:p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395536" y="276089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≤ NUM_TO_BE_MADE 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6579662" y="2289942"/>
            <a:ext cx="2672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br>
              <a:rPr lang="nb-NO" sz="1600" dirty="0"/>
            </a:br>
            <a:r>
              <a:rPr lang="nb-NO" sz="1600" b="1" dirty="0" err="1"/>
              <a:t>numServed</a:t>
            </a:r>
            <a:r>
              <a:rPr lang="nb-NO" sz="1600" b="1" dirty="0"/>
              <a:t> = =</a:t>
            </a:r>
          </a:p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–</a:t>
            </a:r>
            <a:br>
              <a:rPr lang="nb-NO" sz="1600" b="1" dirty="0"/>
            </a:br>
            <a:r>
              <a:rPr lang="nb-NO" sz="1600" b="1" dirty="0"/>
              <a:t>         </a:t>
            </a:r>
            <a:r>
              <a:rPr lang="nb-NO" sz="1600" b="1" dirty="0" err="1"/>
              <a:t>numOnTable</a:t>
            </a:r>
            <a:endParaRPr lang="nb-NO" sz="1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1197" y="5066230"/>
            <a:ext cx="6974337" cy="1498037"/>
            <a:chOff x="51197" y="5066230"/>
            <a:chExt cx="6974337" cy="1498037"/>
          </a:xfrm>
        </p:grpSpPr>
        <p:grpSp>
          <p:nvGrpSpPr>
            <p:cNvPr id="10" name="Group 9"/>
            <p:cNvGrpSpPr/>
            <p:nvPr/>
          </p:nvGrpSpPr>
          <p:grpSpPr>
            <a:xfrm>
              <a:off x="2742670" y="5066230"/>
              <a:ext cx="4282864" cy="1498037"/>
              <a:chOff x="2742670" y="5066230"/>
              <a:chExt cx="4282864" cy="1498037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2762501" y="5241694"/>
                <a:ext cx="525237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endParaRPr lang="nb-NO" sz="1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5" name="Straight Arrow Connector 94"/>
              <p:cNvCxnSpPr/>
              <p:nvPr/>
            </p:nvCxnSpPr>
            <p:spPr bwMode="auto">
              <a:xfrm>
                <a:off x="3287738" y="5385710"/>
                <a:ext cx="296871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96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592008" y="5066230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98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445612" y="5078424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99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348659" y="5076884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101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83968" y="5876427"/>
                <a:ext cx="325199" cy="687840"/>
              </a:xfrm>
              <a:prstGeom prst="rect">
                <a:avLst/>
              </a:prstGeom>
              <a:noFill/>
            </p:spPr>
          </p:pic>
          <p:sp>
            <p:nvSpPr>
              <p:cNvPr id="102" name="TextBox 101"/>
              <p:cNvSpPr txBox="1"/>
              <p:nvPr/>
            </p:nvSpPr>
            <p:spPr>
              <a:xfrm>
                <a:off x="5940152" y="5163834"/>
                <a:ext cx="5106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….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742670" y="6055603"/>
                <a:ext cx="525237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endParaRPr lang="nb-NO" sz="1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5" name="Straight Arrow Connector 104"/>
              <p:cNvCxnSpPr/>
              <p:nvPr/>
            </p:nvCxnSpPr>
            <p:spPr bwMode="auto">
              <a:xfrm>
                <a:off x="3267017" y="6237312"/>
                <a:ext cx="296871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108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147223" y="5113312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109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58839" y="5865943"/>
                <a:ext cx="330155" cy="698324"/>
              </a:xfrm>
              <a:prstGeom prst="rect">
                <a:avLst/>
              </a:prstGeom>
              <a:noFill/>
            </p:spPr>
          </p:pic>
          <p:pic>
            <p:nvPicPr>
              <p:cNvPr id="110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292080" y="5940701"/>
                <a:ext cx="290335" cy="614098"/>
              </a:xfrm>
              <a:prstGeom prst="rect">
                <a:avLst/>
              </a:prstGeom>
              <a:noFill/>
            </p:spPr>
          </p:pic>
          <p:sp>
            <p:nvSpPr>
              <p:cNvPr id="111" name="TextBox 110"/>
              <p:cNvSpPr txBox="1"/>
              <p:nvPr/>
            </p:nvSpPr>
            <p:spPr>
              <a:xfrm>
                <a:off x="4716016" y="6021288"/>
                <a:ext cx="5106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….</a:t>
                </a: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1197" y="5085184"/>
              <a:ext cx="2504579" cy="138499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To køer: </a:t>
              </a:r>
              <a:br>
                <a:rPr lang="nb-NO" sz="1400" dirty="0"/>
              </a:br>
              <a:r>
                <a:rPr lang="nb-NO" sz="1400" dirty="0"/>
                <a:t>a) Kokker  venter på en plass på bordet</a:t>
              </a:r>
            </a:p>
            <a:p>
              <a:endParaRPr lang="nb-NO" sz="1400" dirty="0"/>
            </a:p>
            <a:p>
              <a:r>
                <a:rPr lang="nb-NO" sz="1400" dirty="0"/>
                <a:t>b)  Kelnere venter på flere tallerkener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7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-48881"/>
            <a:ext cx="9324528" cy="6740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Lock </a:t>
            </a:r>
            <a:r>
              <a:rPr lang="nb-NO" sz="1800" b="1" dirty="0">
                <a:solidFill>
                  <a:srgbClr val="FF0000"/>
                </a:solidFill>
              </a:rPr>
              <a:t>lock</a:t>
            </a:r>
            <a:r>
              <a:rPr lang="nb-NO" sz="1800" dirty="0"/>
              <a:t> = </a:t>
            </a:r>
            <a:r>
              <a:rPr lang="nb-NO" sz="1800" dirty="0">
                <a:solidFill>
                  <a:srgbClr val="0070C0"/>
                </a:solidFill>
              </a:rPr>
              <a:t>new</a:t>
            </a:r>
            <a:r>
              <a:rPr lang="nb-NO" sz="1800" dirty="0"/>
              <a:t> ReentrantLock();</a:t>
            </a: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Condition </a:t>
            </a:r>
            <a:r>
              <a:rPr lang="nb-NO" sz="1800" b="1" dirty="0">
                <a:solidFill>
                  <a:srgbClr val="FF0000"/>
                </a:solidFill>
              </a:rPr>
              <a:t>notFull</a:t>
            </a:r>
            <a:r>
              <a:rPr lang="nb-NO" sz="1800" dirty="0"/>
              <a:t>  = lock.newCondition();    </a:t>
            </a:r>
            <a:r>
              <a:rPr lang="nb-NO" sz="1800" dirty="0">
                <a:solidFill>
                  <a:srgbClr val="008000"/>
                </a:solidFill>
              </a:rPr>
              <a:t>// kø for Kokker</a:t>
            </a: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Condition </a:t>
            </a:r>
            <a:r>
              <a:rPr lang="nb-NO" sz="1800" b="1" dirty="0">
                <a:solidFill>
                  <a:srgbClr val="FF0000"/>
                </a:solidFill>
              </a:rPr>
              <a:t>notEmpty</a:t>
            </a:r>
            <a:r>
              <a:rPr lang="nb-NO" sz="1800" dirty="0"/>
              <a:t> = lock.newCondition(); </a:t>
            </a:r>
            <a:r>
              <a:rPr lang="nb-NO" sz="1800" dirty="0">
                <a:solidFill>
                  <a:srgbClr val="008000"/>
                </a:solidFill>
              </a:rPr>
              <a:t>// kø for Kelnere</a:t>
            </a:r>
          </a:p>
          <a:p>
            <a:endParaRPr lang="nb-NO" sz="1800" dirty="0">
              <a:solidFill>
                <a:srgbClr val="008000"/>
              </a:solidFill>
            </a:endParaRP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public boolean</a:t>
            </a:r>
            <a:r>
              <a:rPr lang="nb-NO" sz="1800" dirty="0"/>
              <a:t> </a:t>
            </a:r>
            <a:r>
              <a:rPr lang="nb-NO" sz="1800" b="1" dirty="0" err="1"/>
              <a:t>putPlate</a:t>
            </a:r>
            <a:r>
              <a:rPr lang="nb-NO" sz="1800" b="1" dirty="0"/>
              <a:t> </a:t>
            </a:r>
            <a:r>
              <a:rPr lang="nb-NO" sz="1800" dirty="0"/>
              <a:t>(Kokker c</a:t>
            </a:r>
            <a:r>
              <a:rPr lang="nb-NO" sz="1800" dirty="0">
                <a:solidFill>
                  <a:srgbClr val="0070C0"/>
                </a:solidFill>
              </a:rPr>
              <a:t>) throws </a:t>
            </a:r>
            <a:r>
              <a:rPr lang="nb-NO" sz="1800" dirty="0"/>
              <a:t>InterruptedException {</a:t>
            </a:r>
          </a:p>
          <a:p>
            <a:r>
              <a:rPr lang="nb-NO" sz="1800" b="1" dirty="0">
                <a:solidFill>
                  <a:srgbClr val="FF0000"/>
                </a:solidFill>
              </a:rPr>
              <a:t>         </a:t>
            </a:r>
            <a:r>
              <a:rPr lang="nb-NO" sz="1800" b="1" dirty="0" err="1">
                <a:solidFill>
                  <a:srgbClr val="FF0000"/>
                </a:solidFill>
              </a:rPr>
              <a:t>lock.lock</a:t>
            </a:r>
            <a:r>
              <a:rPr lang="nb-NO" sz="1800" b="1" dirty="0">
                <a:solidFill>
                  <a:srgbClr val="FF0000"/>
                </a:solidFill>
              </a:rPr>
              <a:t>();</a:t>
            </a:r>
          </a:p>
          <a:p>
            <a:r>
              <a:rPr lang="nb-NO" sz="1800" dirty="0"/>
              <a:t>         </a:t>
            </a:r>
            <a:r>
              <a:rPr lang="nb-NO" sz="1800" dirty="0" err="1">
                <a:solidFill>
                  <a:srgbClr val="0070C0"/>
                </a:solidFill>
              </a:rPr>
              <a:t>try</a:t>
            </a:r>
            <a:r>
              <a:rPr lang="nb-NO" sz="1800" dirty="0"/>
              <a:t> {</a:t>
            </a:r>
            <a:r>
              <a:rPr lang="nb-NO" sz="1800" dirty="0" err="1">
                <a:solidFill>
                  <a:srgbClr val="0070C0"/>
                </a:solidFill>
              </a:rPr>
              <a:t>while</a:t>
            </a:r>
            <a:r>
              <a:rPr lang="nb-NO" sz="1800" dirty="0"/>
              <a:t> (</a:t>
            </a:r>
            <a:r>
              <a:rPr lang="nb-NO" sz="1800" dirty="0" err="1"/>
              <a:t>numOnTable</a:t>
            </a:r>
            <a:r>
              <a:rPr lang="nb-NO" sz="1800" dirty="0"/>
              <a:t> == </a:t>
            </a:r>
            <a:r>
              <a:rPr lang="nb-NO" sz="1600" dirty="0"/>
              <a:t>MAX_ON_TABLE</a:t>
            </a:r>
            <a:r>
              <a:rPr lang="nb-NO" sz="1800" dirty="0"/>
              <a:t> &amp;&amp; </a:t>
            </a:r>
            <a:r>
              <a:rPr lang="nb-NO" sz="1800" dirty="0" err="1"/>
              <a:t>numProduced</a:t>
            </a:r>
            <a:r>
              <a:rPr lang="nb-NO" sz="1800" dirty="0"/>
              <a:t> &lt; </a:t>
            </a:r>
            <a:r>
              <a:rPr lang="nb-NO" sz="1600" dirty="0"/>
              <a:t>NUM_TO_BE_MADE</a:t>
            </a:r>
            <a:r>
              <a:rPr lang="nb-NO" sz="1800" dirty="0"/>
              <a:t>){</a:t>
            </a:r>
          </a:p>
          <a:p>
            <a:r>
              <a:rPr lang="nb-NO" sz="1800" dirty="0"/>
              <a:t>                      </a:t>
            </a:r>
            <a:r>
              <a:rPr lang="nb-NO" sz="1800" b="1" dirty="0">
                <a:solidFill>
                  <a:srgbClr val="FF0000"/>
                </a:solidFill>
              </a:rPr>
              <a:t>notFull.await</a:t>
            </a:r>
            <a:r>
              <a:rPr lang="nb-NO" sz="1800" dirty="0"/>
              <a:t>(); </a:t>
            </a:r>
            <a:r>
              <a:rPr lang="nb-NO" sz="1800" dirty="0">
                <a:solidFill>
                  <a:srgbClr val="009900"/>
                </a:solidFill>
              </a:rPr>
              <a:t>// waiting for a place on the table</a:t>
            </a:r>
            <a:endParaRPr lang="nb-NO" sz="1800" dirty="0"/>
          </a:p>
          <a:p>
            <a:r>
              <a:rPr lang="nb-NO" sz="1800" dirty="0"/>
              <a:t>                  }</a:t>
            </a:r>
          </a:p>
          <a:p>
            <a:r>
              <a:rPr lang="nb-NO" sz="1800" dirty="0"/>
              <a:t>                 </a:t>
            </a:r>
            <a:r>
              <a:rPr lang="nb-NO" sz="1800" dirty="0">
                <a:solidFill>
                  <a:srgbClr val="0070C0"/>
                </a:solidFill>
              </a:rPr>
              <a:t>if </a:t>
            </a:r>
            <a:r>
              <a:rPr lang="nb-NO" sz="1800" dirty="0"/>
              <a:t>(numProduced &lt; </a:t>
            </a:r>
            <a:r>
              <a:rPr lang="nb-NO" sz="1600" dirty="0"/>
              <a:t>NUM_TO_BE_MAD</a:t>
            </a:r>
            <a:r>
              <a:rPr lang="nb-NO" sz="1800" dirty="0"/>
              <a:t>E) {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 err="1"/>
              <a:t>numProduced</a:t>
            </a:r>
            <a:r>
              <a:rPr lang="nb-NO" sz="1800" dirty="0"/>
              <a:t>++;  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 err="1"/>
              <a:t>numOnTable</a:t>
            </a:r>
            <a:r>
              <a:rPr lang="nb-NO" sz="1800" dirty="0"/>
              <a:t>++;;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b="1" dirty="0">
                <a:solidFill>
                  <a:srgbClr val="FF0000"/>
                </a:solidFill>
              </a:rPr>
              <a:t>notEmpty.signal</a:t>
            </a:r>
            <a:r>
              <a:rPr lang="nb-NO" sz="1800" dirty="0"/>
              <a:t>(); </a:t>
            </a:r>
            <a:r>
              <a:rPr lang="nb-NO" sz="1800" dirty="0">
                <a:solidFill>
                  <a:srgbClr val="009900"/>
                </a:solidFill>
              </a:rPr>
              <a:t>// Wake up a </a:t>
            </a:r>
            <a:r>
              <a:rPr lang="nb-NO" sz="1800" dirty="0" err="1">
                <a:solidFill>
                  <a:srgbClr val="009900"/>
                </a:solidFill>
              </a:rPr>
              <a:t>waiting</a:t>
            </a:r>
            <a:r>
              <a:rPr lang="nb-NO" sz="1800" dirty="0">
                <a:solidFill>
                  <a:srgbClr val="009900"/>
                </a:solidFill>
              </a:rPr>
              <a:t> Kelner to serve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>
                <a:solidFill>
                  <a:srgbClr val="0070C0"/>
                </a:solidFill>
              </a:rPr>
              <a:t>if</a:t>
            </a:r>
            <a:r>
              <a:rPr lang="nb-NO" sz="1800" dirty="0"/>
              <a:t> (numProduced == </a:t>
            </a:r>
            <a:r>
              <a:rPr lang="nb-NO" sz="1600" dirty="0"/>
              <a:t>NUM_TO_BE_MADE</a:t>
            </a:r>
            <a:r>
              <a:rPr lang="nb-NO" sz="1800" dirty="0"/>
              <a:t>) { </a:t>
            </a:r>
            <a:br>
              <a:rPr lang="nb-NO" sz="1800" dirty="0"/>
            </a:br>
            <a:r>
              <a:rPr lang="nb-NO" sz="1800" dirty="0"/>
              <a:t>                         // </a:t>
            </a:r>
            <a:r>
              <a:rPr lang="nb-NO" sz="1800" dirty="0">
                <a:solidFill>
                  <a:srgbClr val="009900"/>
                </a:solidFill>
              </a:rPr>
              <a:t> I have  produced the last plate,</a:t>
            </a:r>
          </a:p>
          <a:p>
            <a:pPr lvl="1"/>
            <a:r>
              <a:rPr lang="nb-NO" sz="1800" b="1" dirty="0">
                <a:solidFill>
                  <a:srgbClr val="CC0000"/>
                </a:solidFill>
              </a:rPr>
              <a:t>                          notEmpty.signalAll</a:t>
            </a:r>
            <a:r>
              <a:rPr lang="nb-NO" sz="1800" dirty="0"/>
              <a:t>();   </a:t>
            </a:r>
            <a:r>
              <a:rPr lang="nb-NO" sz="1800" dirty="0">
                <a:solidFill>
                  <a:srgbClr val="008000"/>
                </a:solidFill>
              </a:rPr>
              <a:t>// tell Kelnere to stop waiting, terminate</a:t>
            </a:r>
            <a:br>
              <a:rPr lang="nb-NO" sz="1800" dirty="0">
                <a:solidFill>
                  <a:srgbClr val="008000"/>
                </a:solidFill>
              </a:rPr>
            </a:br>
            <a:r>
              <a:rPr lang="nb-NO" sz="1800" dirty="0"/>
              <a:t>       </a:t>
            </a:r>
            <a:r>
              <a:rPr lang="nb-NO" sz="1800" b="1" dirty="0">
                <a:solidFill>
                  <a:srgbClr val="CC0000"/>
                </a:solidFill>
              </a:rPr>
              <a:t>                  notFull.signalAll</a:t>
            </a:r>
            <a:r>
              <a:rPr lang="nb-NO" sz="1800" dirty="0"/>
              <a:t>();       </a:t>
            </a:r>
            <a:r>
              <a:rPr lang="nb-NO" sz="1800" dirty="0">
                <a:solidFill>
                  <a:srgbClr val="008000"/>
                </a:solidFill>
              </a:rPr>
              <a:t>// tell Kokker to stop waiting and terminate</a:t>
            </a:r>
          </a:p>
          <a:p>
            <a:pPr lvl="1"/>
            <a:r>
              <a:rPr lang="nb-NO" sz="1800" dirty="0"/>
              <a:t>                        </a:t>
            </a:r>
            <a:r>
              <a:rPr lang="nb-NO" sz="1800" dirty="0" err="1">
                <a:solidFill>
                  <a:srgbClr val="0070C0"/>
                </a:solidFill>
              </a:rPr>
              <a:t>return</a:t>
            </a:r>
            <a:r>
              <a:rPr lang="nb-NO" sz="1800" dirty="0">
                <a:solidFill>
                  <a:srgbClr val="0070C0"/>
                </a:solidFill>
              </a:rPr>
              <a:t> false</a:t>
            </a:r>
            <a:r>
              <a:rPr lang="nb-NO" sz="1800" dirty="0"/>
              <a:t>;</a:t>
            </a:r>
          </a:p>
          <a:p>
            <a:r>
              <a:rPr lang="nb-NO" sz="1800" dirty="0"/>
              <a:t>                          }</a:t>
            </a:r>
          </a:p>
          <a:p>
            <a:r>
              <a:rPr lang="nb-NO" sz="1800" dirty="0"/>
              <a:t>                        </a:t>
            </a:r>
            <a:r>
              <a:rPr lang="nb-NO" sz="1800" dirty="0">
                <a:solidFill>
                  <a:srgbClr val="0070C0"/>
                </a:solidFill>
              </a:rPr>
              <a:t>return true</a:t>
            </a:r>
            <a:r>
              <a:rPr lang="nb-NO" sz="1800" dirty="0"/>
              <a:t>;</a:t>
            </a:r>
          </a:p>
          <a:p>
            <a:r>
              <a:rPr lang="nb-NO" sz="1800" dirty="0"/>
              <a:t>                  } </a:t>
            </a:r>
            <a:r>
              <a:rPr lang="nb-NO" sz="1800" dirty="0">
                <a:solidFill>
                  <a:srgbClr val="0070C0"/>
                </a:solidFill>
              </a:rPr>
              <a:t>else </a:t>
            </a:r>
            <a:r>
              <a:rPr lang="nb-NO" sz="1800" dirty="0"/>
              <a:t>{  </a:t>
            </a:r>
            <a:r>
              <a:rPr lang="nb-NO" sz="1800" dirty="0">
                <a:solidFill>
                  <a:srgbClr val="0070C0"/>
                </a:solidFill>
              </a:rPr>
              <a:t>return false</a:t>
            </a:r>
            <a:r>
              <a:rPr lang="nb-NO" sz="1800" dirty="0"/>
              <a:t>;}</a:t>
            </a:r>
          </a:p>
          <a:p>
            <a:r>
              <a:rPr lang="nb-NO" sz="1800" dirty="0"/>
              <a:t>         } </a:t>
            </a:r>
            <a:r>
              <a:rPr lang="nb-NO" sz="1800" dirty="0">
                <a:solidFill>
                  <a:srgbClr val="0070C0"/>
                </a:solidFill>
              </a:rPr>
              <a:t>finally </a:t>
            </a:r>
            <a:r>
              <a:rPr lang="nb-NO" sz="1800" dirty="0"/>
              <a:t>{</a:t>
            </a:r>
            <a:r>
              <a:rPr lang="nb-NO" sz="1800" b="1" dirty="0">
                <a:solidFill>
                  <a:srgbClr val="FF0000"/>
                </a:solidFill>
              </a:rPr>
              <a:t>    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  </a:t>
            </a:r>
            <a:r>
              <a:rPr lang="nb-NO" sz="1800" b="1" dirty="0">
                <a:solidFill>
                  <a:srgbClr val="FF0000"/>
                </a:solidFill>
              </a:rPr>
              <a:t>lock.unlock(); 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</a:t>
            </a:r>
            <a:r>
              <a:rPr lang="nb-NO" sz="1800" dirty="0"/>
              <a:t>} </a:t>
            </a:r>
            <a:r>
              <a:rPr lang="nb-NO" dirty="0"/>
              <a:t> </a:t>
            </a:r>
            <a:r>
              <a:rPr lang="nb-NO" sz="1800" dirty="0"/>
              <a:t>}</a:t>
            </a:r>
            <a:r>
              <a:rPr lang="nb-NO" sz="1800" dirty="0">
                <a:solidFill>
                  <a:srgbClr val="009900"/>
                </a:solidFill>
              </a:rPr>
              <a:t> // end putPlate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261233" y="3284984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251520" y="4221088"/>
            <a:ext cx="648072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79512" y="1916832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164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8964488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public </a:t>
            </a:r>
            <a:r>
              <a:rPr lang="nb-NO" dirty="0" err="1"/>
              <a:t>boolean</a:t>
            </a:r>
            <a:r>
              <a:rPr lang="nb-NO" dirty="0"/>
              <a:t> </a:t>
            </a:r>
            <a:r>
              <a:rPr lang="nb-NO" b="1" dirty="0" err="1"/>
              <a:t>getPlate</a:t>
            </a:r>
            <a:r>
              <a:rPr lang="nb-NO" dirty="0"/>
              <a:t> (</a:t>
            </a:r>
            <a:r>
              <a:rPr lang="nb-NO" dirty="0" err="1"/>
              <a:t>Kelnerw</a:t>
            </a:r>
            <a:r>
              <a:rPr lang="nb-NO" dirty="0"/>
              <a:t>) </a:t>
            </a:r>
            <a:r>
              <a:rPr lang="nb-NO" dirty="0" err="1"/>
              <a:t>throws</a:t>
            </a:r>
            <a:r>
              <a:rPr lang="nb-NO" dirty="0"/>
              <a:t> InterruptedException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lock.lock();</a:t>
            </a:r>
          </a:p>
          <a:p>
            <a:r>
              <a:rPr lang="nb-NO" dirty="0"/>
              <a:t>      try {</a:t>
            </a:r>
          </a:p>
          <a:p>
            <a:r>
              <a:rPr lang="nb-NO" dirty="0"/>
              <a:t>           while (numOnTable == 0 &amp;&amp; numProduced &lt; NUM_TO_BE_MADE )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           </a:t>
            </a:r>
            <a:r>
              <a:rPr lang="nb-NO" b="1" dirty="0" err="1">
                <a:solidFill>
                  <a:srgbClr val="FF0000"/>
                </a:solidFill>
              </a:rPr>
              <a:t>notEmpty.await</a:t>
            </a:r>
            <a:r>
              <a:rPr lang="nb-NO" dirty="0"/>
              <a:t>();      </a:t>
            </a:r>
            <a:r>
              <a:rPr lang="nb-NO" dirty="0">
                <a:solidFill>
                  <a:srgbClr val="009900"/>
                </a:solidFill>
              </a:rPr>
              <a:t>// This Kelner is </a:t>
            </a:r>
            <a:r>
              <a:rPr lang="nb-NO" dirty="0" err="1">
                <a:solidFill>
                  <a:srgbClr val="009900"/>
                </a:solidFill>
              </a:rPr>
              <a:t>waiting</a:t>
            </a:r>
            <a:r>
              <a:rPr lang="nb-NO" dirty="0">
                <a:solidFill>
                  <a:srgbClr val="009900"/>
                </a:solidFill>
              </a:rPr>
              <a:t> for a plate</a:t>
            </a:r>
          </a:p>
          <a:p>
            <a:r>
              <a:rPr lang="nb-NO" dirty="0"/>
              <a:t>            }</a:t>
            </a:r>
          </a:p>
          <a:p>
            <a:r>
              <a:rPr lang="nb-NO" dirty="0"/>
              <a:t>            if (numOnTable &gt; 0) {</a:t>
            </a:r>
          </a:p>
          <a:p>
            <a:r>
              <a:rPr lang="nb-NO" dirty="0"/>
              <a:t>                </a:t>
            </a:r>
            <a:r>
              <a:rPr lang="nb-NO" dirty="0" err="1"/>
              <a:t>numOnTable--</a:t>
            </a:r>
            <a:r>
              <a:rPr lang="nb-NO" dirty="0"/>
              <a:t>;</a:t>
            </a:r>
          </a:p>
          <a:p>
            <a:r>
              <a:rPr lang="nb-NO" dirty="0"/>
              <a:t>                </a:t>
            </a:r>
            <a:r>
              <a:rPr lang="nb-NO" b="1" dirty="0" err="1">
                <a:solidFill>
                  <a:srgbClr val="FF0000"/>
                </a:solidFill>
              </a:rPr>
              <a:t>notFull.signal</a:t>
            </a:r>
            <a:r>
              <a:rPr lang="nb-NO" dirty="0"/>
              <a:t>();  </a:t>
            </a:r>
            <a:r>
              <a:rPr lang="nb-NO" dirty="0">
                <a:solidFill>
                  <a:srgbClr val="008000"/>
                </a:solidFill>
              </a:rPr>
              <a:t>// Signal to </a:t>
            </a:r>
            <a:r>
              <a:rPr lang="nb-NO" dirty="0" err="1">
                <a:solidFill>
                  <a:srgbClr val="008000"/>
                </a:solidFill>
              </a:rPr>
              <a:t>one</a:t>
            </a:r>
            <a:r>
              <a:rPr lang="nb-NO" dirty="0">
                <a:solidFill>
                  <a:srgbClr val="008000"/>
                </a:solidFill>
              </a:rPr>
              <a:t> Kokk in </a:t>
            </a:r>
            <a:r>
              <a:rPr lang="nb-NO" dirty="0" err="1">
                <a:solidFill>
                  <a:srgbClr val="008000"/>
                </a:solidFill>
              </a:rPr>
              <a:t>the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Kokker’s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waiting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queue</a:t>
            </a:r>
            <a:endParaRPr lang="nb-NO" dirty="0">
              <a:solidFill>
                <a:srgbClr val="008000"/>
              </a:solidFill>
            </a:endParaRPr>
          </a:p>
          <a:p>
            <a:r>
              <a:rPr lang="nb-NO" dirty="0"/>
              <a:t>                </a:t>
            </a:r>
            <a:r>
              <a:rPr lang="nb-NO" dirty="0" err="1"/>
              <a:t>return</a:t>
            </a:r>
            <a:r>
              <a:rPr lang="nb-NO" dirty="0"/>
              <a:t> true;</a:t>
            </a:r>
          </a:p>
          <a:p>
            <a:r>
              <a:rPr lang="nb-NO" dirty="0"/>
              <a:t>             } else {</a:t>
            </a:r>
          </a:p>
          <a:p>
            <a:r>
              <a:rPr lang="nb-NO" dirty="0"/>
              <a:t>                </a:t>
            </a:r>
            <a:r>
              <a:rPr lang="nb-NO" dirty="0" err="1"/>
              <a:t>return</a:t>
            </a:r>
            <a:r>
              <a:rPr lang="nb-NO" dirty="0"/>
              <a:t> false;}</a:t>
            </a:r>
          </a:p>
          <a:p>
            <a:r>
              <a:rPr lang="nb-NO" dirty="0"/>
              <a:t>      } finally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</a:t>
            </a:r>
            <a:r>
              <a:rPr lang="nb-NO" b="1" dirty="0" err="1">
                <a:solidFill>
                  <a:srgbClr val="FF0000"/>
                </a:solidFill>
              </a:rPr>
              <a:t>lock.unlock</a:t>
            </a:r>
            <a:r>
              <a:rPr lang="nb-NO" b="1" dirty="0">
                <a:solidFill>
                  <a:srgbClr val="FF0000"/>
                </a:solidFill>
              </a:rPr>
              <a:t>();</a:t>
            </a:r>
          </a:p>
          <a:p>
            <a:r>
              <a:rPr lang="nb-NO" dirty="0"/>
              <a:t>      }</a:t>
            </a:r>
          </a:p>
          <a:p>
            <a:r>
              <a:rPr lang="nb-NO" dirty="0"/>
              <a:t> } </a:t>
            </a:r>
            <a:r>
              <a:rPr lang="nb-NO" dirty="0">
                <a:solidFill>
                  <a:srgbClr val="009900"/>
                </a:solidFill>
              </a:rPr>
              <a:t>// end getPlate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2880" y="5302316"/>
            <a:ext cx="5682261" cy="92333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Kelner eller en Kokk blir signalisert av to grunner:</a:t>
            </a:r>
          </a:p>
          <a:p>
            <a:r>
              <a:rPr lang="nb-NO" dirty="0"/>
              <a:t> - for å behandle (lage eller servere) en tallerken til</a:t>
            </a:r>
          </a:p>
          <a:p>
            <a:r>
              <a:rPr lang="nb-NO" dirty="0"/>
              <a:t>-  ikke mer å gjøre, gå hjem (tøm begge køene)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395536" y="2492896"/>
            <a:ext cx="648072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395536" y="1484784"/>
            <a:ext cx="504056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41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Løsning3</a:t>
            </a:r>
            <a:r>
              <a:rPr lang="nb-NO" dirty="0"/>
              <a:t> med 18 raske Kokker (venter 1 ms) og 2 langsomme Kelnere (venter 1000 ms). Kokkene stresser ikke maskinen med stadige mislykte spørsmål , men venter i kø til det er plass til en tallerken til på varmebordet . CPU-bruk = 7%.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57" y="1243013"/>
            <a:ext cx="7246951" cy="542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729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 av de tre løsningene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Løsning 1</a:t>
            </a:r>
            <a:r>
              <a:rPr lang="nb-NO" dirty="0"/>
              <a:t>: Enkel, men kan ta for mye av CPU-tiden. Særlig når systemet holder av andre grunner å gå i metning vil typisk en av trådene da bli veldig treige, og da tar denne løsningen plutselig ½-parten av CPU-tiden.</a:t>
            </a:r>
          </a:p>
          <a:p>
            <a:r>
              <a:rPr lang="nb-NO" b="1" dirty="0"/>
              <a:t>Løsning 2: </a:t>
            </a:r>
            <a:r>
              <a:rPr lang="nb-NO" dirty="0"/>
              <a:t>God, men vanskelig å skrive</a:t>
            </a:r>
          </a:p>
          <a:p>
            <a:r>
              <a:rPr lang="nb-NO" b="1" dirty="0"/>
              <a:t>Løsning 3: </a:t>
            </a:r>
            <a:r>
              <a:rPr lang="nb-NO" dirty="0"/>
              <a:t>God, nesten like effektiv som løsning 2 og lettere å skrive.</a:t>
            </a:r>
            <a:endParaRPr lang="nb-NO" b="1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40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4624"/>
            <a:ext cx="7696200" cy="720080"/>
          </a:xfrm>
        </p:spPr>
        <p:txBody>
          <a:bodyPr/>
          <a:lstStyle/>
          <a:p>
            <a:r>
              <a:rPr lang="nb-NO" sz="2000" dirty="0"/>
              <a:t>Avsluttende bemerkninger til Produsent-Konsument problemet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980728"/>
            <a:ext cx="7992888" cy="4618856"/>
          </a:xfrm>
        </p:spPr>
        <p:txBody>
          <a:bodyPr/>
          <a:lstStyle/>
          <a:p>
            <a:r>
              <a:rPr lang="nb-NO" sz="2000" dirty="0"/>
              <a:t>Invarianter brukes av alle programmerere (ofte ubevisst)</a:t>
            </a:r>
          </a:p>
          <a:p>
            <a:pPr lvl="1"/>
            <a:r>
              <a:rPr lang="nb-NO" sz="1600" dirty="0"/>
              <a:t> program, loop or metode (sekvensiell eller parallell)</a:t>
            </a:r>
          </a:p>
          <a:p>
            <a:pPr lvl="1"/>
            <a:r>
              <a:rPr lang="nb-NO" sz="1600" dirty="0"/>
              <a:t> Å si dem eksplisitt hjelper på programmeringen</a:t>
            </a:r>
          </a:p>
          <a:p>
            <a:r>
              <a:rPr lang="nb-NO" sz="2000" dirty="0">
                <a:solidFill>
                  <a:schemeClr val="tx1"/>
                </a:solidFill>
              </a:rPr>
              <a:t>HUSK: synchronized/lock virker bare når alle trådene synkroniserer på samme objektet.</a:t>
            </a:r>
          </a:p>
          <a:p>
            <a:pPr lvl="1"/>
            <a:r>
              <a:rPr lang="nb-NO" sz="1600" dirty="0"/>
              <a:t>Når det skjer er det </a:t>
            </a:r>
            <a:r>
              <a:rPr lang="nb-NO" sz="1600" b="1" dirty="0"/>
              <a:t>sekvensiell tankegang </a:t>
            </a:r>
            <a:r>
              <a:rPr lang="nb-NO" sz="1600" dirty="0"/>
              <a:t>mellom </a:t>
            </a:r>
            <a:r>
              <a:rPr lang="nb-NO" sz="1600" dirty="0" err="1"/>
              <a:t>wait</a:t>
            </a:r>
            <a:r>
              <a:rPr lang="nb-NO" sz="1600" dirty="0"/>
              <a:t>/signal </a:t>
            </a:r>
          </a:p>
          <a:p>
            <a:r>
              <a:rPr lang="nb-NO" sz="2000" dirty="0"/>
              <a:t>Når vi sier </a:t>
            </a:r>
            <a:r>
              <a:rPr lang="nb-NO" sz="2000" dirty="0" err="1"/>
              <a:t>notify</a:t>
            </a:r>
            <a:r>
              <a:rPr lang="nb-NO" sz="2000" dirty="0"/>
              <a:t>() eller </a:t>
            </a:r>
            <a:r>
              <a:rPr lang="nb-NO" sz="2000" dirty="0" err="1"/>
              <a:t>wait</a:t>
            </a:r>
            <a:r>
              <a:rPr lang="nb-NO" sz="2000" dirty="0"/>
              <a:t>() på en kø, vet vi ikke:</a:t>
            </a:r>
          </a:p>
          <a:p>
            <a:pPr lvl="1"/>
            <a:r>
              <a:rPr lang="nb-NO" sz="1600" dirty="0"/>
              <a:t>Hvilken tråd som starter</a:t>
            </a:r>
          </a:p>
          <a:p>
            <a:pPr lvl="1"/>
            <a:r>
              <a:rPr lang="nb-NO" sz="1600" dirty="0"/>
              <a:t>Får den tråden det er signalisert på kjernen direkte etter at den som sa </a:t>
            </a:r>
            <a:r>
              <a:rPr lang="nb-NO" sz="1600" dirty="0" err="1"/>
              <a:t>notify</a:t>
            </a:r>
            <a:r>
              <a:rPr lang="nb-NO" sz="1600" dirty="0"/>
              <a:t>(), eller ikke ??. Ikke definert</a:t>
            </a:r>
          </a:p>
          <a:p>
            <a:r>
              <a:rPr lang="nb-NO" sz="2000" dirty="0"/>
              <a:t>Debugging ved å spore utførelsen (trace) – System.out.println(”..”)</a:t>
            </a:r>
          </a:p>
          <a:p>
            <a:pPr lvl="1"/>
            <a:r>
              <a:rPr lang="nb-NO" sz="1600" dirty="0"/>
              <a:t>Skriving utenfor en  </a:t>
            </a:r>
            <a:r>
              <a:rPr lang="nb-NO" sz="1600" dirty="0" err="1"/>
              <a:t>Locket</a:t>
            </a:r>
            <a:r>
              <a:rPr lang="nb-NO" sz="1600" dirty="0"/>
              <a:t>/synkronisert metode/del av metode, så lag en:</a:t>
            </a:r>
          </a:p>
          <a:p>
            <a:pPr lvl="2"/>
            <a:r>
              <a:rPr lang="nb-NO" sz="1600" dirty="0"/>
              <a:t> synchronized void </a:t>
            </a:r>
            <a:r>
              <a:rPr lang="nb-NO" sz="1600" dirty="0" err="1"/>
              <a:t>println</a:t>
            </a:r>
            <a:r>
              <a:rPr lang="nb-NO" sz="1600" dirty="0"/>
              <a:t>(String s) {System.out.println(s);}</a:t>
            </a:r>
          </a:p>
          <a:p>
            <a:pPr lvl="1"/>
            <a:r>
              <a:rPr lang="nb-NO" sz="1600" dirty="0"/>
              <a:t>Ellers kan utskrift bli blandet eller komme i gal rekkefølge.</a:t>
            </a:r>
          </a:p>
          <a:p>
            <a:pPr lvl="1"/>
            <a:endParaRPr lang="nb-NO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1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62814</TotalTime>
  <Words>3515</Words>
  <Application>Microsoft Macintosh PowerPoint</Application>
  <PresentationFormat>On-screen Show (4:3)</PresentationFormat>
  <Paragraphs>450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Tahoma</vt:lpstr>
      <vt:lpstr>Times New Roman</vt:lpstr>
      <vt:lpstr>Wingdings</vt:lpstr>
      <vt:lpstr>Blends</vt:lpstr>
      <vt:lpstr>IN3030 F08, våren 2023  </vt:lpstr>
      <vt:lpstr>Plan for F08</vt:lpstr>
      <vt:lpstr>Oblig 3 Prime Numbers</vt:lpstr>
      <vt:lpstr>Problemet vi nå skal løse: En restaurant med kokker og kelnere og med et varmebord hvor maten står </vt:lpstr>
      <vt:lpstr>Restaurant  versjon 1:</vt:lpstr>
      <vt:lpstr>3) Om monitorer og køer (tre eksempler på concurrent programming).  Vi løser synkronisering mellom to ulike klasser.</vt:lpstr>
      <vt:lpstr>PowerPoint Presentation</vt:lpstr>
      <vt:lpstr>Invariantene på felles variable  </vt:lpstr>
      <vt:lpstr>Invariantene viser 4 tilstander vi må ta skrive kode for</vt:lpstr>
      <vt:lpstr> Først en aktivt pollende (masende) løsning med     synkroniserte metoder (Restaurant1.java).</vt:lpstr>
      <vt:lpstr>PowerPoint Presentation</vt:lpstr>
      <vt:lpstr>PowerPoint Presentation</vt:lpstr>
      <vt:lpstr>Problemer med denne løsningen er aktiv polling</vt:lpstr>
      <vt:lpstr>PowerPoint Presentation</vt:lpstr>
      <vt:lpstr>Løsning 2: Javas originale opplegg med monitorer og to køer.</vt:lpstr>
      <vt:lpstr>Å lage parallelle løsninger med en Java ‘monitor’</vt:lpstr>
      <vt:lpstr>PowerPoint Presentation</vt:lpstr>
      <vt:lpstr>PowerPoint Presentation</vt:lpstr>
      <vt:lpstr>Restauranten (2):</vt:lpstr>
      <vt:lpstr>Løsning 2,  All venting er inne i synkroniserte metoder i en to køer.</vt:lpstr>
      <vt:lpstr>PowerPoint Presentation</vt:lpstr>
      <vt:lpstr>PowerPoint Presentation</vt:lpstr>
      <vt:lpstr>PowerPoint Presentation</vt:lpstr>
      <vt:lpstr>PowerPoint Presentation</vt:lpstr>
      <vt:lpstr>3) En parallell løsning med Conditions.</vt:lpstr>
      <vt:lpstr>Restauranten (3):</vt:lpstr>
      <vt:lpstr>PowerPoint Presentation</vt:lpstr>
      <vt:lpstr>PowerPoint Presentation</vt:lpstr>
      <vt:lpstr>PowerPoint Presentation</vt:lpstr>
      <vt:lpstr>Vurdering av de tre løsningene</vt:lpstr>
      <vt:lpstr>Avsluttende bemerkninger til Produsent-Konsument problemet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446</cp:revision>
  <dcterms:created xsi:type="dcterms:W3CDTF">2013-10-07T06:57:58Z</dcterms:created>
  <dcterms:modified xsi:type="dcterms:W3CDTF">2023-03-15T14:18:47Z</dcterms:modified>
</cp:coreProperties>
</file>