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70" r:id="rId5"/>
    <p:sldId id="271" r:id="rId6"/>
    <p:sldId id="272" r:id="rId7"/>
    <p:sldId id="273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9144000" cy="5143500" type="screen16x9"/>
  <p:notesSz cx="6858000" cy="9144000"/>
  <p:embeddedFontLst>
    <p:embeddedFont>
      <p:font typeface="Raleway Medium" panose="020B0604020202020204" charset="0"/>
      <p:regular r:id="rId21"/>
      <p:bold r:id="rId22"/>
      <p:italic r:id="rId23"/>
      <p:boldItalic r:id="rId24"/>
    </p:embeddedFont>
    <p:embeddedFont>
      <p:font typeface="Roboto" panose="020B0604020202020204" charset="0"/>
      <p:regular r:id="rId25"/>
      <p:bold r:id="rId26"/>
      <p:italic r:id="rId27"/>
      <p:boldItalic r:id="rId28"/>
    </p:embeddedFont>
    <p:embeddedFont>
      <p:font typeface="Raleway" panose="020B060402020202020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1549649-CF38-47EB-A200-2CB6620905D0}">
  <a:tblStyle styleId="{21549649-CF38-47EB-A200-2CB6620905D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094" autoAdjust="0"/>
  </p:normalViewPr>
  <p:slideViewPr>
    <p:cSldViewPr snapToGrid="0">
      <p:cViewPr varScale="1">
        <p:scale>
          <a:sx n="70" d="100"/>
          <a:sy n="70" d="100"/>
        </p:scale>
        <p:origin x="118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a3e32772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gaa3e32772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aa3e32772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gaa3e32772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aa3e32772a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" name="Google Shape;64;gaa3e32772a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115420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b47fa10754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gb47fa10754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b47fa10754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gb47fa10754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b47fa10754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b47fa10754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aa3e32772a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gaa3e32772a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aa3e32772a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gaa3e32772a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aa3e32772a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gaa3e32772a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aa3e32772a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gaa3e32772a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aa3e32772a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gaa3e32772a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b47fa1075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b47fa1075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47fa10754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47fa10754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aa3e32772a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gaa3e32772a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1212500"/>
            <a:ext cx="8520600" cy="20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no" sz="60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UKE 3 </a:t>
            </a:r>
            <a:endParaRPr sz="60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no" sz="4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Analyse av interaksjon og bruk</a:t>
            </a:r>
            <a:endParaRPr sz="44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3215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IN1030 Gruppe x</a:t>
            </a: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464100" y="14135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Hva skal vi i dag?</a:t>
            </a:r>
            <a:endParaRPr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464100" y="2057900"/>
            <a:ext cx="8520600" cy="23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Repetisjon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Kommentar/spørsmål til oblig 1</a:t>
            </a:r>
            <a:endParaRPr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dirty="0" smtClean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Sekvenstabell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dirty="0" smtClean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Se på oblig 2?</a:t>
            </a:r>
            <a:endParaRPr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3000" b="1" dirty="0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Repetisjon</a:t>
            </a:r>
            <a:endParaRPr sz="3000" b="1" dirty="0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11700" y="116522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o">
                <a:solidFill>
                  <a:srgbClr val="000000"/>
                </a:solidFill>
              </a:rPr>
              <a:t>Brukere - hvorfor bryr vi oss?</a:t>
            </a:r>
            <a:endParaRPr>
              <a:solidFill>
                <a:srgbClr val="000000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o">
                <a:solidFill>
                  <a:srgbClr val="000000"/>
                </a:solidFill>
              </a:rPr>
              <a:t>Hva er hensikten med samtykkeskjema? </a:t>
            </a:r>
            <a:endParaRPr>
              <a:solidFill>
                <a:srgbClr val="000000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o">
                <a:solidFill>
                  <a:srgbClr val="000000"/>
                </a:solidFill>
              </a:rPr>
              <a:t>Hva er hensikten med pilotundersøkelse?</a:t>
            </a:r>
            <a:endParaRPr>
              <a:solidFill>
                <a:srgbClr val="000000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o">
                <a:solidFill>
                  <a:srgbClr val="000000"/>
                </a:solidFill>
              </a:rPr>
              <a:t>Hva er forskjellen på teoretisk og praktisk planlegging av brukerundersøkelser?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o" b="1" dirty="0" smtClean="0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Rettelse!!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Ved utsettelse får man tre dager</a:t>
            </a:r>
          </a:p>
          <a:p>
            <a:r>
              <a:rPr lang="nb-NO" dirty="0" smtClean="0"/>
              <a:t>Ved nytt forsøk får man tre virkedager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05680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err="1" smtClean="0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Oblig</a:t>
            </a:r>
            <a:r>
              <a:rPr lang="no" b="1" dirty="0" smtClean="0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 1</a:t>
            </a:r>
            <a:endParaRPr lang="nb-NO" dirty="0">
              <a:latin typeface="Raleway" panose="020B060402020202020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nb-NO" dirty="0" smtClean="0"/>
              <a:t>Gratulerer med levert </a:t>
            </a:r>
            <a:r>
              <a:rPr lang="nb-NO" dirty="0" err="1" smtClean="0"/>
              <a:t>oblig</a:t>
            </a:r>
            <a:r>
              <a:rPr lang="nb-NO" dirty="0" smtClean="0"/>
              <a:t>! </a:t>
            </a:r>
          </a:p>
          <a:p>
            <a:pPr>
              <a:lnSpc>
                <a:spcPct val="150000"/>
              </a:lnSpc>
            </a:pPr>
            <a:r>
              <a:rPr lang="nb-NO" dirty="0" smtClean="0"/>
              <a:t>Hvordan gikk det? </a:t>
            </a:r>
          </a:p>
          <a:p>
            <a:pPr>
              <a:lnSpc>
                <a:spcPct val="150000"/>
              </a:lnSpc>
            </a:pPr>
            <a:r>
              <a:rPr lang="nb-NO" dirty="0" smtClean="0"/>
              <a:t>Tilbakemelding kommer forløpende – følg med!</a:t>
            </a:r>
          </a:p>
          <a:p>
            <a:pPr>
              <a:lnSpc>
                <a:spcPct val="150000"/>
              </a:lnSpc>
            </a:pPr>
            <a:r>
              <a:rPr lang="nb-NO" dirty="0" smtClean="0"/>
              <a:t>Lese oppgavene nøye – svare tydelig på spørsmålene</a:t>
            </a:r>
          </a:p>
          <a:p>
            <a:pPr>
              <a:lnSpc>
                <a:spcPct val="150000"/>
              </a:lnSpc>
            </a:pPr>
            <a:r>
              <a:rPr lang="nb-NO" dirty="0" smtClean="0"/>
              <a:t>Rike bilder – vanskelig?</a:t>
            </a:r>
          </a:p>
          <a:p>
            <a:pPr>
              <a:lnSpc>
                <a:spcPct val="150000"/>
              </a:lnSpc>
            </a:pPr>
            <a:r>
              <a:rPr lang="nb-NO" dirty="0" smtClean="0"/>
              <a:t>Spørsmål?</a:t>
            </a:r>
          </a:p>
        </p:txBody>
      </p:sp>
    </p:spTree>
    <p:extLst>
      <p:ext uri="{BB962C8B-B14F-4D97-AF65-F5344CB8AC3E}">
        <p14:creationId xmlns:p14="http://schemas.microsoft.com/office/powerpoint/2010/main" val="3512647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Repetisjon</a:t>
            </a:r>
            <a:endParaRPr lang="nb-NO" dirty="0">
              <a:latin typeface="Raleway" panose="020B060402020202020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nb-NO" dirty="0" smtClean="0"/>
              <a:t>Brukere </a:t>
            </a:r>
            <a:r>
              <a:rPr lang="nb-NO" dirty="0"/>
              <a:t>- hvorfor bryr vi oss?</a:t>
            </a:r>
          </a:p>
          <a:p>
            <a:pPr>
              <a:lnSpc>
                <a:spcPct val="150000"/>
              </a:lnSpc>
            </a:pPr>
            <a:r>
              <a:rPr lang="nb-NO" dirty="0" smtClean="0"/>
              <a:t>Hva </a:t>
            </a:r>
            <a:r>
              <a:rPr lang="nb-NO" dirty="0"/>
              <a:t>er hensikten med samtykkeskjema? </a:t>
            </a:r>
          </a:p>
          <a:p>
            <a:pPr>
              <a:lnSpc>
                <a:spcPct val="150000"/>
              </a:lnSpc>
            </a:pPr>
            <a:r>
              <a:rPr lang="nb-NO" dirty="0" smtClean="0"/>
              <a:t>Hva </a:t>
            </a:r>
            <a:r>
              <a:rPr lang="nb-NO" dirty="0"/>
              <a:t>er forskjellen på teoretisk og praktisk planlegging av brukerundersøkelser?</a:t>
            </a:r>
          </a:p>
        </p:txBody>
      </p:sp>
    </p:spTree>
    <p:extLst>
      <p:ext uri="{BB962C8B-B14F-4D97-AF65-F5344CB8AC3E}">
        <p14:creationId xmlns:p14="http://schemas.microsoft.com/office/powerpoint/2010/main" val="2009626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err="1" smtClean="0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Oblig</a:t>
            </a:r>
            <a:r>
              <a:rPr lang="no" b="1" dirty="0" smtClean="0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 1----------</a:t>
            </a:r>
            <a:endParaRPr lang="nb-NO" dirty="0">
              <a:latin typeface="Raleway" panose="020B060402020202020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nb-NO" dirty="0" smtClean="0"/>
              <a:t>Gratulerer med levert </a:t>
            </a:r>
            <a:r>
              <a:rPr lang="nb-NO" dirty="0" err="1" smtClean="0"/>
              <a:t>oblig</a:t>
            </a:r>
            <a:r>
              <a:rPr lang="nb-NO" dirty="0" smtClean="0"/>
              <a:t>! </a:t>
            </a:r>
          </a:p>
          <a:p>
            <a:pPr>
              <a:lnSpc>
                <a:spcPct val="150000"/>
              </a:lnSpc>
            </a:pPr>
            <a:r>
              <a:rPr lang="nb-NO" dirty="0" smtClean="0"/>
              <a:t>Hvordan gikk det? </a:t>
            </a:r>
          </a:p>
          <a:p>
            <a:pPr>
              <a:lnSpc>
                <a:spcPct val="150000"/>
              </a:lnSpc>
            </a:pPr>
            <a:r>
              <a:rPr lang="nb-NO" dirty="0" smtClean="0"/>
              <a:t>Tilbakemelding kommer forløpende – følg med!</a:t>
            </a:r>
          </a:p>
          <a:p>
            <a:pPr>
              <a:lnSpc>
                <a:spcPct val="150000"/>
              </a:lnSpc>
            </a:pPr>
            <a:r>
              <a:rPr lang="nb-NO" dirty="0" smtClean="0"/>
              <a:t>Lese oppgavene nøye – svare tydelig på spørsmålene</a:t>
            </a:r>
          </a:p>
          <a:p>
            <a:pPr>
              <a:lnSpc>
                <a:spcPct val="150000"/>
              </a:lnSpc>
            </a:pPr>
            <a:r>
              <a:rPr lang="nb-NO" dirty="0" smtClean="0"/>
              <a:t>Rike bilder – vanskelig?</a:t>
            </a:r>
          </a:p>
        </p:txBody>
      </p:sp>
    </p:spTree>
    <p:extLst>
      <p:ext uri="{BB962C8B-B14F-4D97-AF65-F5344CB8AC3E}">
        <p14:creationId xmlns:p14="http://schemas.microsoft.com/office/powerpoint/2010/main" val="3233940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no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Sekvenstabell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" name="Google Shape;77;p17"/>
          <p:cNvGraphicFramePr/>
          <p:nvPr>
            <p:extLst>
              <p:ext uri="{D42A27DB-BD31-4B8C-83A1-F6EECF244321}">
                <p14:modId xmlns:p14="http://schemas.microsoft.com/office/powerpoint/2010/main" val="1559251992"/>
              </p:ext>
            </p:extLst>
          </p:nvPr>
        </p:nvGraphicFramePr>
        <p:xfrm>
          <a:off x="517200" y="732307"/>
          <a:ext cx="8270900" cy="4025530"/>
        </p:xfrm>
        <a:graphic>
          <a:graphicData uri="http://schemas.openxmlformats.org/drawingml/2006/table">
            <a:tbl>
              <a:tblPr>
                <a:noFill/>
                <a:tableStyleId>{21549649-CF38-47EB-A200-2CB6620905D0}</a:tableStyleId>
              </a:tblPr>
              <a:tblGrid>
                <a:gridCol w="206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720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 dirty="0"/>
                        <a:t>Bruker</a:t>
                      </a:r>
                      <a:endParaRPr sz="1400" b="1" u="none" strike="noStrike" cap="none" dirty="0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Maskinen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 dirty="0"/>
                        <a:t>Handling ikke synlig for maskinen</a:t>
                      </a:r>
                      <a:endParaRPr sz="1400" b="1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Handling synlig for maskinen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Effekt synlig for brukeren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Design rasjonale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u="none" strike="noStrike" cap="none" dirty="0"/>
                        <a:t>“Hva gjør jeg nå?”</a:t>
                      </a:r>
                      <a:endParaRPr sz="14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u="none" strike="noStrike" cap="none"/>
                        <a:t>“Jeg skriver brukernavn og passord og trykker her”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u="none" strike="noStrike" cap="none" dirty="0"/>
                        <a:t>Innloggingsinput gis og trykker på “logg inn”</a:t>
                      </a:r>
                      <a:endParaRPr sz="1400" u="none" strike="noStrike" cap="none" dirty="0"/>
                    </a:p>
                  </a:txBody>
                  <a:tcPr marL="91425" marR="91425" marT="162000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u="none" strike="noStrike" cap="none" dirty="0"/>
                        <a:t>Siden laster</a:t>
                      </a:r>
                      <a:endParaRPr sz="14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u="none" strike="noStrike" cap="none" dirty="0"/>
                        <a:t>Henter brukerinformasjon gitt som input og sammenligner med registrerte brukere</a:t>
                      </a:r>
                      <a:endParaRPr sz="1400" u="none" strike="noStrike" cap="none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78" name="Google Shape;78;p17"/>
          <p:cNvCxnSpPr/>
          <p:nvPr/>
        </p:nvCxnSpPr>
        <p:spPr>
          <a:xfrm flipH="1">
            <a:off x="235175" y="1353025"/>
            <a:ext cx="3600" cy="33129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9" name="Google Shape;79;p17"/>
          <p:cNvSpPr txBox="1"/>
          <p:nvPr/>
        </p:nvSpPr>
        <p:spPr>
          <a:xfrm>
            <a:off x="0" y="862475"/>
            <a:ext cx="517200" cy="2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Tid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ctrTitle"/>
          </p:nvPr>
        </p:nvSpPr>
        <p:spPr>
          <a:xfrm>
            <a:off x="311708" y="15454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Tegn en sekvenstabell for observasjonen: finn.no</a:t>
            </a:r>
            <a:endParaRPr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5818E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311700" y="733950"/>
            <a:ext cx="8520600" cy="36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7200" b="1" dirty="0" smtClean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Oppmerksomhet</a:t>
            </a:r>
            <a:r>
              <a:rPr lang="no" sz="7200" b="1" dirty="0">
                <a:solidFill>
                  <a:schemeClr val="lt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/>
            </a:r>
            <a:br>
              <a:rPr lang="no" sz="7200" b="1" dirty="0">
                <a:solidFill>
                  <a:schemeClr val="lt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</a:br>
            <a:r>
              <a:rPr lang="no" sz="7200" b="1" dirty="0" smtClean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og </a:t>
            </a:r>
            <a:r>
              <a:rPr lang="no" sz="72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distraksjon </a:t>
            </a:r>
            <a:endParaRPr sz="72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35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(nytt tema)</a:t>
            </a:r>
            <a:endParaRPr sz="35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7200" b="1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311700" y="733950"/>
            <a:ext cx="8520600" cy="40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48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Oppmerksomhet og distraksjon</a:t>
            </a:r>
            <a:endParaRPr sz="18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sz="18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Ved bruk av teknologi i samspill med andre/verden rundt:</a:t>
            </a:r>
            <a:endParaRPr sz="18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○"/>
            </a:pPr>
            <a:r>
              <a:rPr lang="no" sz="18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Multitasking</a:t>
            </a:r>
            <a:endParaRPr sz="18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○"/>
            </a:pPr>
            <a:r>
              <a:rPr lang="no" sz="18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“Alone together”</a:t>
            </a:r>
            <a:endParaRPr sz="18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○"/>
            </a:pPr>
            <a:r>
              <a:rPr lang="no" sz="18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Tilgjengelighetskultur</a:t>
            </a:r>
            <a:endParaRPr sz="18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○"/>
            </a:pPr>
            <a:r>
              <a:rPr lang="no" sz="18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Sosial responsivitet</a:t>
            </a:r>
            <a:endParaRPr sz="18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18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3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Multitasking: nyttig eller problematisk?</a:t>
            </a:r>
            <a:endParaRPr sz="30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0" name="Google Shape;100;p21"/>
          <p:cNvSpPr txBox="1">
            <a:spLocks noGrp="1"/>
          </p:cNvSpPr>
          <p:nvPr>
            <p:ph type="body" idx="1"/>
          </p:nvPr>
        </p:nvSpPr>
        <p:spPr>
          <a:xfrm>
            <a:off x="311700" y="1549250"/>
            <a:ext cx="8520600" cy="30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Diskuter: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Multitasker du?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Hvordan? 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Hvilke konsekvenser kan det ha?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o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Gå sammen i grupper på </a:t>
            </a:r>
            <a:r>
              <a:rPr lang="no" dirty="0" smtClean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2-4 </a:t>
            </a:r>
            <a:r>
              <a:rPr lang="no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personer. </a:t>
            </a:r>
            <a:endParaRPr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3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Alone together</a:t>
            </a:r>
            <a:endParaRPr sz="30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6" name="Google Shape;106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Diskuter: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Hva gjør dette med samhandling og relasjoner til dem rundt oss?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Hvilke konsekvenser kan det ha?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o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Gå sammen i grupper på </a:t>
            </a:r>
            <a:r>
              <a:rPr lang="no" dirty="0" smtClean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2-4 </a:t>
            </a:r>
            <a:r>
              <a:rPr lang="no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personer.</a:t>
            </a:r>
            <a:endParaRPr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3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Tilgjengelighetskultur</a:t>
            </a:r>
            <a:endParaRPr sz="30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2" name="Google Shape;112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Diskuter: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Hva gjør dette med samhandling og relasjoner til dem rundt oss?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Hva skjer dersom man velger å “stå utenfor” - ikke være tilgjengelig? 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Hvilke konsekvenser kan tilgjengelighetskulturen ha?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Gå sammen i grupper på 4 personer.</a:t>
            </a:r>
            <a:endParaRPr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4"/>
          <p:cNvSpPr txBox="1">
            <a:spLocks noGrp="1"/>
          </p:cNvSpPr>
          <p:nvPr>
            <p:ph type="title"/>
          </p:nvPr>
        </p:nvSpPr>
        <p:spPr>
          <a:xfrm>
            <a:off x="311700" y="328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500" b="1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Talk but write</a:t>
            </a:r>
            <a:endParaRPr sz="4500" b="1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8" name="Google Shape;11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3675" y="1562100"/>
            <a:ext cx="2286000" cy="20193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4"/>
          <p:cNvSpPr txBox="1"/>
          <p:nvPr/>
        </p:nvSpPr>
        <p:spPr>
          <a:xfrm>
            <a:off x="311700" y="1562100"/>
            <a:ext cx="6290100" cy="10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 b="1">
                <a:solidFill>
                  <a:srgbClr val="45818E"/>
                </a:solidFill>
                <a:latin typeface="Raleway"/>
                <a:ea typeface="Raleway"/>
                <a:cs typeface="Raleway"/>
                <a:sym typeface="Raleway"/>
              </a:rPr>
              <a:t>Oblig 2: </a:t>
            </a:r>
            <a:endParaRPr sz="2000" b="1">
              <a:solidFill>
                <a:srgbClr val="45818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600">
                <a:latin typeface="Raleway Medium"/>
                <a:ea typeface="Raleway Medium"/>
                <a:cs typeface="Raleway Medium"/>
                <a:sym typeface="Raleway Medium"/>
              </a:rPr>
              <a:t>Start å planlegge brukerundersøkelse. </a:t>
            </a:r>
            <a:endParaRPr sz="16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5"/>
          <p:cNvSpPr txBox="1">
            <a:spLocks noGrp="1"/>
          </p:cNvSpPr>
          <p:nvPr>
            <p:ph type="title"/>
          </p:nvPr>
        </p:nvSpPr>
        <p:spPr>
          <a:xfrm>
            <a:off x="311700" y="406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Neste uke - Universell utforming &amp; inkluderende design</a:t>
            </a:r>
            <a:endParaRPr b="1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5" name="Google Shape;125;p25"/>
          <p:cNvSpPr txBox="1">
            <a:spLocks noGrp="1"/>
          </p:cNvSpPr>
          <p:nvPr>
            <p:ph type="body" idx="2"/>
          </p:nvPr>
        </p:nvSpPr>
        <p:spPr>
          <a:xfrm>
            <a:off x="311700" y="1524450"/>
            <a:ext cx="8520600" cy="298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900" i="1" dirty="0">
                <a:latin typeface="Roboto"/>
                <a:ea typeface="Roboto"/>
                <a:cs typeface="Roboto"/>
                <a:sym typeface="Roboto"/>
              </a:rPr>
              <a:t>Artikkel om provokasjoner</a:t>
            </a:r>
            <a:endParaRPr sz="1900" i="1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900" i="1" dirty="0">
                <a:latin typeface="Roboto"/>
                <a:ea typeface="Roboto"/>
                <a:cs typeface="Roboto"/>
                <a:sym typeface="Roboto"/>
              </a:rPr>
              <a:t>Notat om lover</a:t>
            </a:r>
            <a:endParaRPr sz="1900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2400" dirty="0">
                <a:solidFill>
                  <a:srgbClr val="990000"/>
                </a:solidFill>
                <a:latin typeface="Roboto"/>
                <a:ea typeface="Roboto"/>
                <a:cs typeface="Roboto"/>
                <a:sym typeface="Roboto"/>
              </a:rPr>
              <a:t>Oblig2 - frist: tirsdag </a:t>
            </a:r>
            <a:r>
              <a:rPr lang="no" sz="2400" dirty="0" smtClean="0">
                <a:solidFill>
                  <a:srgbClr val="990000"/>
                </a:solidFill>
                <a:latin typeface="Roboto"/>
                <a:ea typeface="Roboto"/>
                <a:cs typeface="Roboto"/>
                <a:sym typeface="Roboto"/>
              </a:rPr>
              <a:t>21</a:t>
            </a:r>
            <a:r>
              <a:rPr lang="no" sz="2400" dirty="0" smtClean="0">
                <a:solidFill>
                  <a:srgbClr val="990000"/>
                </a:solidFill>
                <a:latin typeface="Roboto"/>
                <a:ea typeface="Roboto"/>
                <a:cs typeface="Roboto"/>
                <a:sym typeface="Roboto"/>
              </a:rPr>
              <a:t>.feb</a:t>
            </a:r>
            <a:r>
              <a:rPr lang="no" sz="2400" dirty="0">
                <a:solidFill>
                  <a:srgbClr val="990000"/>
                </a:solidFill>
                <a:latin typeface="Roboto"/>
                <a:ea typeface="Roboto"/>
                <a:cs typeface="Roboto"/>
                <a:sym typeface="Roboto"/>
              </a:rPr>
              <a:t>, kl 23:59. </a:t>
            </a:r>
            <a:endParaRPr sz="2400" dirty="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6"/>
          <p:cNvSpPr txBox="1">
            <a:spLocks noGrp="1"/>
          </p:cNvSpPr>
          <p:nvPr>
            <p:ph type="title"/>
          </p:nvPr>
        </p:nvSpPr>
        <p:spPr>
          <a:xfrm>
            <a:off x="311700" y="13512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3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Spørsmål?</a:t>
            </a:r>
            <a:endParaRPr sz="30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>
            <a:spLocks noGrp="1"/>
          </p:cNvSpPr>
          <p:nvPr>
            <p:ph type="body" idx="1"/>
          </p:nvPr>
        </p:nvSpPr>
        <p:spPr>
          <a:xfrm>
            <a:off x="311700" y="2071425"/>
            <a:ext cx="8520600" cy="187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o" b="1" dirty="0" smtClean="0">
                <a:latin typeface="Raleway"/>
                <a:ea typeface="Raleway"/>
                <a:cs typeface="Raleway"/>
                <a:sym typeface="Raleway"/>
              </a:rPr>
              <a:t>Send mail til tarams@uio.no</a:t>
            </a:r>
            <a:endParaRPr b="1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b="1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397</Words>
  <Application>Microsoft Office PowerPoint</Application>
  <PresentationFormat>On-screen Show (16:9)</PresentationFormat>
  <Paragraphs>90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Raleway Medium</vt:lpstr>
      <vt:lpstr>Roboto</vt:lpstr>
      <vt:lpstr>Raleway</vt:lpstr>
      <vt:lpstr>Simple Light</vt:lpstr>
      <vt:lpstr>UKE 3  Analyse av interaksjon og bruk</vt:lpstr>
      <vt:lpstr>Hva skal vi i dag?</vt:lpstr>
      <vt:lpstr>Repetisjon</vt:lpstr>
      <vt:lpstr>Rettelse!!</vt:lpstr>
      <vt:lpstr>Oblig 1</vt:lpstr>
      <vt:lpstr>Repetisjon</vt:lpstr>
      <vt:lpstr>Oblig 1----------</vt:lpstr>
      <vt:lpstr>Sekvenstabell</vt:lpstr>
      <vt:lpstr>PowerPoint Presentation</vt:lpstr>
      <vt:lpstr>Tegn en sekvenstabell for observasjonen: finn.no</vt:lpstr>
      <vt:lpstr>Oppmerksomhet og distraksjon  (nytt tema) </vt:lpstr>
      <vt:lpstr>Oppmerksomhet og distraksjon Ved bruk av teknologi i samspill med andre/verden rundt: Multitasking “Alone together” Tilgjengelighetskultur Sosial responsivitet </vt:lpstr>
      <vt:lpstr>Multitasking: nyttig eller problematisk?</vt:lpstr>
      <vt:lpstr>Alone together</vt:lpstr>
      <vt:lpstr>Tilgjengelighetskultur</vt:lpstr>
      <vt:lpstr>Talk but write</vt:lpstr>
      <vt:lpstr>Neste uke - Universell utforming &amp; inkluderende design</vt:lpstr>
      <vt:lpstr>Spørsmål?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UKE 3  Analyse av interaksjon og bruk</dc:title>
  <dc:creator>Tara Søderholm</dc:creator>
  <cp:lastModifiedBy>Tara Søderholm</cp:lastModifiedBy>
  <cp:revision>6</cp:revision>
  <dcterms:modified xsi:type="dcterms:W3CDTF">2022-02-11T15:08:53Z</dcterms:modified>
</cp:coreProperties>
</file>