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2" r:id="rId5"/>
    <p:sldId id="261" r:id="rId6"/>
    <p:sldId id="264" r:id="rId7"/>
    <p:sldId id="265" r:id="rId8"/>
    <p:sldId id="263" r:id="rId9"/>
    <p:sldId id="260" r:id="rId10"/>
    <p:sldId id="267" r:id="rId11"/>
    <p:sldId id="268" r:id="rId12"/>
    <p:sldId id="269"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23" d="100"/>
          <a:sy n="123" d="100"/>
        </p:scale>
        <p:origin x="11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476EEB-B0E9-48AA-AFB3-9685C03B7A6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F95333A-093F-4FC7-B93F-3B98F12019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3A822767-6B39-4C53-AB0C-646B1E41B915}"/>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5" name="Plassholder for bunntekst 4">
            <a:extLst>
              <a:ext uri="{FF2B5EF4-FFF2-40B4-BE49-F238E27FC236}">
                <a16:creationId xmlns:a16="http://schemas.microsoft.com/office/drawing/2014/main" id="{C184CB48-BA14-4EAE-A875-0BD83EDD592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4D3452D-C43D-460E-80A9-E9A5A5BAB3F1}"/>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65774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55209F-B01E-4A4D-A219-6968B91B26D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87B272C-9D8F-4EAE-8E7B-6EFA21CC046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189347B-EB9F-4425-B3DE-2770E784CF77}"/>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5" name="Plassholder for bunntekst 4">
            <a:extLst>
              <a:ext uri="{FF2B5EF4-FFF2-40B4-BE49-F238E27FC236}">
                <a16:creationId xmlns:a16="http://schemas.microsoft.com/office/drawing/2014/main" id="{9679B198-0470-40CB-8846-5A721F6D57F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9C85870-AF93-43E5-A299-AA14D7D1CFC2}"/>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282773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2B0083-588C-4D22-B72F-BA8B85EB3BA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5E8792E-AC67-4E37-9CE6-94205E90EB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D957105-AC24-449E-8165-7A7459557C21}"/>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5" name="Plassholder for bunntekst 4">
            <a:extLst>
              <a:ext uri="{FF2B5EF4-FFF2-40B4-BE49-F238E27FC236}">
                <a16:creationId xmlns:a16="http://schemas.microsoft.com/office/drawing/2014/main" id="{81DCEB91-206E-465E-B6AF-60AE388BC73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878632A-0499-4DFC-B5E4-0A7E40A4F9DE}"/>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3452949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1C61B1-5795-4A4A-8276-5F4A0986BE0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6764992-5176-444D-9E06-F2A613262EC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905C1E6-8450-41DE-8AF8-A7BE016745D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2D94750-97D7-4455-9FD4-E005BE204C7D}"/>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6" name="Plassholder for bunntekst 5">
            <a:extLst>
              <a:ext uri="{FF2B5EF4-FFF2-40B4-BE49-F238E27FC236}">
                <a16:creationId xmlns:a16="http://schemas.microsoft.com/office/drawing/2014/main" id="{37B940BC-EC47-4CF6-A528-27BCAD6830B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6D7C226-078C-44FC-B230-542872C82FF3}"/>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420648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18495-A424-44D0-BFF3-A054113AA9B5}"/>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305758A-E2F1-491D-932F-6FCB5AB42A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CCC73AC-8AF8-4CB5-BBDA-8AFE1DA5D45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DEBD0AB-A43A-472F-AEA4-2F4FBCDAC8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7FD38AD-1C14-48F9-BBE6-107DC7E1141F}"/>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68C1210-B103-480E-BCA8-86154D041265}"/>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8" name="Plassholder for bunntekst 7">
            <a:extLst>
              <a:ext uri="{FF2B5EF4-FFF2-40B4-BE49-F238E27FC236}">
                <a16:creationId xmlns:a16="http://schemas.microsoft.com/office/drawing/2014/main" id="{D199D515-220D-4983-9559-6F36675C82F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0BD109E-E1EF-4BB4-ABBE-38D17F81FAB8}"/>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228605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BDBB2F-CB09-4614-875E-D7CB3C7D34F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106FDBE-64E5-4E69-BE6B-9CAA3C5D24C2}"/>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4" name="Plassholder for bunntekst 3">
            <a:extLst>
              <a:ext uri="{FF2B5EF4-FFF2-40B4-BE49-F238E27FC236}">
                <a16:creationId xmlns:a16="http://schemas.microsoft.com/office/drawing/2014/main" id="{6E5E95A6-0BB9-4F02-B892-37B33002C72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1D90DEA-6D29-44E2-A9B5-059BB27467C3}"/>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34206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533458C-131C-4CAD-9C01-04EE84C5692E}"/>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3" name="Plassholder for bunntekst 2">
            <a:extLst>
              <a:ext uri="{FF2B5EF4-FFF2-40B4-BE49-F238E27FC236}">
                <a16:creationId xmlns:a16="http://schemas.microsoft.com/office/drawing/2014/main" id="{C2D75FD3-8C38-4B5E-94F6-B31039A2BD8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7406E6A-503F-4542-86FA-D2F2C4E2D650}"/>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33942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A7E2E0-F7F0-4D35-B809-53F794AB8AE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423395B-9045-4679-B3D2-89DA84023F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E947039-0CB9-40E2-ACBD-9FE264396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DB536A9-1037-48F3-A4CD-1D0C34DBE7FF}"/>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6" name="Plassholder for bunntekst 5">
            <a:extLst>
              <a:ext uri="{FF2B5EF4-FFF2-40B4-BE49-F238E27FC236}">
                <a16:creationId xmlns:a16="http://schemas.microsoft.com/office/drawing/2014/main" id="{1DD3E8C7-4649-46E0-BDEF-7321884604B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B4EFBAE-96B4-42FF-837B-599AA47E5A55}"/>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08368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225EFF-6BE9-4E3E-B99C-B8E95D9A24A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55142E8-5A12-460E-AEDF-868ED1270F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BDD28A1-C818-46F1-95F2-B247DD184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018FAE5-70C0-4FF4-96D5-9419C69BD431}"/>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6" name="Plassholder for bunntekst 5">
            <a:extLst>
              <a:ext uri="{FF2B5EF4-FFF2-40B4-BE49-F238E27FC236}">
                <a16:creationId xmlns:a16="http://schemas.microsoft.com/office/drawing/2014/main" id="{26B2A081-EAA6-4363-A986-793B77D670F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34FDC3B-B26C-4E5D-9DC0-ACBCC7EFAA76}"/>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3028121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C661D0-CFE2-46AE-BA58-28FC77FEF25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5CDDDF5-9ABB-4B51-A02D-4EEC6A12B22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7EA2ED-6B8D-4825-8134-2065CE497C54}"/>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5" name="Plassholder for bunntekst 4">
            <a:extLst>
              <a:ext uri="{FF2B5EF4-FFF2-40B4-BE49-F238E27FC236}">
                <a16:creationId xmlns:a16="http://schemas.microsoft.com/office/drawing/2014/main" id="{C2B405F2-DFA5-4717-9415-BD6C89ADCD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A7BA301-330C-4049-9B73-E4AC4F60C762}"/>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71793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FD866B1-A002-4540-8FFA-84C45F2854F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BAF34E2-FE0B-4067-9DE6-A18BA2B3C300}"/>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17A433B-37DF-4C05-BAFD-0CE824B06BC9}"/>
              </a:ext>
            </a:extLst>
          </p:cNvPr>
          <p:cNvSpPr>
            <a:spLocks noGrp="1"/>
          </p:cNvSpPr>
          <p:nvPr>
            <p:ph type="dt" sz="half" idx="10"/>
          </p:nvPr>
        </p:nvSpPr>
        <p:spPr/>
        <p:txBody>
          <a:bodyPr/>
          <a:lstStyle/>
          <a:p>
            <a:fld id="{64F8698A-16B2-4D63-AFCC-3CD68F2ACDCD}" type="datetimeFigureOut">
              <a:rPr lang="nb-NO" smtClean="0"/>
              <a:t>30.08.2022</a:t>
            </a:fld>
            <a:endParaRPr lang="nb-NO"/>
          </a:p>
        </p:txBody>
      </p:sp>
      <p:sp>
        <p:nvSpPr>
          <p:cNvPr id="5" name="Plassholder for bunntekst 4">
            <a:extLst>
              <a:ext uri="{FF2B5EF4-FFF2-40B4-BE49-F238E27FC236}">
                <a16:creationId xmlns:a16="http://schemas.microsoft.com/office/drawing/2014/main" id="{0810992D-EAF0-4B9B-AF18-445BCDC53CD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19D7F94-F642-4256-92A0-35D6B8247537}"/>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90112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0E1B40D-BE32-4738-9167-164626306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6F4348A-F860-4407-BE6C-BE59C38E32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4114490-7C08-412F-AF2B-2FF10BF029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8698A-16B2-4D63-AFCC-3CD68F2ACDCD}" type="datetimeFigureOut">
              <a:rPr lang="nb-NO" smtClean="0"/>
              <a:t>30.08.2022</a:t>
            </a:fld>
            <a:endParaRPr lang="nb-NO"/>
          </a:p>
        </p:txBody>
      </p:sp>
      <p:sp>
        <p:nvSpPr>
          <p:cNvPr id="5" name="Plassholder for bunntekst 4">
            <a:extLst>
              <a:ext uri="{FF2B5EF4-FFF2-40B4-BE49-F238E27FC236}">
                <a16:creationId xmlns:a16="http://schemas.microsoft.com/office/drawing/2014/main" id="{CADAF5DD-1853-4B8A-AC07-5301106EA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F267B72-862C-41E0-99D1-99B17D0892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4DBCF-8602-413A-A78C-4D955412F29F}" type="slidenum">
              <a:rPr lang="nb-NO" smtClean="0"/>
              <a:t>‹#›</a:t>
            </a:fld>
            <a:endParaRPr lang="nb-NO"/>
          </a:p>
        </p:txBody>
      </p:sp>
    </p:spTree>
    <p:extLst>
      <p:ext uri="{BB962C8B-B14F-4D97-AF65-F5344CB8AC3E}">
        <p14:creationId xmlns:p14="http://schemas.microsoft.com/office/powerpoint/2010/main" val="85508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naob.n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35A9E4-26A2-4596-A1C1-00FCBA1F3C09}"/>
              </a:ext>
            </a:extLst>
          </p:cNvPr>
          <p:cNvSpPr>
            <a:spLocks noGrp="1"/>
          </p:cNvSpPr>
          <p:nvPr>
            <p:ph type="ctrTitle"/>
          </p:nvPr>
        </p:nvSpPr>
        <p:spPr/>
        <p:txBody>
          <a:bodyPr>
            <a:normAutofit/>
          </a:bodyPr>
          <a:lstStyle/>
          <a:p>
            <a:r>
              <a:rPr lang="nb-NO" sz="3600" dirty="0">
                <a:solidFill>
                  <a:srgbClr val="7030A0"/>
                </a:solidFill>
              </a:rPr>
              <a:t>Om å skrive fagartikkel innen forvaltningsinformatikk (FINF4031)</a:t>
            </a:r>
          </a:p>
        </p:txBody>
      </p:sp>
      <p:sp>
        <p:nvSpPr>
          <p:cNvPr id="3" name="Undertittel 2">
            <a:extLst>
              <a:ext uri="{FF2B5EF4-FFF2-40B4-BE49-F238E27FC236}">
                <a16:creationId xmlns:a16="http://schemas.microsoft.com/office/drawing/2014/main" id="{A2A9DFCB-4DB9-4C61-8FED-100752EC0C69}"/>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272292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8B001C-ADFF-46BC-AF66-B0B15D51CCD9}"/>
              </a:ext>
            </a:extLst>
          </p:cNvPr>
          <p:cNvSpPr>
            <a:spLocks noGrp="1"/>
          </p:cNvSpPr>
          <p:nvPr>
            <p:ph type="title"/>
          </p:nvPr>
        </p:nvSpPr>
        <p:spPr/>
        <p:txBody>
          <a:bodyPr>
            <a:normAutofit/>
          </a:bodyPr>
          <a:lstStyle/>
          <a:p>
            <a:r>
              <a:rPr lang="nb-NO" sz="3200" dirty="0">
                <a:solidFill>
                  <a:srgbClr val="7030A0"/>
                </a:solidFill>
              </a:rPr>
              <a:t>Ansvarsfraskrivelse</a:t>
            </a:r>
            <a:r>
              <a:rPr lang="nb-NO" sz="3200" dirty="0"/>
              <a:t> </a:t>
            </a:r>
            <a:r>
              <a:rPr lang="nb-NO" sz="3200" dirty="0">
                <a:solidFill>
                  <a:schemeClr val="accent2">
                    <a:lumMod val="75000"/>
                  </a:schemeClr>
                </a:solidFill>
                <a:sym typeface="Wingdings" panose="05000000000000000000" pitchFamily="2" charset="2"/>
              </a:rPr>
              <a:t></a:t>
            </a:r>
            <a:endParaRPr lang="nb-NO" sz="3200" dirty="0">
              <a:solidFill>
                <a:schemeClr val="accent2">
                  <a:lumMod val="75000"/>
                </a:schemeClr>
              </a:solidFill>
            </a:endParaRPr>
          </a:p>
        </p:txBody>
      </p:sp>
      <p:sp>
        <p:nvSpPr>
          <p:cNvPr id="3" name="Plassholder for innhold 2">
            <a:extLst>
              <a:ext uri="{FF2B5EF4-FFF2-40B4-BE49-F238E27FC236}">
                <a16:creationId xmlns:a16="http://schemas.microsoft.com/office/drawing/2014/main" id="{C0E1D328-862C-472E-96CC-A845BABF833D}"/>
              </a:ext>
            </a:extLst>
          </p:cNvPr>
          <p:cNvSpPr>
            <a:spLocks noGrp="1"/>
          </p:cNvSpPr>
          <p:nvPr>
            <p:ph idx="1"/>
          </p:nvPr>
        </p:nvSpPr>
        <p:spPr>
          <a:xfrm>
            <a:off x="1341966" y="1825625"/>
            <a:ext cx="9038167" cy="4351338"/>
          </a:xfrm>
        </p:spPr>
        <p:txBody>
          <a:bodyPr>
            <a:normAutofit/>
          </a:bodyPr>
          <a:lstStyle/>
          <a:p>
            <a:r>
              <a:rPr lang="nb-NO" sz="2200" dirty="0"/>
              <a:t>Det er vanskelig og litt farlig å teoretisere for mye rundt det å skrive fagartikkel</a:t>
            </a:r>
          </a:p>
          <a:p>
            <a:r>
              <a:rPr lang="nb-NO" sz="2200" dirty="0"/>
              <a:t>Det følgende er </a:t>
            </a:r>
            <a:r>
              <a:rPr lang="nb-NO" sz="2200" i="1" dirty="0"/>
              <a:t>på ingen måte </a:t>
            </a:r>
            <a:r>
              <a:rPr lang="nb-NO" sz="2200" dirty="0"/>
              <a:t>noen oppskrift, bare noen «kokketriks» og formidling av grunnleggende innsikter</a:t>
            </a:r>
          </a:p>
          <a:p>
            <a:r>
              <a:rPr lang="nb-NO" sz="2200" dirty="0"/>
              <a:t>I tillegg gir jeg noen </a:t>
            </a:r>
            <a:r>
              <a:rPr lang="nb-NO" sz="2200" dirty="0" smtClean="0"/>
              <a:t>synspunkter på språk</a:t>
            </a:r>
            <a:endParaRPr lang="nb-NO" sz="2200" dirty="0"/>
          </a:p>
          <a:p>
            <a:pPr marL="457200" lvl="1" indent="0">
              <a:buNone/>
            </a:pPr>
            <a:endParaRPr lang="nb-NO" sz="2000" dirty="0"/>
          </a:p>
        </p:txBody>
      </p:sp>
    </p:spTree>
    <p:extLst>
      <p:ext uri="{BB962C8B-B14F-4D97-AF65-F5344CB8AC3E}">
        <p14:creationId xmlns:p14="http://schemas.microsoft.com/office/powerpoint/2010/main" val="380592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12D1F-4A8D-4253-817F-7BEB6C23F23B}"/>
              </a:ext>
            </a:extLst>
          </p:cNvPr>
          <p:cNvSpPr>
            <a:spLocks noGrp="1"/>
          </p:cNvSpPr>
          <p:nvPr>
            <p:ph type="title"/>
          </p:nvPr>
        </p:nvSpPr>
        <p:spPr/>
        <p:txBody>
          <a:bodyPr>
            <a:normAutofit/>
          </a:bodyPr>
          <a:lstStyle/>
          <a:p>
            <a:r>
              <a:rPr lang="nb-NO" sz="3200" dirty="0">
                <a:solidFill>
                  <a:srgbClr val="7030A0"/>
                </a:solidFill>
              </a:rPr>
              <a:t>Komme i gang</a:t>
            </a:r>
          </a:p>
        </p:txBody>
      </p:sp>
      <p:sp>
        <p:nvSpPr>
          <p:cNvPr id="3" name="Plassholder for innhold 2">
            <a:extLst>
              <a:ext uri="{FF2B5EF4-FFF2-40B4-BE49-F238E27FC236}">
                <a16:creationId xmlns:a16="http://schemas.microsoft.com/office/drawing/2014/main" id="{A6D23C67-085A-4655-B8F9-F6803F11020D}"/>
              </a:ext>
            </a:extLst>
          </p:cNvPr>
          <p:cNvSpPr>
            <a:spLocks noGrp="1"/>
          </p:cNvSpPr>
          <p:nvPr>
            <p:ph idx="1"/>
          </p:nvPr>
        </p:nvSpPr>
        <p:spPr>
          <a:xfrm>
            <a:off x="838200" y="1534332"/>
            <a:ext cx="10515600" cy="4798229"/>
          </a:xfrm>
        </p:spPr>
        <p:txBody>
          <a:bodyPr>
            <a:normAutofit fontScale="85000" lnSpcReduction="20000"/>
          </a:bodyPr>
          <a:lstStyle/>
          <a:p>
            <a:r>
              <a:rPr lang="nb-NO" dirty="0"/>
              <a:t>Fagartikkel; selvstendig skrevet tekst om et aktuelt emne eller problemstilling innen faget forvaltningsinformatikk</a:t>
            </a:r>
          </a:p>
          <a:p>
            <a:r>
              <a:rPr lang="nb-NO" dirty="0"/>
              <a:t>Husker du en eller to gode artikler fra pensum? Les dem for å finne kartlegge «anatomien» og gjør det opp en mening om hva som gjør dem gode</a:t>
            </a:r>
          </a:p>
          <a:p>
            <a:r>
              <a:rPr lang="nb-NO" dirty="0"/>
              <a:t>Emne/problemstilling</a:t>
            </a:r>
          </a:p>
          <a:p>
            <a:pPr lvl="1"/>
            <a:r>
              <a:rPr lang="nb-NO" dirty="0"/>
              <a:t>Begynn med å bestem deg for et </a:t>
            </a:r>
            <a:r>
              <a:rPr lang="nb-NO" dirty="0" smtClean="0"/>
              <a:t>emneområde (jf. forrige forelesning)</a:t>
            </a:r>
            <a:endParaRPr lang="nb-NO" dirty="0"/>
          </a:p>
          <a:p>
            <a:pPr lvl="1"/>
            <a:r>
              <a:rPr lang="nb-NO" dirty="0"/>
              <a:t>Bestem deg for hvilke problemstillinger innen emneområdet som du ønsker at artikkelen skal belyse</a:t>
            </a:r>
          </a:p>
          <a:p>
            <a:pPr lvl="1"/>
            <a:r>
              <a:rPr lang="nb-NO" dirty="0"/>
              <a:t>Problemstillingene blir ikke (nødvendigvis) dine </a:t>
            </a:r>
            <a:r>
              <a:rPr lang="nb-NO" dirty="0" smtClean="0"/>
              <a:t>forskningsproblemstillinger i </a:t>
            </a:r>
            <a:r>
              <a:rPr lang="nb-NO" dirty="0" err="1" smtClean="0"/>
              <a:t>masteroppaven</a:t>
            </a:r>
            <a:r>
              <a:rPr lang="nb-NO" dirty="0" smtClean="0"/>
              <a:t>, </a:t>
            </a:r>
            <a:r>
              <a:rPr lang="nb-NO" dirty="0"/>
              <a:t>men </a:t>
            </a:r>
            <a:r>
              <a:rPr lang="nb-NO" i="1" dirty="0"/>
              <a:t>problemstillinger du ønsker å få belyst </a:t>
            </a:r>
            <a:r>
              <a:rPr lang="nb-NO" i="1" dirty="0" smtClean="0"/>
              <a:t>i fagartikkelen ved </a:t>
            </a:r>
            <a:r>
              <a:rPr lang="nb-NO" i="1" dirty="0"/>
              <a:t>hjelp av eksisterende forskningslitteratur og andre kilder</a:t>
            </a:r>
          </a:p>
          <a:p>
            <a:pPr lvl="2"/>
            <a:r>
              <a:rPr lang="nb-NO" dirty="0"/>
              <a:t>Svarene på problemstillingene i artikkelen skal hjelpe deg å formulere og undersøke egne forskingsproblemstillinger i masteroppgaven</a:t>
            </a:r>
          </a:p>
          <a:p>
            <a:pPr lvl="1"/>
            <a:r>
              <a:rPr lang="nb-NO" dirty="0"/>
              <a:t>Lag deg én, toppen to, relativt enkle problemstillinger</a:t>
            </a:r>
          </a:p>
          <a:p>
            <a:pPr lvl="2"/>
            <a:r>
              <a:rPr lang="nb-NO" dirty="0"/>
              <a:t>Du trenger ikke gjøre det komplisert for at det skal bli bra</a:t>
            </a:r>
          </a:p>
          <a:p>
            <a:pPr lvl="2"/>
            <a:r>
              <a:rPr lang="nb-NO" dirty="0"/>
              <a:t>Mange problemstillinger «hever» omtrent som en bolledeig </a:t>
            </a:r>
            <a:r>
              <a:rPr lang="nb-NO" dirty="0">
                <a:sym typeface="Wingdings" panose="05000000000000000000" pitchFamily="2" charset="2"/>
              </a:rPr>
              <a:t></a:t>
            </a:r>
          </a:p>
          <a:p>
            <a:pPr lvl="2"/>
            <a:r>
              <a:rPr lang="nb-NO" dirty="0">
                <a:sym typeface="Wingdings" panose="05000000000000000000" pitchFamily="2" charset="2"/>
              </a:rPr>
              <a:t>Ikke vær så opptatt av å avgrense problemstillingen negativt (det du ikke vil skrive om): Konsentrer deg om fortelle hva du </a:t>
            </a:r>
            <a:r>
              <a:rPr lang="nb-NO" i="1" dirty="0">
                <a:sym typeface="Wingdings" panose="05000000000000000000" pitchFamily="2" charset="2"/>
              </a:rPr>
              <a:t>skal</a:t>
            </a:r>
            <a:r>
              <a:rPr lang="nb-NO" dirty="0">
                <a:sym typeface="Wingdings" panose="05000000000000000000" pitchFamily="2" charset="2"/>
              </a:rPr>
              <a:t> skrive om! </a:t>
            </a:r>
            <a:endParaRPr lang="nb-NO" dirty="0"/>
          </a:p>
        </p:txBody>
      </p:sp>
    </p:spTree>
    <p:extLst>
      <p:ext uri="{BB962C8B-B14F-4D97-AF65-F5344CB8AC3E}">
        <p14:creationId xmlns:p14="http://schemas.microsoft.com/office/powerpoint/2010/main" val="300923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B427C8-7CC7-4293-A3B4-446F73C3DB08}"/>
              </a:ext>
            </a:extLst>
          </p:cNvPr>
          <p:cNvSpPr>
            <a:spLocks noGrp="1"/>
          </p:cNvSpPr>
          <p:nvPr>
            <p:ph type="title"/>
          </p:nvPr>
        </p:nvSpPr>
        <p:spPr/>
        <p:txBody>
          <a:bodyPr>
            <a:normAutofit/>
          </a:bodyPr>
          <a:lstStyle/>
          <a:p>
            <a:r>
              <a:rPr lang="nb-NO" sz="3200" dirty="0">
                <a:solidFill>
                  <a:srgbClr val="7030A0"/>
                </a:solidFill>
              </a:rPr>
              <a:t>Struktur mv.</a:t>
            </a:r>
          </a:p>
        </p:txBody>
      </p:sp>
      <p:sp>
        <p:nvSpPr>
          <p:cNvPr id="3" name="Plassholder for innhold 2">
            <a:extLst>
              <a:ext uri="{FF2B5EF4-FFF2-40B4-BE49-F238E27FC236}">
                <a16:creationId xmlns:a16="http://schemas.microsoft.com/office/drawing/2014/main" id="{08F42A15-9865-45CB-B0C8-A682ADCC8E0E}"/>
              </a:ext>
            </a:extLst>
          </p:cNvPr>
          <p:cNvSpPr>
            <a:spLocks noGrp="1"/>
          </p:cNvSpPr>
          <p:nvPr>
            <p:ph idx="1"/>
          </p:nvPr>
        </p:nvSpPr>
        <p:spPr/>
        <p:txBody>
          <a:bodyPr>
            <a:normAutofit/>
          </a:bodyPr>
          <a:lstStyle/>
          <a:p>
            <a:r>
              <a:rPr lang="nb-NO" sz="2400" dirty="0"/>
              <a:t>Det blir sjeldent vellykket dersom du følger foreliggende dokumentstrukturer, paragrafer, skriver først alt om én forfatter og deretter alt om en annen forfatter </a:t>
            </a:r>
            <a:r>
              <a:rPr lang="nb-NO" sz="2400" dirty="0" err="1"/>
              <a:t>osv</a:t>
            </a:r>
            <a:r>
              <a:rPr lang="nb-NO" sz="2400" dirty="0"/>
              <a:t>:</a:t>
            </a:r>
          </a:p>
          <a:p>
            <a:pPr lvl="1"/>
            <a:r>
              <a:rPr lang="nb-NO" sz="2200" dirty="0"/>
              <a:t>Prøv i stedet å integrere og sette sammen stoff fra ulike kilder slik at de «reagerer med hverandre»!</a:t>
            </a:r>
          </a:p>
          <a:p>
            <a:r>
              <a:rPr lang="nb-NO" sz="2400" dirty="0"/>
              <a:t>Blir sjelden bra nok </a:t>
            </a:r>
            <a:r>
              <a:rPr lang="nb-NO" sz="2400" dirty="0" smtClean="0"/>
              <a:t>bare med </a:t>
            </a:r>
            <a:r>
              <a:rPr lang="nb-NO" sz="2400" dirty="0"/>
              <a:t>redegjørelser: Som oftest er det best å lage et opplegg som inneholder en del diskusjon</a:t>
            </a:r>
          </a:p>
          <a:p>
            <a:r>
              <a:rPr lang="nb-NO" sz="2400" dirty="0"/>
              <a:t>Generelt er ulike tilnærminger, faglig uenigheter og endringsprosesser mv. elementer som lett genererer diskusjoner, f.eks.:</a:t>
            </a:r>
          </a:p>
          <a:p>
            <a:pPr lvl="1"/>
            <a:r>
              <a:rPr lang="nb-NO" sz="2200" dirty="0"/>
              <a:t>Forfatter A diskutert i lys av forfatterne B og C</a:t>
            </a:r>
          </a:p>
          <a:p>
            <a:pPr lvl="1"/>
            <a:r>
              <a:rPr lang="nb-NO" sz="2200" dirty="0"/>
              <a:t>Politisk målsetting P diskutert i lys av forfatter A og B</a:t>
            </a:r>
          </a:p>
          <a:p>
            <a:endParaRPr lang="nb-NO" sz="2400" dirty="0"/>
          </a:p>
        </p:txBody>
      </p:sp>
    </p:spTree>
    <p:extLst>
      <p:ext uri="{BB962C8B-B14F-4D97-AF65-F5344CB8AC3E}">
        <p14:creationId xmlns:p14="http://schemas.microsoft.com/office/powerpoint/2010/main" val="109840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6A781F-0F1B-4CEF-8F24-E2479230D1C2}"/>
              </a:ext>
            </a:extLst>
          </p:cNvPr>
          <p:cNvSpPr>
            <a:spLocks noGrp="1"/>
          </p:cNvSpPr>
          <p:nvPr>
            <p:ph type="title"/>
          </p:nvPr>
        </p:nvSpPr>
        <p:spPr/>
        <p:txBody>
          <a:bodyPr>
            <a:normAutofit/>
          </a:bodyPr>
          <a:lstStyle/>
          <a:p>
            <a:r>
              <a:rPr lang="nb-NO" sz="3200" dirty="0">
                <a:solidFill>
                  <a:srgbClr val="7030A0"/>
                </a:solidFill>
              </a:rPr>
              <a:t>Typiske innholdselementer</a:t>
            </a:r>
          </a:p>
        </p:txBody>
      </p:sp>
      <p:sp>
        <p:nvSpPr>
          <p:cNvPr id="3" name="Plassholder for innhold 2">
            <a:extLst>
              <a:ext uri="{FF2B5EF4-FFF2-40B4-BE49-F238E27FC236}">
                <a16:creationId xmlns:a16="http://schemas.microsoft.com/office/drawing/2014/main" id="{26E64A61-5707-4232-ADFB-5415714FBB3D}"/>
              </a:ext>
            </a:extLst>
          </p:cNvPr>
          <p:cNvSpPr>
            <a:spLocks noGrp="1"/>
          </p:cNvSpPr>
          <p:nvPr>
            <p:ph idx="1"/>
          </p:nvPr>
        </p:nvSpPr>
        <p:spPr>
          <a:xfrm>
            <a:off x="838200" y="1825625"/>
            <a:ext cx="10562230" cy="4351338"/>
          </a:xfrm>
        </p:spPr>
        <p:txBody>
          <a:bodyPr>
            <a:normAutofit fontScale="92500"/>
          </a:bodyPr>
          <a:lstStyle/>
          <a:p>
            <a:r>
              <a:rPr lang="nb-NO" dirty="0"/>
              <a:t>Perspektiv 		</a:t>
            </a:r>
            <a:r>
              <a:rPr lang="nb-NO" sz="2400" dirty="0"/>
              <a:t>(forvaltningsinformatikk, teknologisk, rettslig)</a:t>
            </a:r>
          </a:p>
          <a:p>
            <a:pPr marL="0" indent="0">
              <a:buNone/>
            </a:pPr>
            <a:r>
              <a:rPr lang="nb-NO" dirty="0"/>
              <a:t>			</a:t>
            </a:r>
            <a:r>
              <a:rPr lang="nb-NO" sz="2400" dirty="0"/>
              <a:t>(brukerperspektiv, demokratiperspektiv, rettssikkerhet  [osv.]</a:t>
            </a:r>
          </a:p>
          <a:p>
            <a:r>
              <a:rPr lang="nb-NO" dirty="0"/>
              <a:t>Premisser  		</a:t>
            </a:r>
            <a:r>
              <a:rPr lang="nb-NO" sz="2400" dirty="0"/>
              <a:t>(forutsetninger du bygger på – må være holdbare!)</a:t>
            </a:r>
          </a:p>
          <a:p>
            <a:r>
              <a:rPr lang="nb-NO" dirty="0"/>
              <a:t>Beskrivelser 	</a:t>
            </a:r>
            <a:r>
              <a:rPr lang="nb-NO" sz="2400" dirty="0"/>
              <a:t>(av relevante faktiske forhold, standpunkter, normer, teknologi mv.)</a:t>
            </a:r>
          </a:p>
          <a:p>
            <a:r>
              <a:rPr lang="nb-NO" dirty="0"/>
              <a:t>Resonnementer	</a:t>
            </a:r>
            <a:r>
              <a:rPr lang="nb-NO" sz="2400" dirty="0"/>
              <a:t>(der de øvrige elementene inngår)</a:t>
            </a:r>
          </a:p>
          <a:p>
            <a:r>
              <a:rPr lang="nb-NO" dirty="0"/>
              <a:t>Diskusjoner		</a:t>
            </a:r>
            <a:r>
              <a:rPr lang="nb-NO" sz="2400" dirty="0"/>
              <a:t>(der to eller flere elementer settes opp mot hverandre)</a:t>
            </a:r>
          </a:p>
          <a:p>
            <a:pPr marL="0" indent="0">
              <a:buNone/>
            </a:pPr>
            <a:endParaRPr lang="nb-NO" dirty="0"/>
          </a:p>
          <a:p>
            <a:pPr marL="0" indent="0">
              <a:buNone/>
            </a:pPr>
            <a:r>
              <a:rPr lang="nb-NO" dirty="0"/>
              <a:t>Merk: Det er ikke slik at elementene kommer etter hverandre; de kan like gjerne «kittes inn i hverandre»</a:t>
            </a:r>
          </a:p>
          <a:p>
            <a:endParaRPr lang="nb-NO" dirty="0"/>
          </a:p>
        </p:txBody>
      </p:sp>
    </p:spTree>
    <p:extLst>
      <p:ext uri="{BB962C8B-B14F-4D97-AF65-F5344CB8AC3E}">
        <p14:creationId xmlns:p14="http://schemas.microsoft.com/office/powerpoint/2010/main" val="4183497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68A2C7-63E1-4C96-B474-13F3F9F7E26A}"/>
              </a:ext>
            </a:extLst>
          </p:cNvPr>
          <p:cNvSpPr>
            <a:spLocks noGrp="1"/>
          </p:cNvSpPr>
          <p:nvPr>
            <p:ph type="title"/>
          </p:nvPr>
        </p:nvSpPr>
        <p:spPr/>
        <p:txBody>
          <a:bodyPr>
            <a:normAutofit/>
          </a:bodyPr>
          <a:lstStyle/>
          <a:p>
            <a:r>
              <a:rPr lang="nb-NO" sz="3200" dirty="0">
                <a:solidFill>
                  <a:srgbClr val="7030A0"/>
                </a:solidFill>
              </a:rPr>
              <a:t>Litt mer om beskrivelser</a:t>
            </a:r>
          </a:p>
        </p:txBody>
      </p:sp>
      <p:sp>
        <p:nvSpPr>
          <p:cNvPr id="3" name="Plassholder for innhold 2">
            <a:extLst>
              <a:ext uri="{FF2B5EF4-FFF2-40B4-BE49-F238E27FC236}">
                <a16:creationId xmlns:a16="http://schemas.microsoft.com/office/drawing/2014/main" id="{E070296E-1742-4F92-9C90-77836585A46A}"/>
              </a:ext>
            </a:extLst>
          </p:cNvPr>
          <p:cNvSpPr>
            <a:spLocks noGrp="1"/>
          </p:cNvSpPr>
          <p:nvPr>
            <p:ph idx="1"/>
          </p:nvPr>
        </p:nvSpPr>
        <p:spPr/>
        <p:txBody>
          <a:bodyPr>
            <a:normAutofit/>
          </a:bodyPr>
          <a:lstStyle/>
          <a:p>
            <a:r>
              <a:rPr lang="nb-NO" sz="2200" dirty="0"/>
              <a:t>Bare ta med deg slike beskrivelser som er direkte relevante: Ikke noe «utenomsnakk</a:t>
            </a:r>
            <a:r>
              <a:rPr lang="nb-NO" sz="2200" dirty="0" smtClean="0"/>
              <a:t>»! </a:t>
            </a:r>
            <a:r>
              <a:rPr lang="nb-NO" sz="2200" dirty="0" smtClean="0">
                <a:sym typeface="Wingdings" panose="05000000000000000000" pitchFamily="2" charset="2"/>
              </a:rPr>
              <a:t></a:t>
            </a:r>
            <a:endParaRPr lang="nb-NO" sz="2200" dirty="0"/>
          </a:p>
          <a:p>
            <a:r>
              <a:rPr lang="nb-NO" sz="2200" dirty="0"/>
              <a:t>Noen ganger kan det være grunn til å passe på at beskrivelsene er «symmetriske»: Hvis du skal beskrive ett element (f.eks. en type teknologi), bør du passe på at det ikke er umotiverte forskjeller i beskrivelsene</a:t>
            </a:r>
          </a:p>
          <a:p>
            <a:r>
              <a:rPr lang="nb-NO" sz="2200" dirty="0"/>
              <a:t>Bruk av en figur eller to er ofte vellykket; helst dine egne, eller andres figurer som du har modifisert</a:t>
            </a:r>
          </a:p>
          <a:p>
            <a:pPr lvl="1"/>
            <a:r>
              <a:rPr lang="nb-NO" sz="2000" dirty="0"/>
              <a:t>Figurer må alltid først introduseres (forklare hva den skal vise mv.)</a:t>
            </a:r>
          </a:p>
          <a:p>
            <a:pPr lvl="1"/>
            <a:r>
              <a:rPr lang="nb-NO" sz="2000" dirty="0"/>
              <a:t>Så kommer selve figuren. Den har enkeltelementer som står i en viss relasjon til hverandre</a:t>
            </a:r>
          </a:p>
          <a:p>
            <a:pPr lvl="1"/>
            <a:r>
              <a:rPr lang="nb-NO" sz="2000" dirty="0"/>
              <a:t>Etter figuren bør du kommentere hvert element og hver relasjon</a:t>
            </a:r>
          </a:p>
        </p:txBody>
      </p:sp>
    </p:spTree>
    <p:extLst>
      <p:ext uri="{BB962C8B-B14F-4D97-AF65-F5344CB8AC3E}">
        <p14:creationId xmlns:p14="http://schemas.microsoft.com/office/powerpoint/2010/main" val="824765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814F12-20EB-4784-84A2-BE054D012F9C}"/>
              </a:ext>
            </a:extLst>
          </p:cNvPr>
          <p:cNvSpPr>
            <a:spLocks noGrp="1"/>
          </p:cNvSpPr>
          <p:nvPr>
            <p:ph type="title"/>
          </p:nvPr>
        </p:nvSpPr>
        <p:spPr>
          <a:xfrm>
            <a:off x="838200" y="18255"/>
            <a:ext cx="10515600" cy="1325563"/>
          </a:xfrm>
        </p:spPr>
        <p:txBody>
          <a:bodyPr>
            <a:normAutofit/>
          </a:bodyPr>
          <a:lstStyle/>
          <a:p>
            <a:r>
              <a:rPr lang="nb-NO" sz="3200" dirty="0">
                <a:solidFill>
                  <a:srgbClr val="7030A0"/>
                </a:solidFill>
              </a:rPr>
              <a:t>Litt mer om resonnementer</a:t>
            </a:r>
          </a:p>
        </p:txBody>
      </p:sp>
      <p:sp>
        <p:nvSpPr>
          <p:cNvPr id="3" name="Plassholder for innhold 2">
            <a:extLst>
              <a:ext uri="{FF2B5EF4-FFF2-40B4-BE49-F238E27FC236}">
                <a16:creationId xmlns:a16="http://schemas.microsoft.com/office/drawing/2014/main" id="{02DF5304-4F9D-4943-BA0B-3CC3C04493CF}"/>
              </a:ext>
            </a:extLst>
          </p:cNvPr>
          <p:cNvSpPr>
            <a:spLocks noGrp="1"/>
          </p:cNvSpPr>
          <p:nvPr>
            <p:ph idx="1"/>
          </p:nvPr>
        </p:nvSpPr>
        <p:spPr>
          <a:xfrm>
            <a:off x="838200" y="1313096"/>
            <a:ext cx="10515600" cy="4863867"/>
          </a:xfrm>
        </p:spPr>
        <p:txBody>
          <a:bodyPr>
            <a:normAutofit fontScale="70000" lnSpcReduction="20000"/>
          </a:bodyPr>
          <a:lstStyle/>
          <a:p>
            <a:r>
              <a:rPr lang="nb-NO" dirty="0"/>
              <a:t>Grunnkravet er at resonnementer skal være </a:t>
            </a:r>
            <a:r>
              <a:rPr lang="nb-NO" i="1" dirty="0"/>
              <a:t>logisk konsistente</a:t>
            </a:r>
          </a:p>
          <a:p>
            <a:pPr lvl="1"/>
            <a:r>
              <a:rPr lang="nb-NO" dirty="0"/>
              <a:t>Prøv å få til en</a:t>
            </a:r>
            <a:r>
              <a:rPr lang="nb-NO" i="1" dirty="0"/>
              <a:t> tydelig og enkel logisk struktur</a:t>
            </a:r>
            <a:r>
              <a:rPr lang="nb-NO" dirty="0"/>
              <a:t>: </a:t>
            </a:r>
            <a:r>
              <a:rPr lang="nb-NO" dirty="0" smtClean="0"/>
              <a:t>Du bør f.eks. unngå doble nektelser</a:t>
            </a:r>
            <a:endParaRPr lang="nb-NO" dirty="0"/>
          </a:p>
          <a:p>
            <a:r>
              <a:rPr lang="nb-NO" i="1" dirty="0"/>
              <a:t>Rekkefølgen </a:t>
            </a:r>
            <a:r>
              <a:rPr lang="nb-NO" dirty="0"/>
              <a:t>på argumentene er ofte avgjørende</a:t>
            </a:r>
          </a:p>
          <a:p>
            <a:pPr lvl="1"/>
            <a:r>
              <a:rPr lang="nb-NO" dirty="0"/>
              <a:t>Noen ganger følger det en tidslinje</a:t>
            </a:r>
          </a:p>
          <a:p>
            <a:pPr lvl="1"/>
            <a:r>
              <a:rPr lang="nb-NO" dirty="0"/>
              <a:t>Andre ganger kan det være aktuelt å gå fra det generelle til det spesielle</a:t>
            </a:r>
          </a:p>
          <a:p>
            <a:r>
              <a:rPr lang="nb-NO" dirty="0"/>
              <a:t>Resonnementene må også være etterprøvbare; dvs. det må være tydelig hva du bygger på (premisser, argumenter mv.)</a:t>
            </a:r>
          </a:p>
          <a:p>
            <a:r>
              <a:rPr lang="nb-NO" dirty="0"/>
              <a:t>Prøv å unngå å lage for kompliserte resonnementer: Del heller opp i flere deler</a:t>
            </a:r>
          </a:p>
          <a:p>
            <a:r>
              <a:rPr lang="nb-NO" dirty="0"/>
              <a:t>En mulig teknikk hvis resonnementet er komplekst, er å først skrive dem som «</a:t>
            </a:r>
            <a:r>
              <a:rPr lang="nb-NO" dirty="0" err="1"/>
              <a:t>pseudokode</a:t>
            </a:r>
            <a:r>
              <a:rPr lang="nb-NO" dirty="0"/>
              <a:t>» (altså skrelle bort mindre vesentlige ord, og sette opp i en klar logisk struktur)</a:t>
            </a:r>
          </a:p>
          <a:p>
            <a:r>
              <a:rPr lang="nb-NO" dirty="0"/>
              <a:t>Merk at resonnementer og logikk bør være holdbar på flere nivåer:</a:t>
            </a:r>
          </a:p>
          <a:p>
            <a:pPr lvl="1"/>
            <a:r>
              <a:rPr lang="nb-NO" dirty="0"/>
              <a:t>Nummererte avsnitt</a:t>
            </a:r>
          </a:p>
          <a:p>
            <a:pPr lvl="1"/>
            <a:r>
              <a:rPr lang="nb-NO" dirty="0"/>
              <a:t>Tekstavsnitt</a:t>
            </a:r>
          </a:p>
          <a:p>
            <a:pPr lvl="1"/>
            <a:r>
              <a:rPr lang="nb-NO" dirty="0"/>
              <a:t>På setningsnivå</a:t>
            </a:r>
          </a:p>
          <a:p>
            <a:r>
              <a:rPr lang="nb-NO" dirty="0"/>
              <a:t>Dersom noe i teksten din «ikke stemmer», men du vet ikke hva det er, kan det være nyttig å skrive ett eller flere stikkord som margtekst. Det gir konsentrert oversikt over innholdet i hvert avsnitt</a:t>
            </a:r>
          </a:p>
          <a:p>
            <a:pPr lvl="1"/>
            <a:r>
              <a:rPr lang="nb-NO" dirty="0"/>
              <a:t>Typisk vil en da bli klar over at rekkefølgen er gal, at du har gjentatt deg selv mv.</a:t>
            </a:r>
          </a:p>
        </p:txBody>
      </p:sp>
    </p:spTree>
    <p:extLst>
      <p:ext uri="{BB962C8B-B14F-4D97-AF65-F5344CB8AC3E}">
        <p14:creationId xmlns:p14="http://schemas.microsoft.com/office/powerpoint/2010/main" val="151569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1033A7-1127-4DC8-B844-EE3074EB8C06}"/>
              </a:ext>
            </a:extLst>
          </p:cNvPr>
          <p:cNvSpPr>
            <a:spLocks noGrp="1"/>
          </p:cNvSpPr>
          <p:nvPr>
            <p:ph type="title"/>
          </p:nvPr>
        </p:nvSpPr>
        <p:spPr/>
        <p:txBody>
          <a:bodyPr>
            <a:normAutofit/>
          </a:bodyPr>
          <a:lstStyle/>
          <a:p>
            <a:r>
              <a:rPr lang="nb-NO" sz="3200" dirty="0">
                <a:solidFill>
                  <a:srgbClr val="7030A0"/>
                </a:solidFill>
              </a:rPr>
              <a:t>Litt mer om diskusjoner</a:t>
            </a:r>
          </a:p>
        </p:txBody>
      </p:sp>
      <p:sp>
        <p:nvSpPr>
          <p:cNvPr id="3" name="Plassholder for innhold 2">
            <a:extLst>
              <a:ext uri="{FF2B5EF4-FFF2-40B4-BE49-F238E27FC236}">
                <a16:creationId xmlns:a16="http://schemas.microsoft.com/office/drawing/2014/main" id="{4D11D880-7E64-4350-93F7-2CA5170E0E43}"/>
              </a:ext>
            </a:extLst>
          </p:cNvPr>
          <p:cNvSpPr>
            <a:spLocks noGrp="1"/>
          </p:cNvSpPr>
          <p:nvPr>
            <p:ph idx="1"/>
          </p:nvPr>
        </p:nvSpPr>
        <p:spPr>
          <a:xfrm>
            <a:off x="780057" y="1537648"/>
            <a:ext cx="10573743" cy="4639315"/>
          </a:xfrm>
        </p:spPr>
        <p:txBody>
          <a:bodyPr>
            <a:normAutofit/>
          </a:bodyPr>
          <a:lstStyle/>
          <a:p>
            <a:r>
              <a:rPr lang="nb-NO" sz="2200" dirty="0"/>
              <a:t>Diskusjoner må være basert på anførte argumenter</a:t>
            </a:r>
          </a:p>
          <a:p>
            <a:r>
              <a:rPr lang="nb-NO" sz="2200" dirty="0"/>
              <a:t>Vær redelig og balansert når du angir andres argumentasjon</a:t>
            </a:r>
          </a:p>
          <a:p>
            <a:pPr lvl="1"/>
            <a:r>
              <a:rPr lang="nb-NO" sz="2000" dirty="0"/>
              <a:t>Du skal ikke svekke andres argumenter ved å «misforstå» e.l., men gjengi dem ut i fra </a:t>
            </a:r>
            <a:r>
              <a:rPr lang="nb-NO" sz="2000" i="1" dirty="0"/>
              <a:t>god vilje</a:t>
            </a:r>
          </a:p>
          <a:p>
            <a:pPr lvl="1"/>
            <a:r>
              <a:rPr lang="nb-NO" sz="2000" dirty="0"/>
              <a:t>For å kunne holde ulike argumenter opp mot hverandre, kan det være grunn til å «normalisere» dem; dvs. bringe dem over i en enhetlig form som tillater sammenligning (det kan være en bakenforliggende analyse)</a:t>
            </a:r>
          </a:p>
          <a:p>
            <a:pPr lvl="1"/>
            <a:r>
              <a:rPr lang="nb-NO" sz="2000" dirty="0"/>
              <a:t>Når argumenter holdes opp mot hverandre, må det skje på balansert måte</a:t>
            </a:r>
          </a:p>
          <a:p>
            <a:pPr lvl="1"/>
            <a:r>
              <a:rPr lang="nb-NO" sz="2000" dirty="0"/>
              <a:t>Det er med andre ord bare </a:t>
            </a:r>
            <a:r>
              <a:rPr lang="nb-NO" sz="2000" i="1" dirty="0"/>
              <a:t>argumentasjonskraften </a:t>
            </a:r>
            <a:r>
              <a:rPr lang="nb-NO" sz="2000" dirty="0"/>
              <a:t>som skal avgjøre konklusjonene</a:t>
            </a:r>
          </a:p>
          <a:p>
            <a:pPr lvl="1"/>
            <a:r>
              <a:rPr lang="nb-NO" sz="2000" dirty="0"/>
              <a:t>Du skal delta i diskusjonen ved å gjøre rede for din egen </a:t>
            </a:r>
            <a:r>
              <a:rPr lang="nb-NO" sz="2000" i="1" dirty="0"/>
              <a:t>begrunnede</a:t>
            </a:r>
            <a:r>
              <a:rPr lang="nb-NO" sz="2000" dirty="0"/>
              <a:t> mening om det som blir diskutert</a:t>
            </a:r>
          </a:p>
          <a:p>
            <a:pPr lvl="2"/>
            <a:r>
              <a:rPr lang="nb-NO" sz="1800" dirty="0"/>
              <a:t>Du kan også tilføye dine egne, nye argumenter </a:t>
            </a:r>
          </a:p>
          <a:p>
            <a:pPr lvl="1"/>
            <a:r>
              <a:rPr lang="nb-NO" sz="2200" dirty="0"/>
              <a:t>Du kan også gi forslag til </a:t>
            </a:r>
            <a:r>
              <a:rPr lang="nb-NO" sz="2200" i="1" dirty="0"/>
              <a:t>løsninger</a:t>
            </a:r>
            <a:r>
              <a:rPr lang="nb-NO" sz="2200" dirty="0"/>
              <a:t> på mer praktiske spørsmål/problemer</a:t>
            </a:r>
          </a:p>
        </p:txBody>
      </p:sp>
    </p:spTree>
    <p:extLst>
      <p:ext uri="{BB962C8B-B14F-4D97-AF65-F5344CB8AC3E}">
        <p14:creationId xmlns:p14="http://schemas.microsoft.com/office/powerpoint/2010/main" val="203181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a:xfrm>
            <a:off x="838200" y="217509"/>
            <a:ext cx="10515600" cy="927055"/>
          </a:xfrm>
        </p:spPr>
        <p:txBody>
          <a:bodyPr>
            <a:normAutofit/>
          </a:bodyPr>
          <a:lstStyle/>
          <a:p>
            <a:r>
              <a:rPr lang="nb-NO" sz="3200" dirty="0">
                <a:solidFill>
                  <a:srgbClr val="7030A0"/>
                </a:solidFill>
              </a:rPr>
              <a:t>Litt om språk</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a:xfrm>
            <a:off x="838200" y="1506828"/>
            <a:ext cx="10515600" cy="4670135"/>
          </a:xfrm>
        </p:spPr>
        <p:txBody>
          <a:bodyPr>
            <a:normAutofit fontScale="92500"/>
          </a:bodyPr>
          <a:lstStyle/>
          <a:p>
            <a:r>
              <a:rPr lang="nb-NO" sz="2400" dirty="0"/>
              <a:t>Prøv å skrive korte og oversiktlige setninger. Prøv gjerne å begrense deg til </a:t>
            </a:r>
            <a:r>
              <a:rPr lang="nb-NO" sz="2400" i="1" dirty="0"/>
              <a:t>ett tema</a:t>
            </a:r>
            <a:r>
              <a:rPr lang="nb-NO" sz="2400" dirty="0"/>
              <a:t> i hver setning</a:t>
            </a:r>
          </a:p>
          <a:p>
            <a:r>
              <a:rPr lang="nb-NO" sz="2400" dirty="0"/>
              <a:t>Vær forsiktig med å bruke upresise henvisninger som f.eks. «det», «dette», «denne», «disse», «slike» og lignende. Bruker du slike ord, må det være 100% klart hva du viser til</a:t>
            </a:r>
          </a:p>
          <a:p>
            <a:r>
              <a:rPr lang="nb-NO" sz="2400" dirty="0"/>
              <a:t>Ikke jål deg til med «fine» ord og vendinger, skrive vanlig (gjerne til mamma og pappa)</a:t>
            </a:r>
          </a:p>
          <a:p>
            <a:r>
              <a:rPr lang="nb-NO" sz="2400" dirty="0" smtClean="0"/>
              <a:t>Bruk </a:t>
            </a:r>
            <a:r>
              <a:rPr lang="nb-NO" sz="2400" dirty="0"/>
              <a:t>bare begreper du forstår 100% og slå gjerne opp i </a:t>
            </a:r>
            <a:r>
              <a:rPr lang="nb-NO" sz="2400" dirty="0">
                <a:hlinkClick r:id="rId2"/>
              </a:rPr>
              <a:t>https://www.naob.no/</a:t>
            </a:r>
            <a:r>
              <a:rPr lang="nb-NO" sz="2400" dirty="0"/>
              <a:t> </a:t>
            </a:r>
          </a:p>
          <a:p>
            <a:r>
              <a:rPr lang="nb-NO" sz="2400" dirty="0" smtClean="0"/>
              <a:t>Unngå </a:t>
            </a:r>
            <a:r>
              <a:rPr lang="nb-NO" sz="2400" dirty="0"/>
              <a:t>overflødige (muntlige) fyllord («faktisk», «egentlig», «liksom», «på en måte», «når det er sagt», «så» mv.) Men merk at flere slike ord </a:t>
            </a:r>
            <a:r>
              <a:rPr lang="nb-NO" sz="2400" i="1" dirty="0"/>
              <a:t>kan</a:t>
            </a:r>
            <a:r>
              <a:rPr lang="nb-NO" sz="2400" dirty="0"/>
              <a:t> brukes på meningsfull måte</a:t>
            </a:r>
          </a:p>
          <a:p>
            <a:r>
              <a:rPr lang="nb-NO" sz="2400" dirty="0"/>
              <a:t>Ikke bruk passiv form av verbet dersom du vet hvem som er det handlende subjektet i setningen (Skriv for eksempel: «I det følgende skal jeg undersøke» IKKE</a:t>
            </a:r>
            <a:r>
              <a:rPr lang="nb-NO" sz="2400" i="1" dirty="0"/>
              <a:t> </a:t>
            </a:r>
            <a:r>
              <a:rPr lang="nb-NO" sz="2400" dirty="0"/>
              <a:t>«i det følgende skal det undersøkes»)</a:t>
            </a:r>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459274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0CF8B3-7EDF-45A6-B51A-F88FFAC789D7}"/>
              </a:ext>
            </a:extLst>
          </p:cNvPr>
          <p:cNvSpPr>
            <a:spLocks noGrp="1"/>
          </p:cNvSpPr>
          <p:nvPr>
            <p:ph type="title"/>
          </p:nvPr>
        </p:nvSpPr>
        <p:spPr>
          <a:xfrm>
            <a:off x="838200" y="174625"/>
            <a:ext cx="10515600" cy="777875"/>
          </a:xfrm>
        </p:spPr>
        <p:txBody>
          <a:bodyPr>
            <a:normAutofit/>
          </a:bodyPr>
          <a:lstStyle/>
          <a:p>
            <a:r>
              <a:rPr lang="nb-NO" sz="3200" dirty="0">
                <a:solidFill>
                  <a:srgbClr val="7030A0"/>
                </a:solidFill>
              </a:rPr>
              <a:t>Mer om språk: Lover mv.</a:t>
            </a:r>
          </a:p>
        </p:txBody>
      </p:sp>
      <p:sp>
        <p:nvSpPr>
          <p:cNvPr id="3" name="Plassholder for innhold 2">
            <a:extLst>
              <a:ext uri="{FF2B5EF4-FFF2-40B4-BE49-F238E27FC236}">
                <a16:creationId xmlns:a16="http://schemas.microsoft.com/office/drawing/2014/main" id="{AE3104E0-9329-4EF7-B0AB-50BA39D67516}"/>
              </a:ext>
            </a:extLst>
          </p:cNvPr>
          <p:cNvSpPr>
            <a:spLocks noGrp="1"/>
          </p:cNvSpPr>
          <p:nvPr>
            <p:ph idx="1"/>
          </p:nvPr>
        </p:nvSpPr>
        <p:spPr>
          <a:xfrm>
            <a:off x="601133" y="1270000"/>
            <a:ext cx="10888133" cy="5198534"/>
          </a:xfrm>
        </p:spPr>
        <p:txBody>
          <a:bodyPr>
            <a:normAutofit fontScale="55000" lnSpcReduction="20000"/>
          </a:bodyPr>
          <a:lstStyle/>
          <a:p>
            <a:pPr marL="0" indent="0">
              <a:buNone/>
            </a:pPr>
            <a:r>
              <a:rPr lang="nb-NO" dirty="0">
                <a:solidFill>
                  <a:srgbClr val="C00000"/>
                </a:solidFill>
              </a:rPr>
              <a:t>Konsekvent begrepsbruk knyttet til lover mv.</a:t>
            </a:r>
          </a:p>
          <a:p>
            <a:r>
              <a:rPr lang="nb-NO" dirty="0"/>
              <a:t>Bruk bærende begreper i lover, forskrifter, forordninger mv. </a:t>
            </a:r>
          </a:p>
          <a:p>
            <a:pPr lvl="1"/>
            <a:r>
              <a:rPr lang="nb-NO" dirty="0"/>
              <a:t>Eksempler: Part, registrert, personopplysninger, enkeltvedtak mv.</a:t>
            </a:r>
          </a:p>
          <a:p>
            <a:r>
              <a:rPr lang="nb-NO" dirty="0"/>
              <a:t>Ikke varier slike begreper ved hjelp av synonymer</a:t>
            </a:r>
          </a:p>
          <a:p>
            <a:pPr marL="0" indent="0">
              <a:buNone/>
            </a:pPr>
            <a:r>
              <a:rPr lang="nb-NO" dirty="0">
                <a:solidFill>
                  <a:srgbClr val="C00000"/>
                </a:solidFill>
              </a:rPr>
              <a:t>Navn på lover mv.</a:t>
            </a:r>
          </a:p>
          <a:p>
            <a:r>
              <a:rPr lang="nb-NO" dirty="0"/>
              <a:t>Navn på lover, forskrifter, direktiver, forordninger og konvensjoner skrives ikke med stor forbokstav som i egennavn. Skriv «personvernforordningen» (ikke «Personvernforordningen»); skriv «forvaltningsloven» (ikke «Forvaltningsloven»), osv.</a:t>
            </a:r>
          </a:p>
          <a:p>
            <a:pPr marL="0" indent="0">
              <a:buNone/>
            </a:pPr>
            <a:r>
              <a:rPr lang="nb-NO" dirty="0">
                <a:solidFill>
                  <a:srgbClr val="C00000"/>
                </a:solidFill>
              </a:rPr>
              <a:t>Paragraftegn</a:t>
            </a:r>
          </a:p>
          <a:p>
            <a:r>
              <a:rPr lang="nb-NO" dirty="0"/>
              <a:t>Setninger skal ikke begynne med «§». I stedet skal en skrive ut med bokstaver («Paragraf»). Paragraftegnet (§) skal ikke brukes uten at det etterfølges av et paragrafnummer. Skriv: «En paragraf som denne kan ikke tillegges særlig vekt …» (ikke «En § som denne kan ikke tillegges særlig vekt».</a:t>
            </a:r>
          </a:p>
          <a:p>
            <a:r>
              <a:rPr lang="nb-NO" dirty="0"/>
              <a:t>Når paragraftegnet brukes, skal ett tegn («§») brukes dersom det blir referert til én bestemmelse. To paragraftegn («§§») skal brukes dersom det vises til to eller flere bestemmelser («§ 20», «§§ 20 og 34» og «§§ 20 – 34»).</a:t>
            </a:r>
          </a:p>
          <a:p>
            <a:pPr marL="0" indent="0">
              <a:buNone/>
            </a:pPr>
            <a:r>
              <a:rPr lang="nb-NO" dirty="0">
                <a:solidFill>
                  <a:srgbClr val="C00000"/>
                </a:solidFill>
              </a:rPr>
              <a:t>Forkortelser</a:t>
            </a:r>
          </a:p>
          <a:p>
            <a:r>
              <a:rPr lang="nb-NO" dirty="0"/>
              <a:t>Forkortelser for </a:t>
            </a:r>
            <a:r>
              <a:rPr lang="nb-NO" dirty="0" err="1"/>
              <a:t>lovnavn</a:t>
            </a:r>
            <a:r>
              <a:rPr lang="nb-NO" dirty="0"/>
              <a:t> og andre forkortelser, skal ikke stå først i en setning. Ikke skriv «PVF gjelder behandling av personopplysninger», skriv «Personvernforordningen gjelder behandling av personopplysninger.» Ikke skriv «Bl.a. skal parten har rett til innsyn», skriv «Blant annet skal parten ha rett til innsyn».</a:t>
            </a:r>
          </a:p>
          <a:p>
            <a:pPr marL="0" indent="0">
              <a:buNone/>
            </a:pPr>
            <a:r>
              <a:rPr lang="nb-NO" dirty="0">
                <a:solidFill>
                  <a:srgbClr val="C00000"/>
                </a:solidFill>
              </a:rPr>
              <a:t>«Jf.» og «se»</a:t>
            </a:r>
          </a:p>
          <a:p>
            <a:r>
              <a:rPr lang="nb-NO" dirty="0"/>
              <a:t>Forkortelsen «jf.» blir ofte brukt på uriktig måte. Forkortelsen står for «jamfør» eller «jevnfør», og betyr </a:t>
            </a:r>
            <a:r>
              <a:rPr lang="nb-NO" i="1" dirty="0"/>
              <a:t>sammenlign</a:t>
            </a:r>
            <a:r>
              <a:rPr lang="nb-NO" dirty="0"/>
              <a:t>. Ordet og forkortelsen kan brukes dersom det er grunn til å se to ting i sammenheng eller sammenligne, og kan dessuten anvendes dersom henvisningen ikke er presis. Dersom meningen er å sette inn en presis henvisning, bør en bruke «se».</a:t>
            </a:r>
          </a:p>
          <a:p>
            <a:endParaRPr lang="nb-NO" dirty="0"/>
          </a:p>
        </p:txBody>
      </p:sp>
    </p:spTree>
    <p:extLst>
      <p:ext uri="{BB962C8B-B14F-4D97-AF65-F5344CB8AC3E}">
        <p14:creationId xmlns:p14="http://schemas.microsoft.com/office/powerpoint/2010/main" val="14712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3E5B1-2B78-4681-AD69-CFECA4FDAB17}"/>
              </a:ext>
            </a:extLst>
          </p:cNvPr>
          <p:cNvSpPr>
            <a:spLocks noGrp="1"/>
          </p:cNvSpPr>
          <p:nvPr>
            <p:ph type="title"/>
          </p:nvPr>
        </p:nvSpPr>
        <p:spPr/>
        <p:txBody>
          <a:bodyPr>
            <a:normAutofit/>
          </a:bodyPr>
          <a:lstStyle/>
          <a:p>
            <a:r>
              <a:rPr lang="nb-NO" sz="3200" dirty="0">
                <a:solidFill>
                  <a:srgbClr val="7030A0"/>
                </a:solidFill>
              </a:rPr>
              <a:t>Enda mer om språk: norsk og engelsk</a:t>
            </a:r>
          </a:p>
        </p:txBody>
      </p:sp>
      <p:sp>
        <p:nvSpPr>
          <p:cNvPr id="3" name="Plassholder for innhold 2">
            <a:extLst>
              <a:ext uri="{FF2B5EF4-FFF2-40B4-BE49-F238E27FC236}">
                <a16:creationId xmlns:a16="http://schemas.microsoft.com/office/drawing/2014/main" id="{1035A800-828F-4604-9CCD-CB2B30CD41B3}"/>
              </a:ext>
            </a:extLst>
          </p:cNvPr>
          <p:cNvSpPr>
            <a:spLocks noGrp="1"/>
          </p:cNvSpPr>
          <p:nvPr>
            <p:ph idx="1"/>
          </p:nvPr>
        </p:nvSpPr>
        <p:spPr>
          <a:xfrm>
            <a:off x="838200" y="1825625"/>
            <a:ext cx="10515600" cy="3533775"/>
          </a:xfrm>
        </p:spPr>
        <p:txBody>
          <a:bodyPr>
            <a:normAutofit/>
          </a:bodyPr>
          <a:lstStyle/>
          <a:p>
            <a:r>
              <a:rPr lang="nb-NO" dirty="0"/>
              <a:t>Hvis du skriver norsk bør du bruke norske begreper med mindre du har en grunn til å bruke annet språk</a:t>
            </a:r>
          </a:p>
          <a:p>
            <a:pPr lvl="1"/>
            <a:r>
              <a:rPr lang="nb-NO" dirty="0"/>
              <a:t>Dersom en er i tvil om fortolkningen av forordningen, kan det være grunn til å bruke andre språkversjoner, herunder den engelske</a:t>
            </a:r>
          </a:p>
          <a:p>
            <a:pPr lvl="1"/>
            <a:r>
              <a:rPr lang="nb-NO" dirty="0"/>
              <a:t>Eksempler</a:t>
            </a:r>
          </a:p>
          <a:p>
            <a:pPr lvl="2"/>
            <a:r>
              <a:rPr lang="nb-NO" dirty="0"/>
              <a:t>General Data </a:t>
            </a:r>
            <a:r>
              <a:rPr lang="nb-NO" dirty="0" err="1"/>
              <a:t>Protection</a:t>
            </a:r>
            <a:r>
              <a:rPr lang="nb-NO" dirty="0"/>
              <a:t> </a:t>
            </a:r>
            <a:r>
              <a:rPr lang="nb-NO" dirty="0" err="1"/>
              <a:t>Regulation</a:t>
            </a:r>
            <a:r>
              <a:rPr lang="nb-NO" dirty="0"/>
              <a:t>, GDPR – Personvernforordningen, PVF </a:t>
            </a:r>
          </a:p>
          <a:p>
            <a:pPr lvl="2"/>
            <a:r>
              <a:rPr lang="nb-NO" dirty="0"/>
              <a:t>«DPIA» (Data </a:t>
            </a:r>
            <a:r>
              <a:rPr lang="nb-NO" dirty="0" err="1"/>
              <a:t>Protection</a:t>
            </a:r>
            <a:r>
              <a:rPr lang="nb-NO" dirty="0"/>
              <a:t> </a:t>
            </a:r>
            <a:r>
              <a:rPr lang="nb-NO" dirty="0" err="1"/>
              <a:t>Impact</a:t>
            </a:r>
            <a:r>
              <a:rPr lang="nb-NO" dirty="0"/>
              <a:t> </a:t>
            </a:r>
            <a:r>
              <a:rPr lang="nb-NO" dirty="0" err="1"/>
              <a:t>Assessment</a:t>
            </a:r>
            <a:r>
              <a:rPr lang="nb-NO" dirty="0"/>
              <a:t>) – Vurdering av personvernkonsekvenser</a:t>
            </a:r>
          </a:p>
          <a:p>
            <a:pPr lvl="2"/>
            <a:r>
              <a:rPr lang="nb-NO" dirty="0"/>
              <a:t>European Data </a:t>
            </a:r>
            <a:r>
              <a:rPr lang="nb-NO" dirty="0" err="1"/>
              <a:t>Protection</a:t>
            </a:r>
            <a:r>
              <a:rPr lang="nb-NO" dirty="0"/>
              <a:t> Board – (Det europeiske)Personvernrådet</a:t>
            </a:r>
          </a:p>
        </p:txBody>
      </p:sp>
    </p:spTree>
    <p:extLst>
      <p:ext uri="{BB962C8B-B14F-4D97-AF65-F5344CB8AC3E}">
        <p14:creationId xmlns:p14="http://schemas.microsoft.com/office/powerpoint/2010/main" val="157665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DDB3F8-A726-46DE-A583-5158E401D982}"/>
              </a:ext>
            </a:extLst>
          </p:cNvPr>
          <p:cNvSpPr>
            <a:spLocks noGrp="1"/>
          </p:cNvSpPr>
          <p:nvPr>
            <p:ph type="title"/>
          </p:nvPr>
        </p:nvSpPr>
        <p:spPr>
          <a:xfrm>
            <a:off x="838200" y="365125"/>
            <a:ext cx="10515600" cy="777875"/>
          </a:xfrm>
        </p:spPr>
        <p:txBody>
          <a:bodyPr>
            <a:normAutofit/>
          </a:bodyPr>
          <a:lstStyle/>
          <a:p>
            <a:r>
              <a:rPr lang="nb-NO" sz="3200" dirty="0"/>
              <a:t>Til slutt</a:t>
            </a:r>
          </a:p>
        </p:txBody>
      </p:sp>
      <p:sp>
        <p:nvSpPr>
          <p:cNvPr id="7" name="Plassholder for innhold 6">
            <a:extLst>
              <a:ext uri="{FF2B5EF4-FFF2-40B4-BE49-F238E27FC236}">
                <a16:creationId xmlns:a16="http://schemas.microsoft.com/office/drawing/2014/main" id="{66270765-0624-4423-A3C4-7BB7CC19677A}"/>
              </a:ext>
            </a:extLst>
          </p:cNvPr>
          <p:cNvSpPr>
            <a:spLocks noGrp="1"/>
          </p:cNvSpPr>
          <p:nvPr>
            <p:ph idx="1"/>
          </p:nvPr>
        </p:nvSpPr>
        <p:spPr>
          <a:xfrm>
            <a:off x="838200" y="1058333"/>
            <a:ext cx="10515600" cy="5434542"/>
          </a:xfrm>
        </p:spPr>
        <p:txBody>
          <a:bodyPr>
            <a:normAutofit fontScale="85000" lnSpcReduction="20000"/>
          </a:bodyPr>
          <a:lstStyle/>
          <a:p>
            <a:r>
              <a:rPr lang="nb-NO" dirty="0"/>
              <a:t>«i forhold til» og «når det kommer til» </a:t>
            </a:r>
          </a:p>
          <a:p>
            <a:pPr lvl="1"/>
            <a:r>
              <a:rPr lang="nb-NO" dirty="0"/>
              <a:t>Dette er formuleringer som er tunge og ofte upresise og som det derfor ofte kan være grunn til å unngå</a:t>
            </a:r>
          </a:p>
          <a:p>
            <a:pPr lvl="1"/>
            <a:r>
              <a:rPr lang="nb-NO" dirty="0"/>
              <a:t>Ikke sjelden blir slike uttrykk unødvendige dersom du skriver om setningen, eventuelt erstatter uttrykket med en preposisjon.</a:t>
            </a:r>
          </a:p>
          <a:p>
            <a:pPr lvl="1"/>
            <a:r>
              <a:rPr lang="nb-NO" dirty="0"/>
              <a:t>Noen spredte eksempler:</a:t>
            </a:r>
          </a:p>
          <a:p>
            <a:pPr lvl="2"/>
            <a:r>
              <a:rPr lang="nb-NO" dirty="0"/>
              <a:t>«Problemet er snarere at den klimavennlige retorikken følges opp med klimafiendtlig politikk </a:t>
            </a:r>
            <a:r>
              <a:rPr lang="nb-NO" u="sng" dirty="0">
                <a:solidFill>
                  <a:schemeClr val="accent1">
                    <a:lumMod val="75000"/>
                  </a:schemeClr>
                </a:solidFill>
              </a:rPr>
              <a:t>når det kommer til praksis</a:t>
            </a:r>
            <a:r>
              <a:rPr lang="nb-NO" dirty="0"/>
              <a:t>.» </a:t>
            </a:r>
            <a:r>
              <a:rPr lang="nb-NO" dirty="0">
                <a:solidFill>
                  <a:srgbClr val="C00000"/>
                </a:solidFill>
                <a:sym typeface="Wingdings" panose="05000000000000000000" pitchFamily="2" charset="2"/>
              </a:rPr>
              <a:t></a:t>
            </a:r>
            <a:r>
              <a:rPr lang="nb-NO" dirty="0"/>
              <a:t> Problemet er snarere at den klimavennlige retorikken </a:t>
            </a:r>
            <a:r>
              <a:rPr lang="nb-NO" u="sng" dirty="0">
                <a:solidFill>
                  <a:schemeClr val="accent6">
                    <a:lumMod val="75000"/>
                  </a:schemeClr>
                </a:solidFill>
              </a:rPr>
              <a:t>i praksis </a:t>
            </a:r>
            <a:r>
              <a:rPr lang="nb-NO" dirty="0"/>
              <a:t>følges opp med klimafiendtlig politikk.</a:t>
            </a:r>
          </a:p>
          <a:p>
            <a:pPr lvl="2"/>
            <a:r>
              <a:rPr lang="nb-NO" dirty="0">
                <a:solidFill>
                  <a:schemeClr val="accent1">
                    <a:lumMod val="75000"/>
                  </a:schemeClr>
                </a:solidFill>
              </a:rPr>
              <a:t>Når det kommer til</a:t>
            </a:r>
            <a:r>
              <a:rPr lang="nb-NO" dirty="0"/>
              <a:t> sabotasje, er «de store aktørene» først og fremst andre land, ifølge </a:t>
            </a:r>
            <a:r>
              <a:rPr lang="nb-NO" dirty="0" err="1"/>
              <a:t>Pretorius</a:t>
            </a:r>
            <a:r>
              <a:rPr lang="nb-NO" dirty="0"/>
              <a:t>. </a:t>
            </a:r>
            <a:r>
              <a:rPr lang="nb-NO" dirty="0">
                <a:solidFill>
                  <a:srgbClr val="C00000"/>
                </a:solidFill>
                <a:sym typeface="Wingdings" panose="05000000000000000000" pitchFamily="2" charset="2"/>
              </a:rPr>
              <a:t></a:t>
            </a:r>
            <a:r>
              <a:rPr lang="nb-NO" dirty="0"/>
              <a:t> </a:t>
            </a:r>
            <a:r>
              <a:rPr lang="nb-NO" dirty="0">
                <a:solidFill>
                  <a:schemeClr val="accent6">
                    <a:lumMod val="75000"/>
                  </a:schemeClr>
                </a:solidFill>
              </a:rPr>
              <a:t>Når det gjelder </a:t>
            </a:r>
            <a:r>
              <a:rPr lang="nb-NO" dirty="0"/>
              <a:t>sabotasje, er «de store aktørene» først og fremst andre land, ifølge </a:t>
            </a:r>
            <a:r>
              <a:rPr lang="nb-NO" dirty="0" err="1"/>
              <a:t>Pretorius</a:t>
            </a:r>
            <a:r>
              <a:rPr lang="nb-NO" dirty="0"/>
              <a:t>.</a:t>
            </a:r>
          </a:p>
          <a:p>
            <a:pPr lvl="2"/>
            <a:r>
              <a:rPr lang="nb-NO" dirty="0"/>
              <a:t>Artikkelen må redigeres </a:t>
            </a:r>
            <a:r>
              <a:rPr lang="nb-NO" dirty="0">
                <a:solidFill>
                  <a:schemeClr val="accent1">
                    <a:lumMod val="75000"/>
                  </a:schemeClr>
                </a:solidFill>
              </a:rPr>
              <a:t>i forhold til</a:t>
            </a:r>
            <a:r>
              <a:rPr lang="nb-NO" dirty="0"/>
              <a:t> god språkbruk. </a:t>
            </a:r>
            <a:r>
              <a:rPr lang="nb-NO" dirty="0">
                <a:solidFill>
                  <a:srgbClr val="C00000"/>
                </a:solidFill>
                <a:sym typeface="Wingdings" panose="05000000000000000000" pitchFamily="2" charset="2"/>
              </a:rPr>
              <a:t></a:t>
            </a:r>
            <a:r>
              <a:rPr lang="nb-NO" dirty="0"/>
              <a:t> Artikkelen må redigeres </a:t>
            </a:r>
            <a:r>
              <a:rPr lang="nb-NO" dirty="0">
                <a:solidFill>
                  <a:schemeClr val="accent6">
                    <a:lumMod val="75000"/>
                  </a:schemeClr>
                </a:solidFill>
              </a:rPr>
              <a:t>ut ifra normene for</a:t>
            </a:r>
            <a:r>
              <a:rPr lang="nb-NO" dirty="0"/>
              <a:t> god språkbruk.</a:t>
            </a:r>
          </a:p>
          <a:p>
            <a:pPr lvl="2"/>
            <a:r>
              <a:rPr lang="nb-NO" dirty="0"/>
              <a:t>Tiden er kommet til at vi bidrar </a:t>
            </a:r>
            <a:r>
              <a:rPr lang="nb-NO" dirty="0">
                <a:solidFill>
                  <a:schemeClr val="accent1">
                    <a:lumMod val="75000"/>
                  </a:schemeClr>
                </a:solidFill>
              </a:rPr>
              <a:t>i forhold til </a:t>
            </a:r>
            <a:r>
              <a:rPr lang="nb-NO" dirty="0"/>
              <a:t>å redusere utslipp av klimagasser. </a:t>
            </a:r>
            <a:r>
              <a:rPr lang="nb-NO" dirty="0">
                <a:solidFill>
                  <a:srgbClr val="C00000"/>
                </a:solidFill>
                <a:sym typeface="Wingdings" panose="05000000000000000000" pitchFamily="2" charset="2"/>
              </a:rPr>
              <a:t></a:t>
            </a:r>
            <a:r>
              <a:rPr lang="nb-NO" dirty="0"/>
              <a:t> Tiden er kommet til at vi reduserer utslipp av klimagasser</a:t>
            </a:r>
          </a:p>
          <a:p>
            <a:r>
              <a:rPr lang="nb-NO" dirty="0"/>
              <a:t>«Begrep» – «Konsept»</a:t>
            </a:r>
          </a:p>
          <a:p>
            <a:pPr lvl="1"/>
            <a:r>
              <a:rPr lang="nb-NO" dirty="0"/>
              <a:t>Flere bruker «konsept» i stedet for «begrep»</a:t>
            </a:r>
          </a:p>
          <a:p>
            <a:pPr lvl="1"/>
            <a:r>
              <a:rPr lang="nb-NO" dirty="0"/>
              <a:t>Er strengt tatt ikke feil, men uvanlig bruk av «konsept» i norsk</a:t>
            </a:r>
          </a:p>
          <a:p>
            <a:pPr lvl="1"/>
            <a:r>
              <a:rPr lang="nb-NO" dirty="0"/>
              <a:t>Husk at «begrep» inngår i mange ordsammensetninger («begrepsdannelse», «begrepsdefinisjon» mv) og at du bør/må enten bruke «begrep» eller «konsept» konsekvent. Ordsammensetninger med «konsept» blir vanskelig!</a:t>
            </a:r>
          </a:p>
          <a:p>
            <a:endParaRPr lang="nb-NO" dirty="0"/>
          </a:p>
        </p:txBody>
      </p:sp>
    </p:spTree>
    <p:extLst>
      <p:ext uri="{BB962C8B-B14F-4D97-AF65-F5344CB8AC3E}">
        <p14:creationId xmlns:p14="http://schemas.microsoft.com/office/powerpoint/2010/main" val="19036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1758</Words>
  <Application>Microsoft Office PowerPoint</Application>
  <PresentationFormat>Widescreen</PresentationFormat>
  <Paragraphs>108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Office-tema</vt:lpstr>
      <vt:lpstr>Om å skrive fagartikkel innen forvaltningsinformatikk (FINF4031)</vt:lpstr>
      <vt:lpstr>Ansvarsfraskrivelse </vt:lpstr>
      <vt:lpstr>Komme i gang</vt:lpstr>
      <vt:lpstr>Struktur mv.</vt:lpstr>
      <vt:lpstr>Typiske innholdselementer</vt:lpstr>
      <vt:lpstr>Litt mer om beskrivelser</vt:lpstr>
      <vt:lpstr>Litt mer om resonnementer</vt:lpstr>
      <vt:lpstr>Litt mer om diskusjoner</vt:lpstr>
      <vt:lpstr>Litt om språk</vt:lpstr>
      <vt:lpstr>Mer om språk: Lover mv.</vt:lpstr>
      <vt:lpstr>Enda mer om språk: norsk og engelsk</vt:lpstr>
      <vt:lpstr>Til slutt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d.w.schartum</dc:creator>
  <cp:lastModifiedBy>Dag Wiese Schartum</cp:lastModifiedBy>
  <cp:revision>31</cp:revision>
  <dcterms:created xsi:type="dcterms:W3CDTF">2019-08-18T18:57:07Z</dcterms:created>
  <dcterms:modified xsi:type="dcterms:W3CDTF">2022-08-30T07:56:27Z</dcterms:modified>
</cp:coreProperties>
</file>