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24"/>
  </p:notesMasterIdLst>
  <p:sldIdLst>
    <p:sldId id="261" r:id="rId4"/>
    <p:sldId id="300" r:id="rId5"/>
    <p:sldId id="267" r:id="rId6"/>
    <p:sldId id="281" r:id="rId7"/>
    <p:sldId id="301" r:id="rId8"/>
    <p:sldId id="289" r:id="rId9"/>
    <p:sldId id="264" r:id="rId10"/>
    <p:sldId id="298" r:id="rId11"/>
    <p:sldId id="294" r:id="rId12"/>
    <p:sldId id="287" r:id="rId13"/>
    <p:sldId id="288" r:id="rId14"/>
    <p:sldId id="299" r:id="rId15"/>
    <p:sldId id="260" r:id="rId16"/>
    <p:sldId id="268" r:id="rId17"/>
    <p:sldId id="266" r:id="rId18"/>
    <p:sldId id="277" r:id="rId19"/>
    <p:sldId id="270" r:id="rId20"/>
    <p:sldId id="263" r:id="rId21"/>
    <p:sldId id="262" r:id="rId22"/>
    <p:sldId id="286" r:id="rId23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57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78361F-125B-483C-971C-183FBB0D4226}" type="datetimeFigureOut">
              <a:rPr lang="nb-NO" smtClean="0"/>
              <a:t>10.04.2025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B43899-D620-4095-9362-9348F90747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6235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55F3EC-F78D-4281-93FA-9A19A55E8E1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3875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55F3EC-F78D-4281-93FA-9A19A55E8E1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21754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55F3EC-F78D-4281-93FA-9A19A55E8E1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5398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58413D-6A6A-4F02-A113-315085F03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7A53F2C-6B52-4923-96DC-1B50136A8F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2BE846A-2ACA-406E-94EF-C376BD43D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10.04.2025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304A13C-CEA8-45DA-A024-03CA83165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DA3854B-CCC2-4BDA-BD25-E5D5C165C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3644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13A9F7-578D-45E9-A900-F7D014158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C4B0379-A1B3-4B3E-9D04-EC24F1B6B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11DD9A8-16B3-4D5E-B5BD-BFF233D0E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10.04.2025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DDBC906-46FD-4F93-BC91-F9667C447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890BB55-CC75-41BD-BBBF-DBA5791BD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7578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4AF9F0-A7DF-4C55-AE94-34C26927B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C81C040-ACCB-40FA-9318-8E72DD94A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283352C-5A05-42BF-90E4-6D2745CE6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10.04.2025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4D9239E-B3B9-408B-A52F-E99CD21BA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2338167-15EC-4BB6-BB7B-2EA79D24E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6008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B5C36D-0652-4121-8903-80DB4442D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7B085CC-09A1-4B61-8A45-9028662C73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AE13ACE-6F5F-4B1B-9888-A9C40B8396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EEA8C25-BC8F-4A25-ADA7-A487FCD6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10.04.2025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32637CD-431B-4FB0-98C1-6FAB2D03C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12004B2-CDD5-48C1-8805-DDF696963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082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860758-A34C-4460-97FB-65A00B9B7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EB82532-BA1F-4409-B794-B964D56C15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4A55DB1-E6ED-4387-BBE1-CF73710777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C617B3C-5C21-473C-AB83-5F07D320DE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A1D69879-B8B3-4CB0-BFF4-5468984E0F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C64D8157-47D0-432A-AAD0-B103EBA78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10.04.2025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C224FB28-EF34-4709-A51A-4987E3DF4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28927CA1-C2CB-4A36-8AE6-3B833F6D9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3671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CC7C6F1-B634-45F3-95A7-845CF300D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B880DE1-515A-48FC-BAE2-F30C4C747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10.04.2025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4DCDF7D-0AA4-418B-BE34-4EE29CC4A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40BEBAD-87EB-43C3-815F-5EECC9DD4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6418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51701A1-0DDF-4883-9E15-9CAFDBACD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10.04.2025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F5315A1-9FEA-4821-A6FF-005187BF7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A56B523-7FC1-4AC3-A00C-BE3A177F4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961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34E919-F758-4E78-AC7C-3B545DE58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211F5DE-AB36-45F1-8078-A7D2F9732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DF9E2BE-9A47-400A-A1F3-7C51AF4D67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1E37429-F4A3-445D-8705-AE3A8D55D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10.04.2025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7922D1C-B8BB-438B-AEEB-04E5059DE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C8FA87A-B248-4BF4-8E54-1BD74150F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4354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1619B78-B393-4538-B772-8F832B15E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7CDAE2A7-EB9C-4764-87D4-4F60D8DF61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3A306DA-3ACC-4221-A137-BF46A08455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17D5608-1BEE-4D5D-B54D-14229E2CF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10.04.2025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2BEAB84-9C97-450B-A5D8-28F44B035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32A259D-A0F7-48BC-AB4C-AA65C8FFA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397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D31E6C-7205-4AE3-810C-0CC9DCD8B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B7873F8-F853-4B85-BF3D-B6D58B6D80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3501E1D-01D4-4618-A622-7B889C35E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10.04.2025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B32A317-E7F1-4A16-86E8-744F76952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FA33AB1-6034-40C6-BD8E-94319C6EC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211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E8B16D71-47B2-4A4E-BAEE-E799D1B672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238CEDE-36F0-49F7-B4C8-046CB66593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F361F29-A31A-41DB-8F43-366B351A4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10.04.2025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892DA34-77BC-4EE1-81F1-14C2F1C8F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6AD0D6F-6294-44C1-891C-449CAAC34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15165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E16AA53-A0F1-F640-7760-AFE4643CF8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15698-049F-7986-E173-13210A5DD5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697A17F-5588-9D62-12C4-4F11809BD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47485-B371-401E-BF95-12AC93D0E00E}" type="datetimeFigureOut">
              <a:rPr lang="nb-NO" smtClean="0"/>
              <a:t>10.04.2025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F41FA7D-4AA5-17E8-138D-D09D07526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ACDDB0B-8297-71D8-CC64-481BB946F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BDB8-6BEC-4359-AEC5-1247A8B3C3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7399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73712B-B7FF-E951-1F5B-A1FDF9B9E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53D884-3861-58D4-1535-EBFA74E8BD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932C951-8500-1802-3901-BA93A2B79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47485-B371-401E-BF95-12AC93D0E00E}" type="datetimeFigureOut">
              <a:rPr lang="nb-NO" smtClean="0"/>
              <a:t>10.04.2025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FA76773-3EB8-2CA0-F6BE-B96785BBD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2260164-2FD7-7C95-5515-3EBD0FF5D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BDB8-6BEC-4359-AEC5-1247A8B3C3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6349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24AF333-F30D-B405-1129-BD89F7398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0025072-268B-8DD5-3F54-2A38F2501B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0530006-BF50-F785-989F-1DDF3ACA0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47485-B371-401E-BF95-12AC93D0E00E}" type="datetimeFigureOut">
              <a:rPr lang="nb-NO" smtClean="0"/>
              <a:t>10.04.2025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6190C6F-AA6D-0103-965D-A1DDD6B83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DBA901E-4D40-32B2-96F2-AF4E005B6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BDB8-6BEC-4359-AEC5-1247A8B3C3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0168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B508494-6CB5-4D4A-59E5-C9876BB2C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B706879-0CBC-2F38-8E3C-B6995F7B64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B770C66-57C4-47D6-A04E-794D28FC3B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A80D89E-31E6-1263-3597-5B6F4AEAA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47485-B371-401E-BF95-12AC93D0E00E}" type="datetimeFigureOut">
              <a:rPr lang="nb-NO" smtClean="0"/>
              <a:t>10.04.2025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E55B567-33C7-77F8-9EB8-833D28B0D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2B93CD2-4903-F27B-386B-F6E96A865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BDB8-6BEC-4359-AEC5-1247A8B3C3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36209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C1A5CD-9FA0-4850-59CE-D61E6A039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574DAE8-40F9-D3B8-D3F4-16F17131F6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1DBFA18-863A-4DE5-7C34-7AABA281E2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18C2F2C-B49B-679D-4948-9E33A987C3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CF1F139B-FBF0-E3CE-2BE6-9D7349BC44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C0C76DED-95E7-EDFC-3002-DD123E4A9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47485-B371-401E-BF95-12AC93D0E00E}" type="datetimeFigureOut">
              <a:rPr lang="nb-NO" smtClean="0"/>
              <a:t>10.04.2025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06C43B4F-7944-F72A-25E9-3189D9FD6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07178D79-E43D-89CA-AD85-7CD7DD50A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BDB8-6BEC-4359-AEC5-1247A8B3C3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27241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25356A-819B-AE78-3D93-D9BFE0649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FE66A77-029B-CDBA-1705-14CADE08B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47485-B371-401E-BF95-12AC93D0E00E}" type="datetimeFigureOut">
              <a:rPr lang="nb-NO" smtClean="0"/>
              <a:t>10.04.2025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B55589E-EEBF-E4BC-C63B-DE5F2D06A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E637203-B2A5-D897-2BD8-834B2CC7B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BDB8-6BEC-4359-AEC5-1247A8B3C3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343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C3D94C3C-444A-B157-3F2A-A5ED0E444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47485-B371-401E-BF95-12AC93D0E00E}" type="datetimeFigureOut">
              <a:rPr lang="nb-NO" smtClean="0"/>
              <a:t>10.04.2025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41DADBF9-1BD9-7AD9-99EF-EC33E5200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977A125-6CFF-E6E6-0BF9-9B95F841F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BDB8-6BEC-4359-AEC5-1247A8B3C3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85651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BEEBFE4-BE9C-53E2-0FBA-3DD31959A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D9A97E2-227C-BDF5-8D70-AF801C0A67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5A33D51-6D39-8275-5577-205422DCF2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4EBCD9C-EB12-9441-D8D3-713837B36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47485-B371-401E-BF95-12AC93D0E00E}" type="datetimeFigureOut">
              <a:rPr lang="nb-NO" smtClean="0"/>
              <a:t>10.04.2025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895B71D-B76A-8350-CEE1-74D867098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3C09450-F293-0419-266C-0443BC000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BDB8-6BEC-4359-AEC5-1247A8B3C3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98450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7A2378-D6C2-6803-4D24-B272EF42D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83797AD0-6D9B-7B66-1263-567DB3E747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B2C2CF8-7D48-5745-7EEB-72B1B0C1EB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DA5887D-06E0-A1F9-87E0-B98983153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47485-B371-401E-BF95-12AC93D0E00E}" type="datetimeFigureOut">
              <a:rPr lang="nb-NO" smtClean="0"/>
              <a:t>10.04.2025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023D844-B162-75A3-BA7F-8D29A1FA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826D9E9-ABCD-C683-5416-95D775384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BDB8-6BEC-4359-AEC5-1247A8B3C3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981053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1AE4B4C-6209-06BA-71B5-859AC3AFD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BD465327-C852-5961-56C5-B51180AC44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CFEEC14-A9DA-89C0-E543-9523E05BE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47485-B371-401E-BF95-12AC93D0E00E}" type="datetimeFigureOut">
              <a:rPr lang="nb-NO" smtClean="0"/>
              <a:t>10.04.2025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8A9B150-572A-24FC-FE07-083D35FD9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6C160D9-DE62-21B3-DC98-1B09E483C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BDB8-6BEC-4359-AEC5-1247A8B3C3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23230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A0D1C157-A0E4-3CB1-F375-44008DFD38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B4EBCF5-A60A-1434-D2C4-3CBF476C7C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93DACEC-FD5E-FE4F-A99E-7BCFD51A3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47485-B371-401E-BF95-12AC93D0E00E}" type="datetimeFigureOut">
              <a:rPr lang="nb-NO" smtClean="0"/>
              <a:t>10.04.2025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87C0C51-24D0-DCA2-5948-907FA0BAA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04A472A-38BE-EC5C-FD51-72482E25E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BDB8-6BEC-4359-AEC5-1247A8B3C3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5763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62E534-C4FA-413A-80B6-E8B8794060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928860A-F09B-4B48-B90E-849FA4AD80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A072EAA-61A1-4C49-B064-4FE423FB3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79AAA-DA4B-462C-93F3-3DA2A777172D}" type="datetimeFigureOut">
              <a:rPr lang="en-GB" smtClean="0"/>
              <a:t>10/04/2025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F074FE4-866A-4DED-BE49-56D287B37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086CFD5-FD0B-4208-A9C3-771A18416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ADE9A-78D7-4C78-8DFC-51846B0360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71577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8112D9-3BEC-4D9A-97BF-796CA7C13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DEAF6D4-0E10-4053-9B28-D2E8B8C84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294B1D1-7B11-43B7-9BC5-503C8B99F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79AAA-DA4B-462C-93F3-3DA2A777172D}" type="datetimeFigureOut">
              <a:rPr lang="en-GB" smtClean="0"/>
              <a:t>10/04/2025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616238D-18E3-4FDF-807B-0B7A96DC9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821F863-28F0-43C5-8E23-5C744F99F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ADE9A-78D7-4C78-8DFC-51846B0360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4115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CE3B0D1-68A8-42DE-951D-EDCDAF246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57F53D2-5472-461B-851C-1BA73593F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57304A8-CF27-4D51-97F3-5269B2BEB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79AAA-DA4B-462C-93F3-3DA2A777172D}" type="datetimeFigureOut">
              <a:rPr lang="en-GB" smtClean="0"/>
              <a:t>10/04/2025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E84E3DD-5D39-4B53-AFB1-ECDBB096A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0B4EC10-2E27-4E10-A295-4C7C18D96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ADE9A-78D7-4C78-8DFC-51846B0360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63246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1F7261-B77B-4BCF-BEBC-2C363E385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25D396D-31EE-49E7-A6DD-36F393D4A0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7B9C5D1-2D7A-4C23-95B6-3F0F028014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7F1CF87-C5C9-43DA-9B47-471D7D4A4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79AAA-DA4B-462C-93F3-3DA2A777172D}" type="datetimeFigureOut">
              <a:rPr lang="en-GB" smtClean="0"/>
              <a:t>10/04/2025</a:t>
            </a:fld>
            <a:endParaRPr lang="en-GB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24BF5E6-7441-48B0-97E5-3D8A2B4C8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254B168-D942-4345-9872-873B88526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ADE9A-78D7-4C78-8DFC-51846B0360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5560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4F8D4B-CBFF-4C1D-97CE-E6B44A753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79EE5F2-15C9-47DB-AE46-4BFF504A9D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7B782EC-E928-4CB8-8955-0CD1D26836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8BD7205-E4BD-4A50-8252-94D6825C25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1ED749B9-485E-4106-8236-27F07DC49C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8ED1C436-6AB5-4891-8E8A-B4947E234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79AAA-DA4B-462C-93F3-3DA2A777172D}" type="datetimeFigureOut">
              <a:rPr lang="en-GB" smtClean="0"/>
              <a:t>10/04/2025</a:t>
            </a:fld>
            <a:endParaRPr lang="en-GB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47B5AFEA-1AF2-4970-9962-52D8AADDA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0D3441AA-D682-4A1E-A59E-5217D8A24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ADE9A-78D7-4C78-8DFC-51846B0360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96359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3D66473-26A4-4788-970C-C3D1FA999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DBC1042-D655-4ADE-9AF7-F0EA3C92B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79AAA-DA4B-462C-93F3-3DA2A777172D}" type="datetimeFigureOut">
              <a:rPr lang="en-GB" smtClean="0"/>
              <a:t>10/04/2025</a:t>
            </a:fld>
            <a:endParaRPr lang="en-GB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92B99A27-21E2-435D-864C-12DB83132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0651C1E-5818-4C68-97B7-85510ECC3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ADE9A-78D7-4C78-8DFC-51846B0360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15321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401979C2-E8A5-404E-B25C-FE790839A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79AAA-DA4B-462C-93F3-3DA2A777172D}" type="datetimeFigureOut">
              <a:rPr lang="en-GB" smtClean="0"/>
              <a:t>10/04/2025</a:t>
            </a:fld>
            <a:endParaRPr lang="en-GB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38DF9A8-C6A9-4842-A2C7-9F332DCBE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35370DA-1623-4F71-A57C-89A52C225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ADE9A-78D7-4C78-8DFC-51846B0360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89102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584347-40D7-46F7-863B-EE1A255A6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A29BD04-FD7E-48E3-BA39-D2648C1DC1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27DC000-F83B-4B8B-927E-C1224B5814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119E878-4BFD-4B4D-A605-99C708D7F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79AAA-DA4B-462C-93F3-3DA2A777172D}" type="datetimeFigureOut">
              <a:rPr lang="en-GB" smtClean="0"/>
              <a:t>10/04/2025</a:t>
            </a:fld>
            <a:endParaRPr lang="en-GB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459DFBE-4F1C-4C8E-ADD4-1DB62C33D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E7CF6BB-36D1-4DFB-B52F-EB352FCC8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ADE9A-78D7-4C78-8DFC-51846B0360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32959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87A48C-CE0C-47AC-887A-5C26BB85B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AA35D2C7-13F7-423C-99BE-7195BD3B4F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462255A-AB11-4487-B0F6-67042445FD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F99F822-0A8C-4A1C-8DC6-E039FBD02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79AAA-DA4B-462C-93F3-3DA2A777172D}" type="datetimeFigureOut">
              <a:rPr lang="en-GB" smtClean="0"/>
              <a:t>10/04/2025</a:t>
            </a:fld>
            <a:endParaRPr lang="en-GB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0E11FA6-7BAD-4643-AC2D-BF0809215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056344E-73FC-4E1F-B81D-73F349B54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ADE9A-78D7-4C78-8DFC-51846B0360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56669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AA570F6-E501-4A6E-B5D3-367522D62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B48B8E8-0A05-4BBE-800E-DE35F1A1E1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AA2D6D5-A120-4312-8F1F-0AE16A486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79AAA-DA4B-462C-93F3-3DA2A777172D}" type="datetimeFigureOut">
              <a:rPr lang="en-GB" smtClean="0"/>
              <a:t>10/04/2025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5077166-F822-488C-A44F-FB3414AC4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EF82DE2-5FF9-44B5-A7F4-0C0ABEFC1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ADE9A-78D7-4C78-8DFC-51846B0360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6224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02D2E781-798B-494E-A3C1-ABD054387F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C71E17B-8C0A-46B9-B011-E887C2A747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62B8960-7BF8-4006-8B9E-455504E00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79AAA-DA4B-462C-93F3-3DA2A777172D}" type="datetimeFigureOut">
              <a:rPr lang="en-GB" smtClean="0"/>
              <a:t>10/04/2025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691B25F-BD1C-42EC-9505-9D97463AF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6C28614-53EE-4897-AC0B-7A7564536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ADE9A-78D7-4C78-8DFC-51846B0360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9498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46ACD8D-3133-45FF-8972-B522BF173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D8EACAD-DF6D-4B44-A2D4-F2D81D4C61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8AD4C4B-F1B3-49AC-BEC0-4DC7C3BEA8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38D12A-E0F8-4C20-829F-7D87B6D8B09F}" type="datetimeFigureOut">
              <a:rPr lang="nb-NO" smtClean="0"/>
              <a:t>10.04.2025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E1E0FB9-B783-4733-80B0-BE5A5AF889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ED0278F-00BC-4CD0-8000-42199E2B73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6962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E386F0C9-A8A6-A87E-1A55-1A5A3C018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247EB6C-9C76-BF27-4F57-5471F62D5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B3C4883-702D-1298-BFA5-943CD3C582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047485-B371-401E-BF95-12AC93D0E00E}" type="datetimeFigureOut">
              <a:rPr lang="nb-NO" smtClean="0"/>
              <a:t>10.04.2025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3E1CB58-896B-0BD2-16C3-27A893B7B1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B14951B-99FA-2028-253E-7350264045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EDBDB8-6BEC-4359-AEC5-1247A8B3C3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6010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62087783-1027-4E51-814E-5DFAC2A49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9277904-94AE-47EA-B7BA-EE56D3F7C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6F4DFC6-81FF-489A-9177-BACEC73053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779AAA-DA4B-462C-93F3-3DA2A777172D}" type="datetimeFigureOut">
              <a:rPr lang="en-GB" smtClean="0"/>
              <a:t>10/04/2025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1710CDB-7B6A-4C0F-8ABB-91770659C7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B6E3998-B86D-491B-9E2E-623E56FB24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6ADE9A-78D7-4C78-8DFC-51846B0360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0143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emner/jus/afin/FINF4021/v25/eksamen/index.html" TargetMode="External"/><Relationship Id="rId2" Type="http://schemas.openxmlformats.org/officeDocument/2006/relationships/hyperlink" Target="https://www.uio.no/studier/emner/jus/afin/FINF4021/tidligere-eksamensoppgaver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688919C4-6FC5-4ED8-AF47-2D346D13EA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4000" dirty="0">
                <a:solidFill>
                  <a:srgbClr val="0070C0"/>
                </a:solidFill>
              </a:rPr>
              <a:t>Oppsummering FINF4021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A5A131A0-D232-414C-A029-44E741CCE9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sz="1800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1498533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86A16-3E73-BAB5-252C-89026187F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249A3107-882C-E2F5-21BF-1DC0159F9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926" y="1602546"/>
            <a:ext cx="10515600" cy="1325563"/>
          </a:xfrm>
        </p:spPr>
        <p:txBody>
          <a:bodyPr>
            <a:normAutofit/>
          </a:bodyPr>
          <a:lstStyle/>
          <a:p>
            <a:r>
              <a:rPr lang="nb-NO" sz="4000" dirty="0">
                <a:solidFill>
                  <a:srgbClr val="C00000"/>
                </a:solidFill>
              </a:rPr>
              <a:t>Generelt</a:t>
            </a:r>
          </a:p>
        </p:txBody>
      </p:sp>
    </p:spTree>
    <p:extLst>
      <p:ext uri="{BB962C8B-B14F-4D97-AF65-F5344CB8AC3E}">
        <p14:creationId xmlns:p14="http://schemas.microsoft.com/office/powerpoint/2010/main" val="2486678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pe 18">
            <a:extLst>
              <a:ext uri="{FF2B5EF4-FFF2-40B4-BE49-F238E27FC236}">
                <a16:creationId xmlns:a16="http://schemas.microsoft.com/office/drawing/2014/main" id="{29024BAE-6075-4F22-AE40-7B138C311AF7}"/>
              </a:ext>
            </a:extLst>
          </p:cNvPr>
          <p:cNvGrpSpPr/>
          <p:nvPr/>
        </p:nvGrpSpPr>
        <p:grpSpPr>
          <a:xfrm>
            <a:off x="924865" y="621858"/>
            <a:ext cx="10143153" cy="2895042"/>
            <a:chOff x="757767" y="1253119"/>
            <a:chExt cx="10143153" cy="2895042"/>
          </a:xfrm>
        </p:grpSpPr>
        <p:sp>
          <p:nvSpPr>
            <p:cNvPr id="2" name="TekstSylinder 1">
              <a:extLst>
                <a:ext uri="{FF2B5EF4-FFF2-40B4-BE49-F238E27FC236}">
                  <a16:creationId xmlns:a16="http://schemas.microsoft.com/office/drawing/2014/main" id="{85918BFD-563C-4E1A-B2DD-05280EE8D961}"/>
                </a:ext>
              </a:extLst>
            </p:cNvPr>
            <p:cNvSpPr txBox="1"/>
            <p:nvPr/>
          </p:nvSpPr>
          <p:spPr>
            <a:xfrm>
              <a:off x="3992498" y="1253119"/>
              <a:ext cx="316670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b="1" dirty="0">
                  <a:solidFill>
                    <a:schemeClr val="accent5">
                      <a:lumMod val="75000"/>
                    </a:schemeClr>
                  </a:solidFill>
                </a:rPr>
                <a:t>Rettslige informasjonssystemer</a:t>
              </a:r>
            </a:p>
            <a:p>
              <a:r>
                <a:rPr lang="nb-NO" dirty="0"/>
                <a:t>             (jf. «datasystem»)</a:t>
              </a:r>
            </a:p>
          </p:txBody>
        </p:sp>
        <p:sp>
          <p:nvSpPr>
            <p:cNvPr id="3" name="TekstSylinder 2">
              <a:extLst>
                <a:ext uri="{FF2B5EF4-FFF2-40B4-BE49-F238E27FC236}">
                  <a16:creationId xmlns:a16="http://schemas.microsoft.com/office/drawing/2014/main" id="{17734E8F-E380-4619-A468-8793DE46C442}"/>
                </a:ext>
              </a:extLst>
            </p:cNvPr>
            <p:cNvSpPr txBox="1"/>
            <p:nvPr/>
          </p:nvSpPr>
          <p:spPr>
            <a:xfrm>
              <a:off x="757767" y="2624667"/>
              <a:ext cx="2495107" cy="600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Rettskildesystemer (RKS)</a:t>
              </a:r>
            </a:p>
            <a:p>
              <a:r>
                <a:rPr lang="nb-NO" sz="1500" dirty="0"/>
                <a:t>(autentiske rettskilder)</a:t>
              </a:r>
            </a:p>
          </p:txBody>
        </p:sp>
        <p:sp>
          <p:nvSpPr>
            <p:cNvPr id="4" name="TekstSylinder 3">
              <a:extLst>
                <a:ext uri="{FF2B5EF4-FFF2-40B4-BE49-F238E27FC236}">
                  <a16:creationId xmlns:a16="http://schemas.microsoft.com/office/drawing/2014/main" id="{4F64076F-F80A-468F-9639-98900C9CBA2C}"/>
                </a:ext>
              </a:extLst>
            </p:cNvPr>
            <p:cNvSpPr txBox="1"/>
            <p:nvPr/>
          </p:nvSpPr>
          <p:spPr>
            <a:xfrm>
              <a:off x="3624830" y="2624667"/>
              <a:ext cx="3541162" cy="15234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Rettslige beslutningsstøttesystemer</a:t>
              </a:r>
            </a:p>
            <a:p>
              <a:r>
                <a:rPr lang="nb-NO" sz="1500" dirty="0"/>
                <a:t>(strukturert tilrettelegging for manuell</a:t>
              </a:r>
            </a:p>
            <a:p>
              <a:r>
                <a:rPr lang="nb-NO" sz="1500" dirty="0"/>
                <a:t>saksbehandling; integrert bruk av RKS;</a:t>
              </a:r>
            </a:p>
            <a:p>
              <a:r>
                <a:rPr lang="nb-NO" sz="1500" dirty="0"/>
                <a:t>liten grad av automatisert rettsanvendelse)</a:t>
              </a:r>
            </a:p>
            <a:p>
              <a:r>
                <a:rPr lang="nb-NO" sz="1500" i="1" dirty="0">
                  <a:solidFill>
                    <a:srgbClr val="7030A0"/>
                  </a:solidFill>
                </a:rPr>
                <a:t>Innbygging av personvern </a:t>
              </a:r>
              <a:r>
                <a:rPr lang="nb-NO" sz="1500" dirty="0">
                  <a:solidFill>
                    <a:srgbClr val="7030A0"/>
                  </a:solidFill>
                </a:rPr>
                <a:t>vil ofte fore-</a:t>
              </a:r>
            </a:p>
            <a:p>
              <a:r>
                <a:rPr lang="nb-NO" sz="1500" dirty="0">
                  <a:solidFill>
                    <a:srgbClr val="7030A0"/>
                  </a:solidFill>
                </a:rPr>
                <a:t>komme som beslutningsstøtte</a:t>
              </a:r>
            </a:p>
          </p:txBody>
        </p:sp>
        <p:sp>
          <p:nvSpPr>
            <p:cNvPr id="5" name="TekstSylinder 4">
              <a:extLst>
                <a:ext uri="{FF2B5EF4-FFF2-40B4-BE49-F238E27FC236}">
                  <a16:creationId xmlns:a16="http://schemas.microsoft.com/office/drawing/2014/main" id="{287C6C29-F739-440A-BDD4-3AEBA4E6498E}"/>
                </a:ext>
              </a:extLst>
            </p:cNvPr>
            <p:cNvSpPr txBox="1"/>
            <p:nvPr/>
          </p:nvSpPr>
          <p:spPr>
            <a:xfrm>
              <a:off x="7687733" y="2624667"/>
              <a:ext cx="3213187" cy="13388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Rettslige beslutningssystemer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(omfattende formell representasjon av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sz="1500" dirty="0">
                  <a:solidFill>
                    <a:prstClr val="black"/>
                  </a:solidFill>
                  <a:latin typeface="Calibri" panose="020F0502020204030204"/>
                </a:rPr>
                <a:t>rettskildene; stor grad av automatisert</a:t>
              </a:r>
              <a:endPara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rettsanvendelse)</a:t>
              </a:r>
            </a:p>
            <a:p>
              <a:endParaRPr lang="nb-NO" dirty="0"/>
            </a:p>
          </p:txBody>
        </p:sp>
        <p:cxnSp>
          <p:nvCxnSpPr>
            <p:cNvPr id="10" name="Rett linje 9">
              <a:extLst>
                <a:ext uri="{FF2B5EF4-FFF2-40B4-BE49-F238E27FC236}">
                  <a16:creationId xmlns:a16="http://schemas.microsoft.com/office/drawing/2014/main" id="{6FD44D46-902B-42FB-B379-86D062CB803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42378" y="1945617"/>
              <a:ext cx="2181" cy="369331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ett linje 10">
              <a:extLst>
                <a:ext uri="{FF2B5EF4-FFF2-40B4-BE49-F238E27FC236}">
                  <a16:creationId xmlns:a16="http://schemas.microsoft.com/office/drawing/2014/main" id="{A8C8AFDB-1D8C-43B2-A612-746C586FA6DB}"/>
                </a:ext>
              </a:extLst>
            </p:cNvPr>
            <p:cNvCxnSpPr/>
            <p:nvPr/>
          </p:nvCxnSpPr>
          <p:spPr>
            <a:xfrm flipH="1">
              <a:off x="1811464" y="2314948"/>
              <a:ext cx="1" cy="399303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ett linje 11">
              <a:extLst>
                <a:ext uri="{FF2B5EF4-FFF2-40B4-BE49-F238E27FC236}">
                  <a16:creationId xmlns:a16="http://schemas.microsoft.com/office/drawing/2014/main" id="{E4C91CCE-BCD1-44CF-9F72-0B701A3C00BA}"/>
                </a:ext>
              </a:extLst>
            </p:cNvPr>
            <p:cNvCxnSpPr/>
            <p:nvPr/>
          </p:nvCxnSpPr>
          <p:spPr>
            <a:xfrm flipH="1">
              <a:off x="5544560" y="2314949"/>
              <a:ext cx="1" cy="399303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ett linje 12">
              <a:extLst>
                <a:ext uri="{FF2B5EF4-FFF2-40B4-BE49-F238E27FC236}">
                  <a16:creationId xmlns:a16="http://schemas.microsoft.com/office/drawing/2014/main" id="{370EC4AE-9C1C-4EB1-823D-A40B3C8880F7}"/>
                </a:ext>
              </a:extLst>
            </p:cNvPr>
            <p:cNvCxnSpPr/>
            <p:nvPr/>
          </p:nvCxnSpPr>
          <p:spPr>
            <a:xfrm flipH="1">
              <a:off x="9042330" y="2314948"/>
              <a:ext cx="1" cy="399303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ett linje 13">
              <a:extLst>
                <a:ext uri="{FF2B5EF4-FFF2-40B4-BE49-F238E27FC236}">
                  <a16:creationId xmlns:a16="http://schemas.microsoft.com/office/drawing/2014/main" id="{8B93898B-93DC-40C0-94DD-917549903A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11464" y="2314949"/>
              <a:ext cx="7230866" cy="12159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kstSylinder 6">
            <a:extLst>
              <a:ext uri="{FF2B5EF4-FFF2-40B4-BE49-F238E27FC236}">
                <a16:creationId xmlns:a16="http://schemas.microsoft.com/office/drawing/2014/main" id="{2C820B32-DC72-F9CD-221B-62DC451CE97E}"/>
              </a:ext>
            </a:extLst>
          </p:cNvPr>
          <p:cNvSpPr txBox="1"/>
          <p:nvPr/>
        </p:nvSpPr>
        <p:spPr>
          <a:xfrm>
            <a:off x="1903066" y="4567358"/>
            <a:ext cx="358938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Konvensjonell, regelbasert teknologi</a:t>
            </a:r>
          </a:p>
          <a:p>
            <a:r>
              <a:rPr lang="nb-NO" sz="1600" dirty="0"/>
              <a:t>                   (juridisk metode)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26C5103D-DB86-82F5-DF91-FF108452BE58}"/>
              </a:ext>
            </a:extLst>
          </p:cNvPr>
          <p:cNvSpPr txBox="1"/>
          <p:nvPr/>
        </p:nvSpPr>
        <p:spPr>
          <a:xfrm>
            <a:off x="7695813" y="4567358"/>
            <a:ext cx="172906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KI-maskinlæring</a:t>
            </a:r>
          </a:p>
          <a:p>
            <a:r>
              <a:rPr lang="nb-NO" sz="1600" dirty="0"/>
              <a:t>(statistisk metode)</a:t>
            </a:r>
          </a:p>
        </p:txBody>
      </p:sp>
    </p:spTree>
    <p:extLst>
      <p:ext uri="{BB962C8B-B14F-4D97-AF65-F5344CB8AC3E}">
        <p14:creationId xmlns:p14="http://schemas.microsoft.com/office/powerpoint/2010/main" val="712357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7E0E9B-F434-25C3-FBBC-CD93A6B0C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885"/>
            <a:ext cx="10515600" cy="730508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Teknologien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5C93E393-1BAB-3F89-7BA0-D917A60A3A72}"/>
              </a:ext>
            </a:extLst>
          </p:cNvPr>
          <p:cNvSpPr txBox="1"/>
          <p:nvPr/>
        </p:nvSpPr>
        <p:spPr>
          <a:xfrm>
            <a:off x="4505179" y="2151618"/>
            <a:ext cx="1940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Datasystemer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875ABBE2-04CE-9DCF-DE1A-357588EE07E6}"/>
              </a:ext>
            </a:extLst>
          </p:cNvPr>
          <p:cNvSpPr txBox="1"/>
          <p:nvPr/>
        </p:nvSpPr>
        <p:spPr>
          <a:xfrm>
            <a:off x="4764608" y="3157377"/>
            <a:ext cx="14263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4973AE8A-22D7-09E1-61D6-E6194D1E4C2A}"/>
              </a:ext>
            </a:extLst>
          </p:cNvPr>
          <p:cNvSpPr/>
          <p:nvPr/>
        </p:nvSpPr>
        <p:spPr>
          <a:xfrm>
            <a:off x="2686962" y="1962707"/>
            <a:ext cx="1984933" cy="1828801"/>
          </a:xfrm>
          <a:custGeom>
            <a:avLst/>
            <a:gdLst>
              <a:gd name="connsiteX0" fmla="*/ 0 w 1984933"/>
              <a:gd name="connsiteY0" fmla="*/ 914401 h 1828801"/>
              <a:gd name="connsiteX1" fmla="*/ 992467 w 1984933"/>
              <a:gd name="connsiteY1" fmla="*/ 0 h 1828801"/>
              <a:gd name="connsiteX2" fmla="*/ 1984934 w 1984933"/>
              <a:gd name="connsiteY2" fmla="*/ 914401 h 1828801"/>
              <a:gd name="connsiteX3" fmla="*/ 992467 w 1984933"/>
              <a:gd name="connsiteY3" fmla="*/ 1828802 h 1828801"/>
              <a:gd name="connsiteX4" fmla="*/ 0 w 1984933"/>
              <a:gd name="connsiteY4" fmla="*/ 914401 h 1828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4933" h="1828801" fill="none" extrusionOk="0">
                <a:moveTo>
                  <a:pt x="0" y="914401"/>
                </a:moveTo>
                <a:cubicBezTo>
                  <a:pt x="-73644" y="311160"/>
                  <a:pt x="494518" y="-1629"/>
                  <a:pt x="992467" y="0"/>
                </a:cubicBezTo>
                <a:cubicBezTo>
                  <a:pt x="1621994" y="47666"/>
                  <a:pt x="2056807" y="428091"/>
                  <a:pt x="1984934" y="914401"/>
                </a:cubicBezTo>
                <a:cubicBezTo>
                  <a:pt x="1962689" y="1411271"/>
                  <a:pt x="1527151" y="1818423"/>
                  <a:pt x="992467" y="1828802"/>
                </a:cubicBezTo>
                <a:cubicBezTo>
                  <a:pt x="457315" y="1847285"/>
                  <a:pt x="34057" y="1539865"/>
                  <a:pt x="0" y="914401"/>
                </a:cubicBezTo>
                <a:close/>
              </a:path>
              <a:path w="1984933" h="1828801" stroke="0" extrusionOk="0">
                <a:moveTo>
                  <a:pt x="0" y="914401"/>
                </a:moveTo>
                <a:cubicBezTo>
                  <a:pt x="69337" y="313253"/>
                  <a:pt x="489202" y="121170"/>
                  <a:pt x="992467" y="0"/>
                </a:cubicBezTo>
                <a:cubicBezTo>
                  <a:pt x="1576539" y="5653"/>
                  <a:pt x="1994532" y="442075"/>
                  <a:pt x="1984934" y="914401"/>
                </a:cubicBezTo>
                <a:cubicBezTo>
                  <a:pt x="2043235" y="1318247"/>
                  <a:pt x="1526284" y="1748524"/>
                  <a:pt x="992467" y="1828802"/>
                </a:cubicBezTo>
                <a:cubicBezTo>
                  <a:pt x="330374" y="1882764"/>
                  <a:pt x="23175" y="1350838"/>
                  <a:pt x="0" y="91440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5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028163424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A251748-8C15-FEBC-8697-455B3B5B91BB}"/>
              </a:ext>
            </a:extLst>
          </p:cNvPr>
          <p:cNvSpPr/>
          <p:nvPr/>
        </p:nvSpPr>
        <p:spPr>
          <a:xfrm>
            <a:off x="6324773" y="1957376"/>
            <a:ext cx="2067128" cy="1828801"/>
          </a:xfrm>
          <a:custGeom>
            <a:avLst/>
            <a:gdLst>
              <a:gd name="connsiteX0" fmla="*/ 0 w 2067128"/>
              <a:gd name="connsiteY0" fmla="*/ 914401 h 1828801"/>
              <a:gd name="connsiteX1" fmla="*/ 1033564 w 2067128"/>
              <a:gd name="connsiteY1" fmla="*/ 0 h 1828801"/>
              <a:gd name="connsiteX2" fmla="*/ 2067128 w 2067128"/>
              <a:gd name="connsiteY2" fmla="*/ 914401 h 1828801"/>
              <a:gd name="connsiteX3" fmla="*/ 1033564 w 2067128"/>
              <a:gd name="connsiteY3" fmla="*/ 1828802 h 1828801"/>
              <a:gd name="connsiteX4" fmla="*/ 0 w 2067128"/>
              <a:gd name="connsiteY4" fmla="*/ 914401 h 1828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7128" h="1828801" fill="none" extrusionOk="0">
                <a:moveTo>
                  <a:pt x="0" y="914401"/>
                </a:moveTo>
                <a:cubicBezTo>
                  <a:pt x="99142" y="492244"/>
                  <a:pt x="419537" y="-54181"/>
                  <a:pt x="1033564" y="0"/>
                </a:cubicBezTo>
                <a:cubicBezTo>
                  <a:pt x="1585712" y="1173"/>
                  <a:pt x="2061317" y="432875"/>
                  <a:pt x="2067128" y="914401"/>
                </a:cubicBezTo>
                <a:cubicBezTo>
                  <a:pt x="2067341" y="1355992"/>
                  <a:pt x="1587443" y="1834600"/>
                  <a:pt x="1033564" y="1828802"/>
                </a:cubicBezTo>
                <a:cubicBezTo>
                  <a:pt x="438087" y="1796902"/>
                  <a:pt x="14351" y="1411362"/>
                  <a:pt x="0" y="914401"/>
                </a:cubicBezTo>
                <a:close/>
              </a:path>
              <a:path w="2067128" h="1828801" stroke="0" extrusionOk="0">
                <a:moveTo>
                  <a:pt x="0" y="914401"/>
                </a:moveTo>
                <a:cubicBezTo>
                  <a:pt x="-56923" y="304424"/>
                  <a:pt x="480054" y="-7720"/>
                  <a:pt x="1033564" y="0"/>
                </a:cubicBezTo>
                <a:cubicBezTo>
                  <a:pt x="1617891" y="28630"/>
                  <a:pt x="1980174" y="449932"/>
                  <a:pt x="2067128" y="914401"/>
                </a:cubicBezTo>
                <a:cubicBezTo>
                  <a:pt x="2045709" y="1400824"/>
                  <a:pt x="1658901" y="1808541"/>
                  <a:pt x="1033564" y="1828802"/>
                </a:cubicBezTo>
                <a:cubicBezTo>
                  <a:pt x="407849" y="1771590"/>
                  <a:pt x="10792" y="1427589"/>
                  <a:pt x="0" y="914401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  <a:alpha val="5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978248048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il: bøyd oppover 7">
            <a:extLst>
              <a:ext uri="{FF2B5EF4-FFF2-40B4-BE49-F238E27FC236}">
                <a16:creationId xmlns:a16="http://schemas.microsoft.com/office/drawing/2014/main" id="{68450278-163C-9B96-9DDE-EDE7C2272E2C}"/>
              </a:ext>
            </a:extLst>
          </p:cNvPr>
          <p:cNvSpPr/>
          <p:nvPr/>
        </p:nvSpPr>
        <p:spPr>
          <a:xfrm rot="16200000">
            <a:off x="6030578" y="2446979"/>
            <a:ext cx="1216152" cy="731520"/>
          </a:xfrm>
          <a:prstGeom prst="curved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Pil: bøyd oppover 8">
            <a:extLst>
              <a:ext uri="{FF2B5EF4-FFF2-40B4-BE49-F238E27FC236}">
                <a16:creationId xmlns:a16="http://schemas.microsoft.com/office/drawing/2014/main" id="{939DDAEC-DB8E-C66C-C62A-A1F209672C49}"/>
              </a:ext>
            </a:extLst>
          </p:cNvPr>
          <p:cNvSpPr/>
          <p:nvPr/>
        </p:nvSpPr>
        <p:spPr>
          <a:xfrm rot="5400000">
            <a:off x="3674187" y="2532210"/>
            <a:ext cx="1216152" cy="731520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BE978AFA-7D7D-4745-E652-F2684023ADF1}"/>
              </a:ext>
            </a:extLst>
          </p:cNvPr>
          <p:cNvSpPr txBox="1"/>
          <p:nvPr/>
        </p:nvSpPr>
        <p:spPr>
          <a:xfrm>
            <a:off x="638386" y="629554"/>
            <a:ext cx="503146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A: Konvensjonell teknologi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Logikk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Basert på regler 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(HVIS – SÅ) 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 lov, avtale mv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Bruker en begrenset, forhåndsfastsatt mengde formaliserte data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AE3E6D2A-A9C8-124B-5484-B7D93EFE5A5F}"/>
              </a:ext>
            </a:extLst>
          </p:cNvPr>
          <p:cNvSpPr txBox="1"/>
          <p:nvPr/>
        </p:nvSpPr>
        <p:spPr>
          <a:xfrm>
            <a:off x="6324773" y="645722"/>
            <a:ext cx="543163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B: Teknologi basert på maskinlæring (ML/AI)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Logikk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Basert på statistisk/matematisk modell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Bruker store mengder formaliserte og ikke-formaliserte sekundærdata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15397572-7209-87E7-5382-7881545792D7}"/>
              </a:ext>
            </a:extLst>
          </p:cNvPr>
          <p:cNvSpPr txBox="1"/>
          <p:nvPr/>
        </p:nvSpPr>
        <p:spPr>
          <a:xfrm>
            <a:off x="2575923" y="2526876"/>
            <a:ext cx="4853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527AF3FC-3419-2A0B-C1BC-1EEA115B4E87}"/>
              </a:ext>
            </a:extLst>
          </p:cNvPr>
          <p:cNvSpPr txBox="1"/>
          <p:nvPr/>
        </p:nvSpPr>
        <p:spPr>
          <a:xfrm>
            <a:off x="8244983" y="2539180"/>
            <a:ext cx="4853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F43C3F5E-DD14-4CB1-DD87-65ABF1E42586}"/>
              </a:ext>
            </a:extLst>
          </p:cNvPr>
          <p:cNvSpPr txBox="1"/>
          <p:nvPr/>
        </p:nvSpPr>
        <p:spPr>
          <a:xfrm>
            <a:off x="601626" y="3878195"/>
            <a:ext cx="474694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87313" marR="0" lvl="0" indent="-87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Helt dominerende teknologi</a:t>
            </a:r>
          </a:p>
          <a:p>
            <a:pPr marL="87313" marR="0" lvl="0" indent="-87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Forutsetter rettsanvendelse og transformering</a:t>
            </a:r>
          </a:p>
          <a:p>
            <a:pPr marL="87313" marR="0" lvl="0" indent="-87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Kan være basert på juridisk metode</a:t>
            </a:r>
          </a:p>
          <a:p>
            <a:pPr marL="87313" marR="0" lvl="0" indent="-87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Rettsikkerheten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kan være truet pga. feil i trans-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formeringen og dersom det ikke er mulighet for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reell klage/overprøving av</a:t>
            </a:r>
          </a:p>
          <a:p>
            <a:pPr marL="285750" marR="0" lvl="0" indent="-1063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46088" algn="l"/>
              </a:tabLst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data</a:t>
            </a:r>
          </a:p>
          <a:p>
            <a:pPr marL="285750" marR="0" lvl="0" indent="-1063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46088" algn="l"/>
              </a:tabLst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behandlingsregler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A6C94842-590A-1BC9-F238-D9BD45089623}"/>
              </a:ext>
            </a:extLst>
          </p:cNvPr>
          <p:cNvSpPr txBox="1"/>
          <p:nvPr/>
        </p:nvSpPr>
        <p:spPr>
          <a:xfrm>
            <a:off x="5989995" y="3867677"/>
            <a:ext cx="573786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 marR="0" lvl="0" indent="-87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ML-teknologi er foreløpig lite brukt til å treffe beslutninger</a:t>
            </a:r>
          </a:p>
          <a:p>
            <a:pPr marL="87313" marR="0" lvl="0" indent="-87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Kan bl.a. beregne hva som </a:t>
            </a:r>
            <a:r>
              <a:rPr kumimoji="0" lang="nb-NO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med sannsynlighet 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 rettslig</a:t>
            </a:r>
          </a:p>
          <a:p>
            <a:pPr marL="87313" marR="0" lvl="0" indent="-87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korrekte resultater</a:t>
            </a:r>
          </a:p>
          <a:p>
            <a:pPr marL="87313" marR="0" lvl="0" indent="-87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 ikke basert på juridisk metode (men reflekterer denne)</a:t>
            </a:r>
          </a:p>
          <a:p>
            <a:pPr marL="87313" marR="0" lvl="0" indent="-87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Graden av usikkerhet er </a:t>
            </a:r>
            <a:r>
              <a:rPr kumimoji="0" lang="nb-NO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bl.a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avhengig av datagrunnlaget,</a:t>
            </a:r>
          </a:p>
          <a:p>
            <a:pPr marL="87313" marR="0" lvl="0" indent="-87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og er ofte stor</a:t>
            </a:r>
          </a:p>
          <a:p>
            <a:pPr marL="87313" marR="0" lvl="0" indent="-87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Rettssikkerheten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truet hvis brukt til å treffe automatiserte bindende avgjørelser eller hvis rettslig usikkerhet ikke kommuniseres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9F4A06D6-0861-6EE4-FE72-AC1829B2617F}"/>
              </a:ext>
            </a:extLst>
          </p:cNvPr>
          <p:cNvSpPr txBox="1"/>
          <p:nvPr/>
        </p:nvSpPr>
        <p:spPr>
          <a:xfrm>
            <a:off x="544671" y="2151618"/>
            <a:ext cx="1883593" cy="1200329"/>
          </a:xfrm>
          <a:prstGeom prst="rect">
            <a:avLst/>
          </a:prstGeom>
          <a:noFill/>
          <a:ln w="38100" cmpd="tri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Kan være egnet til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å automatisere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beslutninger 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og gi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beslutningsstøtte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B611A2E7-EA08-C2F8-7B3C-74227336A0B4}"/>
              </a:ext>
            </a:extLst>
          </p:cNvPr>
          <p:cNvSpPr txBox="1"/>
          <p:nvPr/>
        </p:nvSpPr>
        <p:spPr>
          <a:xfrm>
            <a:off x="8933121" y="2151618"/>
            <a:ext cx="2794734" cy="1477328"/>
          </a:xfrm>
          <a:prstGeom prst="rect">
            <a:avLst/>
          </a:prstGeom>
          <a:noFill/>
          <a:ln w="38100" cmpd="tri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Kan være egnet til </a:t>
            </a: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  <a:r>
              <a:rPr kumimoji="0" lang="nb-NO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eslut-nings</a:t>
            </a:r>
            <a:r>
              <a:rPr kumimoji="0" lang="nb-NO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støtte</a:t>
            </a:r>
            <a:r>
              <a:rPr kumimoji="0" lang="nb-NO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og</a:t>
            </a:r>
            <a:r>
              <a:rPr kumimoji="0" lang="nb-NO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prosess-ledende beslutninger 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(men ikke bindende beslutninger (enkeltvedtak))</a:t>
            </a:r>
          </a:p>
        </p:txBody>
      </p:sp>
    </p:spTree>
    <p:extLst>
      <p:ext uri="{BB962C8B-B14F-4D97-AF65-F5344CB8AC3E}">
        <p14:creationId xmlns:p14="http://schemas.microsoft.com/office/powerpoint/2010/main" val="2667655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82D51-533C-6680-6CA6-0A30E0B16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DF49697C-A547-19A4-B40E-62CC67CE9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926" y="1602546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nb-NO" dirty="0">
                <a:solidFill>
                  <a:srgbClr val="C00000"/>
                </a:solidFill>
              </a:rPr>
              <a:t>Lovutvikling</a:t>
            </a:r>
            <a:br>
              <a:rPr lang="nb-NO" dirty="0">
                <a:solidFill>
                  <a:srgbClr val="C00000"/>
                </a:solidFill>
              </a:rPr>
            </a:br>
            <a:r>
              <a:rPr lang="nb-NO" sz="3600" dirty="0">
                <a:solidFill>
                  <a:srgbClr val="C00000"/>
                </a:solidFill>
              </a:rPr>
              <a:t>	- Lov som ramme</a:t>
            </a:r>
            <a:br>
              <a:rPr lang="nb-NO" sz="3600" dirty="0">
                <a:solidFill>
                  <a:srgbClr val="C00000"/>
                </a:solidFill>
              </a:rPr>
            </a:br>
            <a:r>
              <a:rPr lang="nb-NO" sz="3600" dirty="0">
                <a:solidFill>
                  <a:srgbClr val="C00000"/>
                </a:solidFill>
              </a:rPr>
              <a:t>	- Lov som innhold – automatiseringsvennlig lovgivning</a:t>
            </a:r>
          </a:p>
        </p:txBody>
      </p:sp>
    </p:spTree>
    <p:extLst>
      <p:ext uri="{BB962C8B-B14F-4D97-AF65-F5344CB8AC3E}">
        <p14:creationId xmlns:p14="http://schemas.microsoft.com/office/powerpoint/2010/main" val="3783760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e 6">
            <a:extLst>
              <a:ext uri="{FF2B5EF4-FFF2-40B4-BE49-F238E27FC236}">
                <a16:creationId xmlns:a16="http://schemas.microsoft.com/office/drawing/2014/main" id="{5E2F2E9D-EAE2-0E31-8738-C7B9126A9783}"/>
              </a:ext>
            </a:extLst>
          </p:cNvPr>
          <p:cNvGrpSpPr/>
          <p:nvPr/>
        </p:nvGrpSpPr>
        <p:grpSpPr>
          <a:xfrm>
            <a:off x="3044906" y="2001700"/>
            <a:ext cx="5593158" cy="2854599"/>
            <a:chOff x="2409003" y="2135147"/>
            <a:chExt cx="4474152" cy="2034015"/>
          </a:xfrm>
        </p:grpSpPr>
        <p:sp>
          <p:nvSpPr>
            <p:cNvPr id="2" name="TekstSylinder 1">
              <a:extLst>
                <a:ext uri="{FF2B5EF4-FFF2-40B4-BE49-F238E27FC236}">
                  <a16:creationId xmlns:a16="http://schemas.microsoft.com/office/drawing/2014/main" id="{DFE764B5-B9BF-1528-1B68-AE6983D5F573}"/>
                </a:ext>
              </a:extLst>
            </p:cNvPr>
            <p:cNvSpPr txBox="1"/>
            <p:nvPr/>
          </p:nvSpPr>
          <p:spPr>
            <a:xfrm>
              <a:off x="2409003" y="2135147"/>
              <a:ext cx="262244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/>
                <a:t>Lovutvikling</a:t>
              </a:r>
            </a:p>
            <a:p>
              <a:r>
                <a:rPr lang="nb-NO" sz="1600" dirty="0"/>
                <a:t>(automatisert lovanvendelse)</a:t>
              </a:r>
            </a:p>
          </p:txBody>
        </p:sp>
        <p:sp>
          <p:nvSpPr>
            <p:cNvPr id="4" name="TekstSylinder 3">
              <a:extLst>
                <a:ext uri="{FF2B5EF4-FFF2-40B4-BE49-F238E27FC236}">
                  <a16:creationId xmlns:a16="http://schemas.microsoft.com/office/drawing/2014/main" id="{37F4952E-B853-2388-8F28-1503E732802A}"/>
                </a:ext>
              </a:extLst>
            </p:cNvPr>
            <p:cNvSpPr txBox="1"/>
            <p:nvPr/>
          </p:nvSpPr>
          <p:spPr>
            <a:xfrm>
              <a:off x="2409003" y="3522831"/>
              <a:ext cx="192366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/>
                <a:t>Systemutvikling</a:t>
              </a:r>
            </a:p>
            <a:p>
              <a:r>
                <a:rPr lang="nb-NO" sz="1600" dirty="0"/>
                <a:t>(primært rettslig del)</a:t>
              </a:r>
            </a:p>
          </p:txBody>
        </p:sp>
        <p:sp>
          <p:nvSpPr>
            <p:cNvPr id="5" name="Pil: opp og ned 4">
              <a:extLst>
                <a:ext uri="{FF2B5EF4-FFF2-40B4-BE49-F238E27FC236}">
                  <a16:creationId xmlns:a16="http://schemas.microsoft.com/office/drawing/2014/main" id="{27ECBBDE-EFF7-9848-0DCB-73B37A054F3E}"/>
                </a:ext>
              </a:extLst>
            </p:cNvPr>
            <p:cNvSpPr/>
            <p:nvPr/>
          </p:nvSpPr>
          <p:spPr>
            <a:xfrm>
              <a:off x="3165588" y="2898614"/>
              <a:ext cx="264572" cy="594128"/>
            </a:xfrm>
            <a:prstGeom prst="upDownArrow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TekstSylinder 5">
              <a:extLst>
                <a:ext uri="{FF2B5EF4-FFF2-40B4-BE49-F238E27FC236}">
                  <a16:creationId xmlns:a16="http://schemas.microsoft.com/office/drawing/2014/main" id="{8D9FD47E-97F8-2E83-32FF-A6ED83B520D0}"/>
                </a:ext>
              </a:extLst>
            </p:cNvPr>
            <p:cNvSpPr txBox="1"/>
            <p:nvPr/>
          </p:nvSpPr>
          <p:spPr>
            <a:xfrm>
              <a:off x="5658140" y="2781478"/>
              <a:ext cx="122501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80975" indent="-180975">
                <a:buFont typeface="Arial" panose="020B0604020202020204" pitchFamily="34" charset="0"/>
                <a:buChar char="•"/>
              </a:pPr>
              <a:r>
                <a:rPr lang="nb-NO" dirty="0"/>
                <a:t>Modeller</a:t>
              </a:r>
            </a:p>
            <a:p>
              <a:pPr marL="180975" indent="-180975">
                <a:buFont typeface="Arial" panose="020B0604020202020204" pitchFamily="34" charset="0"/>
                <a:buChar char="•"/>
              </a:pPr>
              <a:r>
                <a:rPr lang="nb-NO" dirty="0"/>
                <a:t>Metoder</a:t>
              </a:r>
            </a:p>
            <a:p>
              <a:pPr marL="180975" indent="-180975">
                <a:buFont typeface="Arial" panose="020B0604020202020204" pitchFamily="34" charset="0"/>
                <a:buChar char="•"/>
              </a:pPr>
              <a:r>
                <a:rPr lang="nb-NO" dirty="0"/>
                <a:t>Verktøy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0711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B74E276C-2332-473A-B17D-799E592ACC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370807"/>
            <a:ext cx="6915820" cy="838200"/>
          </a:xfrm>
        </p:spPr>
        <p:txBody>
          <a:bodyPr/>
          <a:lstStyle/>
          <a:p>
            <a:pPr>
              <a:defRPr/>
            </a:pPr>
            <a:r>
              <a:rPr lang="nb-NO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Digitalisering og regelverksarbeid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E834D333-D2EF-44CB-BC99-94872CC194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7929"/>
          <a:stretch/>
        </p:blipFill>
        <p:spPr>
          <a:xfrm>
            <a:off x="1838490" y="1497687"/>
            <a:ext cx="8266892" cy="461822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86A452-CEDE-7683-5D78-D9707A223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4128" y="851895"/>
            <a:ext cx="7332260" cy="1325563"/>
          </a:xfrm>
        </p:spPr>
        <p:txBody>
          <a:bodyPr>
            <a:normAutofit/>
          </a:bodyPr>
          <a:lstStyle/>
          <a:p>
            <a:r>
              <a:rPr lang="nb-NO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Når du skriver eksamensbesvarelse;</a:t>
            </a:r>
            <a:br>
              <a:rPr lang="nb-NO" sz="3600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nb-NO" sz="3600" dirty="0">
                <a:latin typeface="Calibri Light" panose="020F0302020204030204" pitchFamily="34" charset="0"/>
                <a:cs typeface="Calibri Light" panose="020F0302020204030204" pitchFamily="34" charset="0"/>
              </a:rPr>
              <a:t>pass på hvor i problematikken du er!</a:t>
            </a:r>
          </a:p>
        </p:txBody>
      </p:sp>
      <p:grpSp>
        <p:nvGrpSpPr>
          <p:cNvPr id="6" name="Gruppe 5">
            <a:extLst>
              <a:ext uri="{FF2B5EF4-FFF2-40B4-BE49-F238E27FC236}">
                <a16:creationId xmlns:a16="http://schemas.microsoft.com/office/drawing/2014/main" id="{A8B0E401-0B47-DA01-FB58-C6DE41EBBBDC}"/>
              </a:ext>
            </a:extLst>
          </p:cNvPr>
          <p:cNvGrpSpPr/>
          <p:nvPr/>
        </p:nvGrpSpPr>
        <p:grpSpPr>
          <a:xfrm>
            <a:off x="1310185" y="3005120"/>
            <a:ext cx="9277949" cy="1463168"/>
            <a:chOff x="1310185" y="3005120"/>
            <a:chExt cx="9277949" cy="1463168"/>
          </a:xfrm>
        </p:grpSpPr>
        <p:pic>
          <p:nvPicPr>
            <p:cNvPr id="4" name="Bilde 3">
              <a:extLst>
                <a:ext uri="{FF2B5EF4-FFF2-40B4-BE49-F238E27FC236}">
                  <a16:creationId xmlns:a16="http://schemas.microsoft.com/office/drawing/2014/main" id="{5FACCF00-69B3-2EFE-F7EF-E87E5D7F70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10185" y="3005120"/>
              <a:ext cx="6674352" cy="1463168"/>
            </a:xfrm>
            <a:prstGeom prst="rect">
              <a:avLst/>
            </a:prstGeom>
          </p:spPr>
        </p:pic>
        <p:sp>
          <p:nvSpPr>
            <p:cNvPr id="3" name="TekstSylinder 2">
              <a:extLst>
                <a:ext uri="{FF2B5EF4-FFF2-40B4-BE49-F238E27FC236}">
                  <a16:creationId xmlns:a16="http://schemas.microsoft.com/office/drawing/2014/main" id="{90AC54FE-6D61-D972-ABEA-8A7D1DAF348B}"/>
                </a:ext>
              </a:extLst>
            </p:cNvPr>
            <p:cNvSpPr txBox="1"/>
            <p:nvPr/>
          </p:nvSpPr>
          <p:spPr>
            <a:xfrm>
              <a:off x="7984537" y="3516573"/>
              <a:ext cx="25571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primært Schartum 2025</a:t>
              </a:r>
            </a:p>
          </p:txBody>
        </p:sp>
        <p:sp>
          <p:nvSpPr>
            <p:cNvPr id="5" name="TekstSylinder 4">
              <a:extLst>
                <a:ext uri="{FF2B5EF4-FFF2-40B4-BE49-F238E27FC236}">
                  <a16:creationId xmlns:a16="http://schemas.microsoft.com/office/drawing/2014/main" id="{C882A0BD-4C51-9E96-42B4-CE1D4C41C2FB}"/>
                </a:ext>
              </a:extLst>
            </p:cNvPr>
            <p:cNvSpPr txBox="1"/>
            <p:nvPr/>
          </p:nvSpPr>
          <p:spPr>
            <a:xfrm>
              <a:off x="7938050" y="3911430"/>
              <a:ext cx="26500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nb-NO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primært Schartum 2018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9101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uppe 63">
            <a:extLst>
              <a:ext uri="{FF2B5EF4-FFF2-40B4-BE49-F238E27FC236}">
                <a16:creationId xmlns:a16="http://schemas.microsoft.com/office/drawing/2014/main" id="{422DA5CD-48AF-7661-1C1E-19B1EC975EB1}"/>
              </a:ext>
            </a:extLst>
          </p:cNvPr>
          <p:cNvGrpSpPr/>
          <p:nvPr/>
        </p:nvGrpSpPr>
        <p:grpSpPr>
          <a:xfrm>
            <a:off x="1474987" y="-750251"/>
            <a:ext cx="10717013" cy="6071231"/>
            <a:chOff x="2774442" y="1928622"/>
            <a:chExt cx="6643116" cy="3000756"/>
          </a:xfrm>
        </p:grpSpPr>
        <p:pic>
          <p:nvPicPr>
            <p:cNvPr id="60" name="Bilde 59">
              <a:extLst>
                <a:ext uri="{FF2B5EF4-FFF2-40B4-BE49-F238E27FC236}">
                  <a16:creationId xmlns:a16="http://schemas.microsoft.com/office/drawing/2014/main" id="{979843C2-9A42-E1FD-75B3-6E6E3EF7F3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74442" y="1928622"/>
              <a:ext cx="6643116" cy="3000756"/>
            </a:xfrm>
            <a:prstGeom prst="rect">
              <a:avLst/>
            </a:prstGeom>
          </p:spPr>
        </p:pic>
        <p:sp>
          <p:nvSpPr>
            <p:cNvPr id="63" name="TekstSylinder 62">
              <a:extLst>
                <a:ext uri="{FF2B5EF4-FFF2-40B4-BE49-F238E27FC236}">
                  <a16:creationId xmlns:a16="http://schemas.microsoft.com/office/drawing/2014/main" id="{6964F99E-598D-6812-B266-32847DF9208C}"/>
                </a:ext>
              </a:extLst>
            </p:cNvPr>
            <p:cNvSpPr txBox="1"/>
            <p:nvPr/>
          </p:nvSpPr>
          <p:spPr>
            <a:xfrm>
              <a:off x="5855702" y="4091409"/>
              <a:ext cx="735895" cy="1673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E2841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Innbygging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735298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00CE7B-5A82-C830-5203-11C28D60F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AECAD875-DFD4-44A8-4DAA-2D26D7FA74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645" y="2774297"/>
            <a:ext cx="7956009" cy="245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1658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006D6221-48B4-D3A9-AF09-D35F285EB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86155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chemeClr val="accent5">
                    <a:lumMod val="75000"/>
                  </a:schemeClr>
                </a:solidFill>
              </a:rPr>
              <a:t>Tre typer problemløsning knyttet til lovarbeider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8C5EBA77-856A-788F-5ABA-CED4D7F14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0490"/>
            <a:ext cx="10515600" cy="1603375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1.	Politisk problemløsning som del av lovutvikling</a:t>
            </a:r>
          </a:p>
          <a:p>
            <a:pPr marL="0" indent="0">
              <a:buNone/>
            </a:pPr>
            <a:r>
              <a:rPr lang="nb-NO" dirty="0"/>
              <a:t>2.	Juridisk problemløsning som del av lovutvikling</a:t>
            </a:r>
          </a:p>
          <a:p>
            <a:pPr marL="0" indent="0">
              <a:buNone/>
            </a:pPr>
            <a:r>
              <a:rPr lang="nb-NO" dirty="0"/>
              <a:t>3.	Problemløsning knyttet iverksettelse av lovvedtak</a:t>
            </a:r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E022D2D0-8E92-8710-E0FE-DB09E0013E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919" y="3232467"/>
            <a:ext cx="10806715" cy="2814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4580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507747BB-05D3-955F-7E5C-5129538D7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926" y="1602546"/>
            <a:ext cx="10515600" cy="1325563"/>
          </a:xfrm>
        </p:spPr>
        <p:txBody>
          <a:bodyPr/>
          <a:lstStyle/>
          <a:p>
            <a:r>
              <a:rPr lang="nb-NO" sz="4000" dirty="0">
                <a:solidFill>
                  <a:srgbClr val="C00000"/>
                </a:solidFill>
              </a:rPr>
              <a:t>Systemutvikling</a:t>
            </a:r>
            <a:br>
              <a:rPr lang="nb-NO" dirty="0">
                <a:solidFill>
                  <a:srgbClr val="C00000"/>
                </a:solidFill>
              </a:rPr>
            </a:br>
            <a:r>
              <a:rPr lang="nb-NO" dirty="0">
                <a:solidFill>
                  <a:srgbClr val="C00000"/>
                </a:solidFill>
              </a:rPr>
              <a:t>	</a:t>
            </a:r>
            <a:r>
              <a:rPr lang="nb-NO" sz="3200" dirty="0">
                <a:solidFill>
                  <a:srgbClr val="C00000"/>
                </a:solidFill>
              </a:rPr>
              <a:t>- transformering av rettskilder</a:t>
            </a:r>
          </a:p>
        </p:txBody>
      </p:sp>
    </p:spTree>
    <p:extLst>
      <p:ext uri="{BB962C8B-B14F-4D97-AF65-F5344CB8AC3E}">
        <p14:creationId xmlns:p14="http://schemas.microsoft.com/office/powerpoint/2010/main" val="342450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8083D0-021C-4519-A8EC-12FBE2672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2426"/>
            <a:ext cx="10515600" cy="1078442"/>
          </a:xfrm>
        </p:spPr>
        <p:txBody>
          <a:bodyPr>
            <a:normAutofit fontScale="90000"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Nærmere om forholdet mellom</a:t>
            </a:r>
            <a:br>
              <a:rPr lang="nb-NO" sz="3600" dirty="0">
                <a:solidFill>
                  <a:srgbClr val="0070C0"/>
                </a:solidFill>
              </a:rPr>
            </a:br>
            <a:r>
              <a:rPr lang="nb-NO" sz="3600" dirty="0">
                <a:solidFill>
                  <a:srgbClr val="0070C0"/>
                </a:solidFill>
              </a:rPr>
              <a:t>rettskildesystemer og rettslige beslutningssystemer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BC7A9DE8-9832-47AE-926F-5CF7BCB2EA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83" y="2063319"/>
            <a:ext cx="10795404" cy="383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4338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9B3621-6777-4412-99BE-FAE51C438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6337"/>
            <a:ext cx="10515600" cy="849782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Oversikt over transformeringsprosessen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CDE7DDD-642A-4D56-A694-21890E307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0999" y="1088436"/>
            <a:ext cx="5854915" cy="5493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8534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0857F4-2B92-4528-AE5D-348DDE990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567" y="395533"/>
            <a:ext cx="10515600" cy="1061255"/>
          </a:xfrm>
        </p:spPr>
        <p:txBody>
          <a:bodyPr>
            <a:normAutofit fontScale="90000"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Inndeling av systemutviklingsarbeidet i åtte faser</a:t>
            </a:r>
            <a:br>
              <a:rPr lang="nb-NO" sz="3200" dirty="0">
                <a:solidFill>
                  <a:srgbClr val="0070C0"/>
                </a:solidFill>
              </a:rPr>
            </a:br>
            <a:r>
              <a:rPr lang="nb-NO" sz="2800" dirty="0"/>
              <a:t>(transformeringen skjer i D – F, mest i E. Resultatet er algoritmer + prosess- og informasjonsmodeller som transformeres videre av programmerere)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3D6FE53-F699-4A09-8F14-0254E28F69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950" y="1785997"/>
            <a:ext cx="9374277" cy="4555068"/>
          </a:xfrm>
          <a:prstGeom prst="rect">
            <a:avLst/>
          </a:prstGeom>
        </p:spPr>
      </p:pic>
      <p:sp>
        <p:nvSpPr>
          <p:cNvPr id="7" name="Rektangel: avrundede hjørner 6">
            <a:extLst>
              <a:ext uri="{FF2B5EF4-FFF2-40B4-BE49-F238E27FC236}">
                <a16:creationId xmlns:a16="http://schemas.microsoft.com/office/drawing/2014/main" id="{09EBD363-2995-483D-8479-BAAF5CA88C45}"/>
              </a:ext>
            </a:extLst>
          </p:cNvPr>
          <p:cNvSpPr/>
          <p:nvPr/>
        </p:nvSpPr>
        <p:spPr>
          <a:xfrm>
            <a:off x="808567" y="770467"/>
            <a:ext cx="10143066" cy="757766"/>
          </a:xfrm>
          <a:prstGeom prst="roundRect">
            <a:avLst/>
          </a:prstGeom>
          <a:solidFill>
            <a:schemeClr val="accent4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36933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Bilde 36">
            <a:extLst>
              <a:ext uri="{FF2B5EF4-FFF2-40B4-BE49-F238E27FC236}">
                <a16:creationId xmlns:a16="http://schemas.microsoft.com/office/drawing/2014/main" id="{2333C30A-F925-4A3D-848C-69760C022D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278520"/>
            <a:ext cx="9912539" cy="5185507"/>
          </a:xfrm>
          <a:prstGeom prst="rect">
            <a:avLst/>
          </a:prstGeom>
        </p:spPr>
      </p:pic>
      <p:sp>
        <p:nvSpPr>
          <p:cNvPr id="38" name="Tittel 37">
            <a:extLst>
              <a:ext uri="{FF2B5EF4-FFF2-40B4-BE49-F238E27FC236}">
                <a16:creationId xmlns:a16="http://schemas.microsoft.com/office/drawing/2014/main" id="{E76863AB-5559-4F0B-B0C2-8562B02A9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882"/>
            <a:ext cx="10515600" cy="1325563"/>
          </a:xfrm>
        </p:spPr>
        <p:txBody>
          <a:bodyPr>
            <a:no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Aktøranalyse og systemavgrensing</a:t>
            </a:r>
            <a:br>
              <a:rPr lang="nb-NO" sz="3200" dirty="0">
                <a:solidFill>
                  <a:srgbClr val="0070C0"/>
                </a:solidFill>
              </a:rPr>
            </a:br>
            <a:r>
              <a:rPr lang="nb-NO" sz="2200" dirty="0"/>
              <a:t>(Hva skal være kilde for opplysninger og hvem skal behandle dem?)</a:t>
            </a:r>
          </a:p>
        </p:txBody>
      </p:sp>
      <p:sp>
        <p:nvSpPr>
          <p:cNvPr id="39" name="Rektangel: avrundede hjørner 38">
            <a:extLst>
              <a:ext uri="{FF2B5EF4-FFF2-40B4-BE49-F238E27FC236}">
                <a16:creationId xmlns:a16="http://schemas.microsoft.com/office/drawing/2014/main" id="{0127DB94-86C1-4BD2-A61B-B05F5EDA45C6}"/>
              </a:ext>
            </a:extLst>
          </p:cNvPr>
          <p:cNvSpPr/>
          <p:nvPr/>
        </p:nvSpPr>
        <p:spPr>
          <a:xfrm>
            <a:off x="838200" y="726814"/>
            <a:ext cx="7690073" cy="476827"/>
          </a:xfrm>
          <a:prstGeom prst="roundRect">
            <a:avLst/>
          </a:prstGeom>
          <a:solidFill>
            <a:schemeClr val="accent4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519679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BBE195FA-07A4-40BF-AF3D-C50EF6A27B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692" y="746527"/>
            <a:ext cx="9591284" cy="5582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9183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FD6171-416F-4EFC-BC9B-328ACD3EA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002591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Sentrale begreper/perspektiver i pensum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56BA159-75CA-4451-8E88-CA4FB099E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3503"/>
            <a:ext cx="10515600" cy="5449378"/>
          </a:xfrm>
        </p:spPr>
        <p:txBody>
          <a:bodyPr>
            <a:normAutofit fontScale="55000" lnSpcReduction="20000"/>
          </a:bodyPr>
          <a:lstStyle/>
          <a:p>
            <a:r>
              <a:rPr lang="nb-NO" dirty="0">
                <a:solidFill>
                  <a:schemeClr val="accent2">
                    <a:lumMod val="75000"/>
                  </a:schemeClr>
                </a:solidFill>
              </a:rPr>
              <a:t>Rettsstat («lovstat») i et demokrati</a:t>
            </a:r>
          </a:p>
          <a:p>
            <a:r>
              <a:rPr lang="nb-NO" dirty="0">
                <a:solidFill>
                  <a:schemeClr val="accent2">
                    <a:lumMod val="75000"/>
                  </a:schemeClr>
                </a:solidFill>
              </a:rPr>
              <a:t>Rettskildesystemer</a:t>
            </a:r>
          </a:p>
          <a:p>
            <a:r>
              <a:rPr lang="nb-NO" dirty="0">
                <a:solidFill>
                  <a:schemeClr val="accent2">
                    <a:lumMod val="75000"/>
                  </a:schemeClr>
                </a:solidFill>
              </a:rPr>
              <a:t>Rettslige beslutningsstøttesystemer</a:t>
            </a:r>
          </a:p>
          <a:p>
            <a:r>
              <a:rPr lang="nb-NO" dirty="0">
                <a:solidFill>
                  <a:schemeClr val="accent2">
                    <a:lumMod val="75000"/>
                  </a:schemeClr>
                </a:solidFill>
              </a:rPr>
              <a:t>Rettslige beslutningssystemer</a:t>
            </a:r>
          </a:p>
          <a:p>
            <a:r>
              <a:rPr lang="nb-NO" dirty="0">
                <a:solidFill>
                  <a:srgbClr val="7030A0"/>
                </a:solidFill>
              </a:rPr>
              <a:t>Lovgivningsprinsipper</a:t>
            </a:r>
          </a:p>
          <a:p>
            <a:r>
              <a:rPr lang="nb-NO" dirty="0">
                <a:solidFill>
                  <a:srgbClr val="7030A0"/>
                </a:solidFill>
              </a:rPr>
              <a:t>Automatiseringsvennlig lovgivning</a:t>
            </a:r>
          </a:p>
          <a:p>
            <a:r>
              <a:rPr lang="nb-NO" dirty="0">
                <a:solidFill>
                  <a:srgbClr val="7030A0"/>
                </a:solidFill>
              </a:rPr>
              <a:t>Systemdrevet lovendring</a:t>
            </a:r>
          </a:p>
          <a:p>
            <a:r>
              <a:rPr lang="nb-NO" dirty="0">
                <a:solidFill>
                  <a:srgbClr val="7030A0"/>
                </a:solidFill>
              </a:rPr>
              <a:t>Regelvask </a:t>
            </a:r>
          </a:p>
          <a:p>
            <a:r>
              <a:rPr lang="nb-NO" dirty="0">
                <a:solidFill>
                  <a:srgbClr val="0070C0"/>
                </a:solidFill>
              </a:rPr>
              <a:t>Politiske føringer for systemutvikling</a:t>
            </a:r>
          </a:p>
          <a:p>
            <a:r>
              <a:rPr lang="nb-NO" dirty="0">
                <a:solidFill>
                  <a:srgbClr val="0070C0"/>
                </a:solidFill>
              </a:rPr>
              <a:t>Rettslige rammer for systemutvikling («jus som ramme»)</a:t>
            </a:r>
          </a:p>
          <a:p>
            <a:r>
              <a:rPr lang="nb-NO" dirty="0">
                <a:solidFill>
                  <a:srgbClr val="0070C0"/>
                </a:solidFill>
              </a:rPr>
              <a:t>Rettslig innhold i beslutnings(støtte)systemer («jus som innhold»)</a:t>
            </a:r>
          </a:p>
          <a:p>
            <a:r>
              <a:rPr lang="nb-NO" dirty="0">
                <a:solidFill>
                  <a:srgbClr val="0070C0"/>
                </a:solidFill>
              </a:rPr>
              <a:t>Innbygging av personvern og av regler og prinsipper ellers</a:t>
            </a:r>
          </a:p>
          <a:p>
            <a:r>
              <a:rPr lang="nb-NO" dirty="0">
                <a:solidFill>
                  <a:schemeClr val="accent6">
                    <a:lumMod val="50000"/>
                  </a:schemeClr>
                </a:solidFill>
              </a:rPr>
              <a:t>Systemdrevet og saksdrevet fortolkning av lov og andre rettskilder</a:t>
            </a:r>
          </a:p>
          <a:p>
            <a:r>
              <a:rPr lang="nb-NO" dirty="0">
                <a:solidFill>
                  <a:schemeClr val="accent6">
                    <a:lumMod val="50000"/>
                  </a:schemeClr>
                </a:solidFill>
              </a:rPr>
              <a:t>Aktøranalyse og systemavgrensing</a:t>
            </a:r>
          </a:p>
          <a:p>
            <a:r>
              <a:rPr lang="nb-NO" dirty="0">
                <a:solidFill>
                  <a:schemeClr val="accent6">
                    <a:lumMod val="50000"/>
                  </a:schemeClr>
                </a:solidFill>
              </a:rPr>
              <a:t>Transformering av rettskilder (til hhv pseudokode og programkode)</a:t>
            </a:r>
          </a:p>
          <a:p>
            <a:r>
              <a:rPr lang="nb-NO" dirty="0">
                <a:solidFill>
                  <a:schemeClr val="accent6">
                    <a:lumMod val="50000"/>
                  </a:schemeClr>
                </a:solidFill>
              </a:rPr>
              <a:t>Rettslig informasjonsanalyse</a:t>
            </a:r>
          </a:p>
          <a:p>
            <a:r>
              <a:rPr lang="nb-NO" dirty="0">
                <a:solidFill>
                  <a:schemeClr val="accent6">
                    <a:lumMod val="50000"/>
                  </a:schemeClr>
                </a:solidFill>
              </a:rPr>
              <a:t>Rettslig prosessanalyse</a:t>
            </a:r>
          </a:p>
          <a:p>
            <a:r>
              <a:rPr lang="nb-NO" dirty="0">
                <a:solidFill>
                  <a:schemeClr val="accent6">
                    <a:lumMod val="50000"/>
                  </a:schemeClr>
                </a:solidFill>
              </a:rPr>
              <a:t>Rettslige systemavgjørelser</a:t>
            </a:r>
          </a:p>
          <a:p>
            <a:r>
              <a:rPr lang="nb-NO" dirty="0">
                <a:solidFill>
                  <a:schemeClr val="accent6">
                    <a:lumMod val="50000"/>
                  </a:schemeClr>
                </a:solidFill>
              </a:rPr>
              <a:t>Faktabegreper og handlingsbegreper</a:t>
            </a:r>
          </a:p>
        </p:txBody>
      </p:sp>
    </p:spTree>
    <p:extLst>
      <p:ext uri="{BB962C8B-B14F-4D97-AF65-F5344CB8AC3E}">
        <p14:creationId xmlns:p14="http://schemas.microsoft.com/office/powerpoint/2010/main" val="39388879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AD332B-381E-47BE-972C-E29002D21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6158"/>
            <a:ext cx="10515600" cy="765175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Informasjon og råd om eksamen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2B696B-9C10-48DF-AA02-315A9B9259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5422" y="2442634"/>
            <a:ext cx="10515600" cy="3958166"/>
          </a:xfrm>
        </p:spPr>
        <p:txBody>
          <a:bodyPr>
            <a:normAutofit lnSpcReduction="10000"/>
          </a:bodyPr>
          <a:lstStyle/>
          <a:p>
            <a:r>
              <a:rPr lang="nb-NO" sz="2400" dirty="0"/>
              <a:t>Hjelpemidler</a:t>
            </a:r>
          </a:p>
          <a:p>
            <a:pPr lvl="1"/>
            <a:r>
              <a:rPr lang="nb-NO" sz="2000" dirty="0"/>
              <a:t>Det blir adgang til enkel bruk av Lovdata</a:t>
            </a:r>
          </a:p>
          <a:p>
            <a:pPr lvl="1"/>
            <a:r>
              <a:rPr lang="nb-NO" sz="2000" dirty="0"/>
              <a:t>Oppgaven gir ikke grunn til rettskildebruk, så Lovdata er ikke nødvendig for å svare på oppgaven</a:t>
            </a:r>
          </a:p>
          <a:p>
            <a:r>
              <a:rPr lang="nb-NO" sz="2400" dirty="0"/>
              <a:t>Om oppgavetypen</a:t>
            </a:r>
          </a:p>
          <a:p>
            <a:pPr lvl="1"/>
            <a:r>
              <a:rPr lang="nb-NO" sz="2000" dirty="0">
                <a:sym typeface="Wingdings" panose="05000000000000000000" pitchFamily="2" charset="2"/>
              </a:rPr>
              <a:t>Oppgaven kan være «vanlige spørsmål», men kan også ta utgangspunkt i en figur, ett eller flere begreper (jf. listen ovenfor, s 14), eller dere kan bli bedt om å vurdere en konkret situasjon osv.</a:t>
            </a:r>
          </a:p>
          <a:p>
            <a:pPr lvl="1"/>
            <a:r>
              <a:rPr lang="nb-NO" sz="2000" dirty="0">
                <a:sym typeface="Wingdings" panose="05000000000000000000" pitchFamily="2" charset="2"/>
              </a:rPr>
              <a:t>Oppgaven pleier å bestå av 2 – 3 (obligatoriske) spørsmål</a:t>
            </a:r>
          </a:p>
          <a:p>
            <a:pPr lvl="1"/>
            <a:r>
              <a:rPr lang="nb-NO" sz="2000" dirty="0">
                <a:sym typeface="Wingdings" panose="05000000000000000000" pitchFamily="2" charset="2"/>
              </a:rPr>
              <a:t>Det blir angitt i oppgavesettet hvor mye hver del teller ved karaktersetting</a:t>
            </a:r>
          </a:p>
          <a:p>
            <a:pPr lvl="1"/>
            <a:r>
              <a:rPr lang="nb-NO" sz="2000" dirty="0"/>
              <a:t>Se </a:t>
            </a:r>
            <a:r>
              <a:rPr lang="nb-NO" sz="2000" dirty="0">
                <a:hlinkClick r:id="rId2"/>
              </a:rPr>
              <a:t>oppgaver fra tidligere år </a:t>
            </a:r>
            <a:r>
              <a:rPr lang="nb-NO" sz="2000" dirty="0"/>
              <a:t>med sensorveiledning (men merk at noe av dette var hjemmeeksamen)</a:t>
            </a:r>
          </a:p>
          <a:p>
            <a:pPr lvl="1"/>
            <a:r>
              <a:rPr lang="nb-NO" sz="2000" dirty="0"/>
              <a:t>Det forventes ikke at besvarelser skal inneholde henvisninger til pensum og litteratur</a:t>
            </a:r>
            <a:endParaRPr lang="nb-NO" sz="2400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BB5F619E-7C1B-4B0F-BE79-7929A29D9801}"/>
              </a:ext>
            </a:extLst>
          </p:cNvPr>
          <p:cNvSpPr txBox="1"/>
          <p:nvPr/>
        </p:nvSpPr>
        <p:spPr>
          <a:xfrm>
            <a:off x="3525322" y="1002897"/>
            <a:ext cx="3476657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400" dirty="0"/>
              <a:t>Skoleeksamen i Silurveien,</a:t>
            </a:r>
          </a:p>
          <a:p>
            <a:r>
              <a:rPr lang="nb-NO" sz="2400" dirty="0"/>
              <a:t>9. mai kl. 09:00 (4 timer)</a:t>
            </a:r>
          </a:p>
          <a:p>
            <a:r>
              <a:rPr lang="nb-NO" sz="2400" i="1" dirty="0">
                <a:hlinkClick r:id="rId3"/>
              </a:rPr>
              <a:t>Se info på semestersiden</a:t>
            </a:r>
            <a:endParaRPr lang="nb-NO" sz="2400" i="1" dirty="0"/>
          </a:p>
        </p:txBody>
      </p:sp>
    </p:spTree>
    <p:extLst>
      <p:ext uri="{BB962C8B-B14F-4D97-AF65-F5344CB8AC3E}">
        <p14:creationId xmlns:p14="http://schemas.microsoft.com/office/powerpoint/2010/main" val="37465566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C6AC43-70DD-4193-9919-19FE1180E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9972"/>
            <a:ext cx="10515600" cy="751454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Informasjon og råd om eksamen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9097734-7E0C-4566-B4F8-68DD55371A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29274"/>
            <a:ext cx="10515600" cy="5463601"/>
          </a:xfrm>
        </p:spPr>
        <p:txBody>
          <a:bodyPr>
            <a:normAutofit fontScale="92500" lnSpcReduction="10000"/>
          </a:bodyPr>
          <a:lstStyle/>
          <a:p>
            <a:r>
              <a:rPr lang="nb-NO" sz="2400" dirty="0"/>
              <a:t>Les spørsmålet i oppgaven godt og disponer før du begynner å skrive</a:t>
            </a:r>
          </a:p>
          <a:p>
            <a:pPr lvl="1"/>
            <a:r>
              <a:rPr lang="nb-NO" sz="2000" dirty="0"/>
              <a:t>Er du tvil om hvordan spørsmålet skal forstås, er det alltid trygt å forstå det som noe som er sentralt i pensum</a:t>
            </a:r>
          </a:p>
          <a:p>
            <a:pPr lvl="1"/>
            <a:r>
              <a:rPr lang="nb-NO" sz="2000" dirty="0"/>
              <a:t>Kjernen i svaret må alltid gjelde det spørsmålene i oppgaven direkte handler om</a:t>
            </a:r>
          </a:p>
          <a:p>
            <a:pPr lvl="1"/>
            <a:r>
              <a:rPr lang="nb-NO" sz="2000" dirty="0"/>
              <a:t>Du bør likevel alltid </a:t>
            </a:r>
            <a:r>
              <a:rPr lang="nb-NO" sz="2000" i="1" dirty="0"/>
              <a:t>kort</a:t>
            </a:r>
            <a:r>
              <a:rPr lang="nb-NO" sz="2000" dirty="0"/>
              <a:t> redegjøre for den </a:t>
            </a:r>
            <a:r>
              <a:rPr lang="nb-NO" sz="2000" i="1" dirty="0"/>
              <a:t>sammenhengen</a:t>
            </a:r>
            <a:r>
              <a:rPr lang="nb-NO" sz="2000" dirty="0"/>
              <a:t> spørsmålet og svaret står i (kontekst), og de eventuelle </a:t>
            </a:r>
            <a:r>
              <a:rPr lang="nb-NO" sz="2000" i="1" dirty="0"/>
              <a:t>forutsetninger</a:t>
            </a:r>
            <a:r>
              <a:rPr lang="nb-NO" sz="2000" dirty="0"/>
              <a:t> du legger til grunn for svaret</a:t>
            </a:r>
          </a:p>
          <a:p>
            <a:pPr lvl="1"/>
            <a:r>
              <a:rPr lang="nb-NO" sz="2000" dirty="0"/>
              <a:t>Det er alltid en fordel å bruke eksempler. Eksemplene kan være virkelige eller konstruerte</a:t>
            </a:r>
          </a:p>
          <a:p>
            <a:pPr lvl="1"/>
            <a:r>
              <a:rPr lang="nb-NO" sz="2000" dirty="0"/>
              <a:t>Det kan være lurt å lære seg alle figurer i pensum og bruke dem hvis oppgaven gjør det relevant. Lag gjerne egne figurer også. Husk at figurerer alltid må forklares</a:t>
            </a:r>
          </a:p>
          <a:p>
            <a:pPr lvl="1"/>
            <a:r>
              <a:rPr lang="nb-NO" sz="2000" dirty="0"/>
              <a:t>Skulle du være så uheldig at du ikke vet hvordan du skal svare, er det alltid bedre å skrive noe som er så relevant som mulig, enn å levere blankt</a:t>
            </a:r>
          </a:p>
          <a:p>
            <a:pPr lvl="1"/>
            <a:r>
              <a:rPr lang="nb-NO" sz="2000" dirty="0"/>
              <a:t>Skulle du få for liten tid til å gi fullstendig svar på alt, kan du gjengi disposisjonen i svaret ditt. En detaljert og god disposisjon kan gi positiv uttelling på karakteren</a:t>
            </a:r>
          </a:p>
          <a:p>
            <a:r>
              <a:rPr lang="nb-NO" sz="2400" dirty="0"/>
              <a:t>Dag kommer på «trøsterunde» ca. 9.15</a:t>
            </a:r>
          </a:p>
          <a:p>
            <a:pPr lvl="1"/>
            <a:r>
              <a:rPr lang="nb-NO" sz="2000" dirty="0"/>
              <a:t>På trøsterunden kan dere få svar på eventuelle uklarheter i oppgaveteksten mv.</a:t>
            </a:r>
          </a:p>
          <a:p>
            <a:pPr lvl="1"/>
            <a:r>
              <a:rPr lang="nb-NO" sz="2000" dirty="0"/>
              <a:t>Du kan også få hjelp dersom du har jernteppe</a:t>
            </a:r>
          </a:p>
          <a:p>
            <a:pPr lvl="1"/>
            <a:r>
              <a:rPr lang="nb-NO" sz="2000" dirty="0"/>
              <a:t>Blir du usikker på forståelsen av eksamensspørsmål etter at ordningen med trøsterunde er avsluttet, må du skrive i oppgaven hvordan du har forstått teksten pluss en kort begrunnelse for dette</a:t>
            </a:r>
            <a:endParaRPr lang="nb-NO" sz="24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83189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3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925</Words>
  <Application>Microsoft Office PowerPoint</Application>
  <PresentationFormat>Widescreen</PresentationFormat>
  <Paragraphs>124</Paragraphs>
  <Slides>20</Slides>
  <Notes>3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3</vt:i4>
      </vt:variant>
      <vt:variant>
        <vt:lpstr>Lysbildetitler</vt:lpstr>
      </vt:variant>
      <vt:variant>
        <vt:i4>20</vt:i4>
      </vt:variant>
    </vt:vector>
  </HeadingPairs>
  <TitlesOfParts>
    <vt:vector size="29" baseType="lpstr">
      <vt:lpstr>Aptos</vt:lpstr>
      <vt:lpstr>Aptos Display</vt:lpstr>
      <vt:lpstr>Arial</vt:lpstr>
      <vt:lpstr>Calibri</vt:lpstr>
      <vt:lpstr>Calibri Light</vt:lpstr>
      <vt:lpstr>Wingdings</vt:lpstr>
      <vt:lpstr>Office-tema</vt:lpstr>
      <vt:lpstr>1_Office-tema</vt:lpstr>
      <vt:lpstr>3_Office-tema</vt:lpstr>
      <vt:lpstr>Oppsummering FINF4021</vt:lpstr>
      <vt:lpstr>Generelt</vt:lpstr>
      <vt:lpstr>PowerPoint-presentasjon</vt:lpstr>
      <vt:lpstr>Teknologien</vt:lpstr>
      <vt:lpstr>Lovutvikling  - Lov som ramme  - Lov som innhold – automatiseringsvennlig lovgivning</vt:lpstr>
      <vt:lpstr>PowerPoint-presentasjon</vt:lpstr>
      <vt:lpstr>Digitalisering og regelverksarbeid</vt:lpstr>
      <vt:lpstr>Når du skriver eksamensbesvarelse; pass på hvor i problematikken du er!</vt:lpstr>
      <vt:lpstr>PowerPoint-presentasjon</vt:lpstr>
      <vt:lpstr>PowerPoint-presentasjon</vt:lpstr>
      <vt:lpstr>Tre typer problemløsning knyttet til lovarbeider</vt:lpstr>
      <vt:lpstr>Systemutvikling  - transformering av rettskilder</vt:lpstr>
      <vt:lpstr>Nærmere om forholdet mellom rettskildesystemer og rettslige beslutningssystemer</vt:lpstr>
      <vt:lpstr>Oversikt over transformeringsprosessen</vt:lpstr>
      <vt:lpstr>Inndeling av systemutviklingsarbeidet i åtte faser (transformeringen skjer i D – F, mest i E. Resultatet er algoritmer + prosess- og informasjonsmodeller som transformeres videre av programmerere)</vt:lpstr>
      <vt:lpstr>Aktøranalyse og systemavgrensing (Hva skal være kilde for opplysninger og hvem skal behandle dem?)</vt:lpstr>
      <vt:lpstr>PowerPoint-presentasjon</vt:lpstr>
      <vt:lpstr>Sentrale begreper/perspektiver i pensum</vt:lpstr>
      <vt:lpstr>Informasjon og råd om eksamen</vt:lpstr>
      <vt:lpstr>Informasjon og råd om eksamen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Kunnskapsmål</dc:title>
  <dc:creator>dag wiese schartum</dc:creator>
  <cp:lastModifiedBy>dag wiese schartum</cp:lastModifiedBy>
  <cp:revision>52</cp:revision>
  <cp:lastPrinted>2022-04-05T20:06:02Z</cp:lastPrinted>
  <dcterms:created xsi:type="dcterms:W3CDTF">2018-04-17T20:08:33Z</dcterms:created>
  <dcterms:modified xsi:type="dcterms:W3CDTF">2025-04-10T13:31:02Z</dcterms:modified>
</cp:coreProperties>
</file>