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8"/>
  </p:notesMasterIdLst>
  <p:sldIdLst>
    <p:sldId id="256" r:id="rId5"/>
    <p:sldId id="299" r:id="rId6"/>
    <p:sldId id="291" r:id="rId7"/>
    <p:sldId id="287" r:id="rId8"/>
    <p:sldId id="260" r:id="rId9"/>
    <p:sldId id="290" r:id="rId10"/>
    <p:sldId id="281" r:id="rId11"/>
    <p:sldId id="282" r:id="rId12"/>
    <p:sldId id="294" r:id="rId13"/>
    <p:sldId id="259" r:id="rId14"/>
    <p:sldId id="298" r:id="rId15"/>
    <p:sldId id="262" r:id="rId16"/>
    <p:sldId id="297" r:id="rId17"/>
    <p:sldId id="296" r:id="rId18"/>
    <p:sldId id="295" r:id="rId19"/>
    <p:sldId id="266" r:id="rId20"/>
    <p:sldId id="283" r:id="rId21"/>
    <p:sldId id="289" r:id="rId22"/>
    <p:sldId id="261" r:id="rId23"/>
    <p:sldId id="300" r:id="rId24"/>
    <p:sldId id="293" r:id="rId25"/>
    <p:sldId id="292" r:id="rId26"/>
    <p:sldId id="279" r:id="rId2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6865DD-C3DC-44C4-B3E3-979D1454DADE}" v="1091" dt="2025-01-20T19:41:34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3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79182-DB77-45E9-A5D4-404E2BE18873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5F3EC-F78D-4281-93FA-9A19A55E8E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8589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6205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786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3463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4405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8649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6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387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476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5398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840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2175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769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033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7062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7256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950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00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8701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609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1765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6299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84702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5F3EC-F78D-4281-93FA-9A19A55E8E1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972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E4889B-AFDE-1F41-C6A0-9F90BC43C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A61F7B-D2D7-27B3-94D6-FED4B1931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852B01-3CF2-EB45-36BB-BA7F9132D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AD4AA7-3BBF-EC7E-7624-79DC8351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432411-9918-A3E1-99D7-A3EABEA5A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0413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CEC6B-0E3A-072B-840B-B1036CC23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E5A882-8990-3E4F-EBF0-CDB809674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28C862-3C7B-2C0E-CABC-13B4F0A2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6D030B-31F4-C5E8-26A1-B982A2457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0118AA-C202-6CF4-84C1-CAE3D225D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834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456123-4A2C-2E0D-CAC8-0823ACDC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BFA024-5969-CB1F-86B6-39EB4DF7A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8ECD25-7A31-7E74-2F22-B7789CCBA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F98A66-D698-E4CA-8203-ACBFBF10A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B62C35-6E71-C2AD-8BD0-4941B8318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4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DC9054-BDD4-5178-64B6-412475EFF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2DB293-58D8-5D61-9959-BE1799C90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29F39CE-74D6-DD6C-7E83-AB2A3FB11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00742B6-8A6B-9BB4-341A-4DDD8E49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2CC01E8-041E-A192-8593-EF31F5D2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65CD5E1-4C72-E233-CC85-F2ECA8A3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43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36605E-417C-2335-9DB7-83A315F9C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1DCAB58-AAB8-83C0-E307-F633F0FA1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CE3DAFD-B34B-FC4C-8FAE-3A42883D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818CE52-2D80-60C8-8E4F-91C7E09C3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65F9F1A-5EF2-BB66-D1E3-66D2B5E8A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53D56DE-4468-F66D-47B0-E5F9768F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91C6E5D-DC70-08F6-3839-D7E0F6A29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03CB578-5EA2-4E35-2F94-EB45DEF3A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73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6294EF-51D4-9405-FAAB-57B3FA70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D1E40D3-8E4C-1604-8530-AF2DE015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6A8DECF-F797-6284-D83A-562B665E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7C9FF1B-76A2-E31F-0BF7-73FB05F49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1859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84D861C-4EEF-C936-EAEF-3602EEE1B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0793E50-5977-1084-D4F0-D6325A14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D0B7CA-2212-42A6-6329-CAF5CD3E7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26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9951F0-05DB-40AA-B4D3-1BFCF46A8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E75D18-8249-1A91-43FA-3CE77F901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96B6401-E656-EBC7-C466-699C7F970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AFD0D0-7F1B-9950-CF1C-3E1B7BB7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7E6D6-E9CE-DCB0-8635-0AFC19282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4876713-1132-B6DB-CFD8-9C8F3EFB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965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C018CD-D581-EE41-D7D5-4FE0709B0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54C463-C16C-AC65-554F-8554F9369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589D10A-7346-E59C-FCC1-B52A15054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8E5E83-B5A1-EACD-B8B7-0A433DA3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B9A2C0-2FC4-F055-DC72-11E9183C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D6A103-9B8A-2366-0A6E-F10F1D4A9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77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8E63F8-A19A-E695-433A-0BF344E8A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E5DCD5D-5F4C-D983-D506-041D531AE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D0CDC9-C4AB-7240-4F9D-7F419A0EE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A464E4-1C25-B705-C98A-5FAEAC620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695338-AA6F-B9DF-EE78-B455E8E3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3792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F06AE0B-77F6-911E-041E-232241665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9074F71-8DBD-B172-D713-F94B51059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11467F-311F-631F-6906-13D2BD6C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1A0878-EE9F-9042-2759-6251A4F9F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D4142A-249C-ABB3-A4BC-269F04648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3278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DD623-52FC-F527-3D77-DC4511C09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50AE5CD-902E-0317-AB5B-88D713D76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DA1761-5C61-15B5-D152-02D6F49E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743D5E-3971-2A48-1303-E792D0D68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0FE9BD-0901-BD9C-AAD6-2B467DEA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087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153FB0-1200-9522-4D07-E25606ED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0D468F-09FE-3BBF-EB68-9527BB4B0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9329C8-7C44-40D0-8329-2783789CF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19C0BB-5D00-5E53-02EC-A8EAEA72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83E4FB-F499-0DAB-2EB6-75AB585D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1218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E24880-1EC1-F620-D9EC-B5E407E07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EFA036-E757-4A76-26B2-E2225AA26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B9FBDD-4A4B-8AE2-1A33-DD40515EA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033ED0-CDE2-0CD4-D0E3-F7EC126AB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C4D417-6746-7C9C-B769-9E155AC76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3430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2D9F79-ABE3-ADF9-305F-487A4A0C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A28964-221F-3AB6-793A-EF5D6D448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9E5886-0FBE-D623-2A6B-169DE7ECB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4415303-3511-06ED-9A77-372E77DD3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6C94FE2-A2EF-05A3-7D8E-BD051D383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2B74B3-FFF0-A8C5-3D77-2E5E855B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8622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DDF5F6-CBFC-0A9D-BAF1-ED9F29EFD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D12BD5-B94A-6231-7B02-0501A6296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0CE67D1-4D7B-DC38-FF0F-00853908B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CE22918-4929-EC7B-408F-A79AEAD3E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1ECA130-AFF7-8737-C357-62A2002A3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8C58D66-B594-FF5F-207C-9BD1438C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F00F950-B361-A32E-E479-35C1A83DB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40AF3DA-3FCB-6B69-B5F4-AB8D5CED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6339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57958B-8D80-D82C-17A9-135D0921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026CB4C-9CA2-A972-64C7-6D504C16F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9F71838-35E6-198E-7F27-7F6D78F1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113E7B-6380-0B84-8380-1E8371E2F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8475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F3B04E7-D235-75D9-F172-355B062B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A54A45E-21AE-A3FC-23C0-40E4A0F6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3B1B492-761D-4B50-F813-78A81729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66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15038-5E74-F898-3FCC-3DE3A1C6A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DCED1A-81EF-E85E-6CCA-FB7DAF623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BC7D44-655B-0BE3-D33F-D79FF5D6B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E79C65C-3D0A-7A41-4663-6C8F870A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31E06E-D90B-B596-16AE-BBBBAE0B9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0788E4-7170-18F8-CBC9-5EE047B5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1631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7ACF84-F9E1-B080-CA13-E2A9CD841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1C19EDE-D06D-4664-B9F2-FDB97BF254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CA199E4-50CD-28FB-67BC-7A0B825E3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ABB2AE-8670-A8EA-79B0-3DA09D9D7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57B0062-0323-01E2-BAE2-E5C81AEBF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425176A-E05F-BD9D-8B5F-04F724DE1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5304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26F924-9889-6FD8-5F7A-C9C1A944D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9C634A-6F81-19E9-22F1-DBE7FED2F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28444E-E3EB-5E05-70DC-37885F1E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B48F82-CFE0-5BBF-EECC-774C15DD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BF5C30-433F-5594-B011-35E03C4D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292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66A496C-347F-8661-4E16-692525086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BF32F1F-CBB9-42AB-22EA-0CC64CD55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F6340A-044B-57F9-4A8A-A0999720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F29701-DD91-CFA6-0FFD-E82303642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5280A4-F12E-8FC2-2149-8BFAC668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70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62E534-C4FA-413A-80B6-E8B879406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928860A-F09B-4B48-B90E-849FA4AD8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072EAA-61A1-4C49-B064-4FE423FB3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074FE4-866A-4DED-BE49-56D287B37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86CFD5-FD0B-4208-A9C3-771A18416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804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8112D9-3BEC-4D9A-97BF-796CA7C13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EAF6D4-0E10-4053-9B28-D2E8B8C8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94B1D1-7B11-43B7-9BC5-503C8B99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16238D-18E3-4FDF-807B-0B7A96DC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21F863-28F0-43C5-8E23-5C744F99F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7789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E3B0D1-68A8-42DE-951D-EDCDAF246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7F53D2-5472-461B-851C-1BA73593F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7304A8-CF27-4D51-97F3-5269B2BE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84E3DD-5D39-4B53-AFB1-ECDBB096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B4EC10-2E27-4E10-A295-4C7C18D9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4134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F7261-B77B-4BCF-BEBC-2C363E38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5D396D-31EE-49E7-A6DD-36F393D4A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7B9C5D1-2D7A-4C23-95B6-3F0F02801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F1CF87-C5C9-43DA-9B47-471D7D4A4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24BF5E6-7441-48B0-97E5-3D8A2B4C8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254B168-D942-4345-9872-873B8852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762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F8D4B-CBFF-4C1D-97CE-E6B44A753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9EE5F2-15C9-47DB-AE46-4BFF504A9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B782EC-E928-4CB8-8955-0CD1D2683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8BD7205-E4BD-4A50-8252-94D6825C2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ED749B9-485E-4106-8236-27F07DC49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ED1C436-6AB5-4891-8E8A-B4947E23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7B5AFEA-1AF2-4970-9962-52D8AADD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D3441AA-D682-4A1E-A59E-5217D8A2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772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D66473-26A4-4788-970C-C3D1FA99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DBC1042-D655-4ADE-9AF7-F0EA3C92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2B99A27-21E2-435D-864C-12DB8313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0651C1E-5818-4C68-97B7-85510ECC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8984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01979C2-E8A5-404E-B25C-FE790839A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8DF9A8-C6A9-4842-A2C7-9F332DCB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35370DA-1623-4F71-A57C-89A52C22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9347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84347-40D7-46F7-863B-EE1A255A6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9BD04-FD7E-48E3-BA39-D2648C1DC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27DC000-F83B-4B8B-927E-C1224B581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119E878-4BFD-4B4D-A605-99C708D7F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459DFBE-4F1C-4C8E-ADD4-1DB62C33D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7CF6BB-36D1-4DFB-B52F-EB352FCC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668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7A48C-CE0C-47AC-887A-5C26BB85B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A35D2C7-13F7-423C-99BE-7195BD3B4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462255A-AB11-4487-B0F6-67042445F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9F822-0A8C-4A1C-8DC6-E039FBD02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E11FA6-7BAD-4643-AC2D-BF080921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56344E-73FC-4E1F-B81D-73F349B5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3031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A570F6-E501-4A6E-B5D3-367522D62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B48B8E8-0A05-4BBE-800E-DE35F1A1E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A2D6D5-A120-4312-8F1F-0AE16A48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077166-F822-488C-A44F-FB3414AC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82DE2-5FF9-44B5-A7F4-0C0ABEFC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3806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2D2E781-798B-494E-A3C1-ABD054387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71E17B-8C0A-46B9-B011-E887C2A74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2B8960-7BF8-4006-8B9E-455504E00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91B25F-BD1C-42EC-9505-9D97463AF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C28614-53EE-4897-AC0B-7A7564536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0922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A41DDE-476C-4718-B9A5-FFCDA6983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E0F0F00-4C13-44B3-931A-113CE385D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090CA3-4B43-40BA-AABA-C7BB45A23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5D3189-ACBF-4FD8-A0C8-B37274206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965C61-E3DF-4EED-9ABE-1355020C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79244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4CD794-562E-42E5-9C78-78155E1D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781B61-B8B8-4B71-8D93-7A076F007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E5D76A-1370-4D59-909F-B5640DAB5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2349D1-9612-4764-B78E-5B9E60AA6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CC1411-BD4A-47D8-8E51-686CA08CD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34391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6BCD01-9EE3-4D44-BCF5-61CB3B26D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201B7B-B9A0-4EAF-95C9-41D5A8E4E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3D1FF4-7F27-4370-8E36-68E41354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02AB49-45B3-44B2-8B29-179B6BF1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3C2A4C-82DC-4381-9E5C-313BBDF5F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0414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F17D45-4B72-4952-806F-F2338A485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A3D9A5-7249-459B-AABA-EA3FB451A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E33504E-34F7-44EC-9B4A-67A95E738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F16C40-A510-4049-8182-28ABDA8B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3A1F6FB-E779-4C9A-B2F5-871941F0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22CFFF-0B41-4C04-92DC-EF5FE3A6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0366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B4B006-FF22-4210-ACA2-C839A87A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DF254B-DD51-4F04-A334-76370EDC6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DF8739D-EFCA-4E1F-ADA1-64D33DBBE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273A983-8CB0-4A55-95D5-AE3C48BA3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7F65AB0-6635-4833-B656-F50544139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51BC4E8-7045-4A03-921F-93F6109C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9D46AA4-AF84-49DD-8F73-3364CA0C3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9C0A892-94E1-42BC-9C2A-B51CA6E9F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1624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75F6B-B5D6-4174-9D7C-1AC548BB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A9B565C-5660-407D-9EE7-24BC6DA5F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05CA8A-DE0C-47E9-B215-C3CD5C5ED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BA41BD-DF5C-49D1-8BD3-75AD052D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2012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DB6A652-9EAA-4005-BA2A-7E3492F79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2F86A26-2144-4D28-BF0C-780614934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B0C09B4-513A-4350-AA6D-272A388C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87374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652D93-9DC0-4B66-97BC-299E88325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A3C5AF-2EB2-488D-B4FD-76ED9AD9D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C4F65BB-E54E-4BCD-A0F7-70A39DCEB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20679C8-77FB-4E9D-8B8A-593E5748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AEFF2C-DF52-40C5-95DE-4AD0D48B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681EAA-29EA-4389-91FF-92D05B05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3414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27A3C4-EE1E-4E20-8DCE-339C9E38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762ECD9-279B-4957-9A6F-85D4A58C9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7FEDDD6-004C-449C-8794-C3CA24167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936BDBA-7349-4FF8-9F6A-74703974B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DE6467-7571-4309-BFDC-902C48DD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0E1B78-6AB1-4206-A942-A9ECF148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0054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89B3DA-A2AE-4CAB-BE8D-0C16BBF56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405FF5D-D8BC-4D2C-A12F-2783DCCEE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D966CC-9BCE-47A1-8B62-45FA9D594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E97179-AA9A-47A6-9E41-B8F6F96D8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79B79D-0F67-4732-919D-476C61E6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1358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9532CCE-34C8-42AF-B40D-08671DDD8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5BD1963-BCCC-4692-B48E-89D5B117D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09F929-B62B-4A73-8073-23561B58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F4291A-3ACE-44CC-822F-70D875AD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610308-2717-4A13-BB87-DC237BC8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6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EBBFB3C-C551-41A6-D093-DB01A9BFC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3C949-49D5-90E0-DFE3-54603861C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E61ACD-9288-72F7-037C-883EE3D38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278CE3-E366-4176-8339-BAC804C96555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47A400-B592-4623-5CFE-BC591F39A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B8A456-3F05-9F4A-8F03-9056BC1D2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89C69C-4EFD-410B-B437-1F48F682B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6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01F175D-24C1-4E19-6A65-D64E1FDC5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489322-1620-E794-D72C-5D14A1670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170ABF-DE5F-8198-0221-DA99B9C6C3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468C60-2470-4B25-980F-DCE3212E35AC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6C9F9E-C42E-6E4B-2AA5-F0957294D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5591FD-6A72-7BAD-336B-E24714018C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7C2528-8634-463C-AF71-01C4666F48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74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2087783-1027-4E51-814E-5DFAC2A4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277904-94AE-47EA-B7BA-EE56D3F7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F4DFC6-81FF-489A-9177-BACEC7305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79AAA-DA4B-462C-93F3-3DA2A777172D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710CDB-7B6A-4C0F-8ABB-91770659C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6E3998-B86D-491B-9E2E-623E56FB2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ADE9A-78D7-4C78-8DFC-51846B036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99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AC9199D-7E34-4FBD-B208-7592FEC0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3670AC-E5D0-43E2-8749-F88F475C9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3C2957-6013-4EC2-A453-2CA3090C5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A627F-341A-4737-90A9-47B749CEDA12}" type="datetimeFigureOut">
              <a:rPr lang="nb-NO" smtClean="0"/>
              <a:t>20.01.2025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489CE0-6FD8-4751-BCC3-D778CF37B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0DEF18-E476-4BC1-BFCE-D378A4530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238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424FC2-B25A-4F90-DEB2-7515D66ACD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Introduksjon til emnet</a:t>
            </a:r>
            <a:br>
              <a:rPr lang="nb-NO" dirty="0"/>
            </a:br>
            <a:r>
              <a:rPr lang="nb-NO" dirty="0"/>
              <a:t>Digitalisering av rettsregler </a:t>
            </a:r>
            <a:r>
              <a:rPr lang="nb-NO" sz="2200" dirty="0"/>
              <a:t>(FINF4021)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43CF536-E1A1-6CC9-1CF9-70C9C1ED8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76327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E90942-5F39-4108-0048-F5D5EDEDD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20" y="2148432"/>
            <a:ext cx="10515600" cy="1325563"/>
          </a:xfrm>
        </p:spPr>
        <p:txBody>
          <a:bodyPr/>
          <a:lstStyle/>
          <a:p>
            <a:r>
              <a:rPr lang="nb-NO" dirty="0"/>
              <a:t>Generelt</a:t>
            </a:r>
          </a:p>
        </p:txBody>
      </p:sp>
    </p:spTree>
    <p:extLst>
      <p:ext uri="{BB962C8B-B14F-4D97-AF65-F5344CB8AC3E}">
        <p14:creationId xmlns:p14="http://schemas.microsoft.com/office/powerpoint/2010/main" val="131001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B42680C2-E134-4BC0-7226-2001D59CE260}"/>
              </a:ext>
            </a:extLst>
          </p:cNvPr>
          <p:cNvGrpSpPr/>
          <p:nvPr/>
        </p:nvGrpSpPr>
        <p:grpSpPr>
          <a:xfrm>
            <a:off x="2010428" y="2628127"/>
            <a:ext cx="2840603" cy="2446543"/>
            <a:chOff x="1513759" y="2031346"/>
            <a:chExt cx="2840603" cy="2446543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B1FDB500-804D-B0E9-EBD1-27FDA5E08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3759" y="2031346"/>
              <a:ext cx="2840603" cy="1557329"/>
            </a:xfrm>
            <a:prstGeom prst="rect">
              <a:avLst/>
            </a:prstGeom>
          </p:spPr>
        </p:pic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35C93928-1FFD-0893-A7C9-3FF0E09D3653}"/>
                </a:ext>
              </a:extLst>
            </p:cNvPr>
            <p:cNvSpPr txBox="1"/>
            <p:nvPr/>
          </p:nvSpPr>
          <p:spPr>
            <a:xfrm>
              <a:off x="1929329" y="3523782"/>
              <a:ext cx="189173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/>
                <a:t>Lover</a:t>
              </a:r>
            </a:p>
            <a:p>
              <a:r>
                <a:rPr lang="nb-NO" sz="2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Lovutvikling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DCD89AAE-9E85-7608-8689-2C9D3D1501D6}"/>
              </a:ext>
            </a:extLst>
          </p:cNvPr>
          <p:cNvGrpSpPr/>
          <p:nvPr/>
        </p:nvGrpSpPr>
        <p:grpSpPr>
          <a:xfrm>
            <a:off x="7620251" y="2472202"/>
            <a:ext cx="2453033" cy="2602468"/>
            <a:chOff x="5762782" y="2031346"/>
            <a:chExt cx="2453033" cy="2602468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BFD7B25B-CD0A-E764-33D1-24BB9CCB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7518" y="2031346"/>
              <a:ext cx="2288297" cy="1711855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88E8F3AA-57B9-7865-4E60-9A87E1814848}"/>
                </a:ext>
              </a:extLst>
            </p:cNvPr>
            <p:cNvSpPr txBox="1"/>
            <p:nvPr/>
          </p:nvSpPr>
          <p:spPr>
            <a:xfrm>
              <a:off x="5762782" y="3679707"/>
              <a:ext cx="242027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/>
                <a:t>Datasystemer</a:t>
              </a:r>
            </a:p>
            <a:p>
              <a:r>
                <a:rPr lang="nb-NO" sz="2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Systemutvikling</a:t>
              </a:r>
            </a:p>
          </p:txBody>
        </p:sp>
      </p:grpSp>
      <p:sp>
        <p:nvSpPr>
          <p:cNvPr id="8" name="Pil: venstre og høyre 7">
            <a:extLst>
              <a:ext uri="{FF2B5EF4-FFF2-40B4-BE49-F238E27FC236}">
                <a16:creationId xmlns:a16="http://schemas.microsoft.com/office/drawing/2014/main" id="{0133E925-0247-2C2C-3B6A-69FFE5634731}"/>
              </a:ext>
            </a:extLst>
          </p:cNvPr>
          <p:cNvSpPr/>
          <p:nvPr/>
        </p:nvSpPr>
        <p:spPr>
          <a:xfrm>
            <a:off x="5328370" y="3285408"/>
            <a:ext cx="2040169" cy="340028"/>
          </a:xfrm>
          <a:prstGeom prst="left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618BBA1A-E20A-9D2D-77F1-82015420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7428" y="360530"/>
            <a:ext cx="6782051" cy="1325563"/>
          </a:xfrm>
        </p:spPr>
        <p:txBody>
          <a:bodyPr>
            <a:normAutofit/>
          </a:bodyPr>
          <a:lstStyle/>
          <a:p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Hovedelementene og –relasjonene </a:t>
            </a:r>
          </a:p>
        </p:txBody>
      </p:sp>
    </p:spTree>
    <p:extLst>
      <p:ext uri="{BB962C8B-B14F-4D97-AF65-F5344CB8AC3E}">
        <p14:creationId xmlns:p14="http://schemas.microsoft.com/office/powerpoint/2010/main" val="988375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35763E-9D54-CC27-EFFD-0AFF0B9A8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To små historiske tilbakeblikk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31B7C7-4D50-049C-A41B-28C6BA1E3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8" y="1825625"/>
            <a:ext cx="10634662" cy="4351338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«Rammer»: Datateknologi ble først lovregulert for å ivareta personvern (Norge: 1978). Siden er det vedtatt en rekke lover for å regulere ulike aspekter ved datateknologi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«Innhold»: Automatisert rettsanvendelse i offentlig forvaltning er </a:t>
            </a:r>
            <a:r>
              <a:rPr kumimoji="0" lang="nb-NO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ikke nytt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Pensjonssystemet som inngår i folketrygdlovens (1966) bestemmelser om alders- og uførepensjon (utviklet fra 1963/64), er ett av de første store eksemplene i Norge på et «rettslig beslutningssystem» (altså lenge før Stortinget begynte å regulere teknologien)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Noen statlige etater som driver automatisert rettsanvendelse: NAV, Skatteetaten, Tolletaten, Lånekassen, Husbanken, Landbruksdirektoratet, Samordna opptak, opptak til videregående opplæring (VIGO) mv.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194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2F84E05E-236B-A49F-C82C-9538334AB885}"/>
              </a:ext>
            </a:extLst>
          </p:cNvPr>
          <p:cNvGrpSpPr/>
          <p:nvPr/>
        </p:nvGrpSpPr>
        <p:grpSpPr>
          <a:xfrm>
            <a:off x="1938718" y="1072285"/>
            <a:ext cx="2840603" cy="2015656"/>
            <a:chOff x="1513759" y="2031346"/>
            <a:chExt cx="2840603" cy="2015656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910C7B36-A7E9-D275-FE64-6ACE3E977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3759" y="2031346"/>
              <a:ext cx="2840603" cy="1557329"/>
            </a:xfrm>
            <a:prstGeom prst="rect">
              <a:avLst/>
            </a:prstGeom>
          </p:spPr>
        </p:pic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6EBBC369-F0D8-E3D1-B87D-B22F1581A3C4}"/>
                </a:ext>
              </a:extLst>
            </p:cNvPr>
            <p:cNvSpPr txBox="1"/>
            <p:nvPr/>
          </p:nvSpPr>
          <p:spPr>
            <a:xfrm>
              <a:off x="1943674" y="3523782"/>
              <a:ext cx="17952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/>
                <a:t>Lovgivning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DE49B1E6-7A65-E6A4-585F-09C4C0296FAB}"/>
              </a:ext>
            </a:extLst>
          </p:cNvPr>
          <p:cNvGrpSpPr/>
          <p:nvPr/>
        </p:nvGrpSpPr>
        <p:grpSpPr>
          <a:xfrm>
            <a:off x="7984380" y="914948"/>
            <a:ext cx="2617768" cy="2171581"/>
            <a:chOff x="5798858" y="2031346"/>
            <a:chExt cx="2617768" cy="2171581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5D6D69A0-C13C-8FF8-3895-2B5A4D2EC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7518" y="2031346"/>
              <a:ext cx="2288297" cy="1711855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7A055D30-356B-83A5-96E3-939CD0B5BA35}"/>
                </a:ext>
              </a:extLst>
            </p:cNvPr>
            <p:cNvSpPr txBox="1"/>
            <p:nvPr/>
          </p:nvSpPr>
          <p:spPr>
            <a:xfrm>
              <a:off x="5798858" y="3679707"/>
              <a:ext cx="26177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/>
                <a:t>Systemutvikling</a:t>
              </a:r>
            </a:p>
          </p:txBody>
        </p:sp>
      </p:grpSp>
      <p:sp>
        <p:nvSpPr>
          <p:cNvPr id="9" name="Pil: venstre og høyre 8">
            <a:extLst>
              <a:ext uri="{FF2B5EF4-FFF2-40B4-BE49-F238E27FC236}">
                <a16:creationId xmlns:a16="http://schemas.microsoft.com/office/drawing/2014/main" id="{4A519C6F-91D0-2952-4976-0A509D1CE2CF}"/>
              </a:ext>
            </a:extLst>
          </p:cNvPr>
          <p:cNvSpPr/>
          <p:nvPr/>
        </p:nvSpPr>
        <p:spPr>
          <a:xfrm>
            <a:off x="5118803" y="1713925"/>
            <a:ext cx="2793426" cy="484632"/>
          </a:xfrm>
          <a:prstGeom prst="left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0679320-FCE5-392D-50A9-E74D92026CC3}"/>
              </a:ext>
            </a:extLst>
          </p:cNvPr>
          <p:cNvSpPr txBox="1"/>
          <p:nvPr/>
        </p:nvSpPr>
        <p:spPr>
          <a:xfrm>
            <a:off x="6165901" y="689246"/>
            <a:ext cx="6992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2" name="Bue 11">
            <a:extLst>
              <a:ext uri="{FF2B5EF4-FFF2-40B4-BE49-F238E27FC236}">
                <a16:creationId xmlns:a16="http://schemas.microsoft.com/office/drawing/2014/main" id="{8BF7E718-1788-2C9B-24FE-D35660120D09}"/>
              </a:ext>
            </a:extLst>
          </p:cNvPr>
          <p:cNvSpPr/>
          <p:nvPr/>
        </p:nvSpPr>
        <p:spPr>
          <a:xfrm rot="10800000">
            <a:off x="3281200" y="1759577"/>
            <a:ext cx="6012064" cy="2792855"/>
          </a:xfrm>
          <a:prstGeom prst="arc">
            <a:avLst>
              <a:gd name="adj1" fmla="val 10798008"/>
              <a:gd name="adj2" fmla="val 41391"/>
            </a:avLst>
          </a:prstGeom>
          <a:ln w="63500" cmpd="tri">
            <a:solidFill>
              <a:srgbClr val="7030A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7030A0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678D5AA-4CE2-B559-2FBD-17112A2DF11E}"/>
              </a:ext>
            </a:extLst>
          </p:cNvPr>
          <p:cNvSpPr txBox="1"/>
          <p:nvPr/>
        </p:nvSpPr>
        <p:spPr>
          <a:xfrm>
            <a:off x="738804" y="4743965"/>
            <a:ext cx="1100583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På emnet blir lovgivning i stor grad sett i lys av systemutvikling </a:t>
            </a:r>
            <a:r>
              <a:rPr lang="nb-NO" sz="2000" dirty="0">
                <a:sym typeface="Wingdings" panose="05000000000000000000" pitchFamily="2" charset="2"/>
              </a:rPr>
              <a:t> «lovutvikling» - systemutvikling</a:t>
            </a:r>
            <a:endParaRPr lang="nb-NO" sz="2000" dirty="0"/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D966C631-2DFB-E7F1-F118-E6A8C6080D9E}"/>
              </a:ext>
            </a:extLst>
          </p:cNvPr>
          <p:cNvGrpSpPr/>
          <p:nvPr/>
        </p:nvGrpSpPr>
        <p:grpSpPr>
          <a:xfrm>
            <a:off x="2488227" y="5356165"/>
            <a:ext cx="7355347" cy="956219"/>
            <a:chOff x="2488227" y="5356165"/>
            <a:chExt cx="7355347" cy="956219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770F7D6F-4261-FB28-9FCB-ECB86831A4E9}"/>
                </a:ext>
              </a:extLst>
            </p:cNvPr>
            <p:cNvSpPr txBox="1"/>
            <p:nvPr/>
          </p:nvSpPr>
          <p:spPr>
            <a:xfrm>
              <a:off x="2488227" y="5356165"/>
              <a:ext cx="7355347" cy="400110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r>
                <a:rPr lang="nb-NO" sz="2000" dirty="0"/>
                <a:t>Låner systematikk fra systemutvikling: Modeller, metoder, verktøy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0B53EA5F-8124-129A-8B9E-E198641A8A9A}"/>
                </a:ext>
              </a:extLst>
            </p:cNvPr>
            <p:cNvSpPr txBox="1"/>
            <p:nvPr/>
          </p:nvSpPr>
          <p:spPr>
            <a:xfrm>
              <a:off x="3648086" y="5943052"/>
              <a:ext cx="4895827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… men tilnærmingen i emnet er primært </a:t>
              </a:r>
              <a:r>
                <a:rPr lang="nb-NO" i="1" dirty="0"/>
                <a:t>juridisk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234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04A21C4-41BF-B1DA-6D90-CEB098D6BA36}"/>
              </a:ext>
            </a:extLst>
          </p:cNvPr>
          <p:cNvSpPr txBox="1"/>
          <p:nvPr/>
        </p:nvSpPr>
        <p:spPr>
          <a:xfrm>
            <a:off x="277945" y="2855097"/>
            <a:ext cx="6701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Beskrivelse 2</a:t>
            </a:r>
          </a:p>
          <a:p>
            <a:r>
              <a:rPr lang="nb-NO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Lover settes ut i livet ved hjelp av ulike typer datasystemer (jf. neste bilde)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B3E7B353-7143-C17C-0A4A-C4E40CD1C5C6}"/>
              </a:ext>
            </a:extLst>
          </p:cNvPr>
          <p:cNvSpPr txBox="1"/>
          <p:nvPr/>
        </p:nvSpPr>
        <p:spPr>
          <a:xfrm>
            <a:off x="277946" y="3363155"/>
            <a:ext cx="7757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Dette kan skje ved hjelp av automatisert rettsanvendelse eller digital beslutningsstøtte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848F124-6253-B358-2E7A-1E14E844A792}"/>
              </a:ext>
            </a:extLst>
          </p:cNvPr>
          <p:cNvSpPr txBox="1"/>
          <p:nvPr/>
        </p:nvSpPr>
        <p:spPr>
          <a:xfrm>
            <a:off x="287669" y="4244286"/>
            <a:ext cx="10659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Schartum 2018 diskuterer primært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Hvilke rettslige rammer bør gjelde for slik transformering og slike rettslige beslutningssystemer?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Hvordan må/bør transformeringen skje for at resultatene av den automatiserte rettsanvendelsen skal bli rettsriktige?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46E43D0-10A7-D0D8-EC54-319A3278B488}"/>
              </a:ext>
            </a:extLst>
          </p:cNvPr>
          <p:cNvSpPr txBox="1"/>
          <p:nvPr/>
        </p:nvSpPr>
        <p:spPr>
          <a:xfrm>
            <a:off x="277945" y="3659511"/>
            <a:ext cx="100374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For at rettsanvendelsen skal kunne automatiseres, må loven kunne uttrykkes ved hjelp av programmeringsspråk;</a:t>
            </a:r>
          </a:p>
          <a:p>
            <a:r>
              <a:rPr lang="nb-NO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dvs. det må skje transformering fra lovtekst i naturlig språk til algoritmer uttrykt ved programmeringsspråk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DA2748A-6057-3BB3-7900-03D690876496}"/>
              </a:ext>
            </a:extLst>
          </p:cNvPr>
          <p:cNvSpPr txBox="1"/>
          <p:nvPr/>
        </p:nvSpPr>
        <p:spPr>
          <a:xfrm>
            <a:off x="297393" y="5898974"/>
            <a:ext cx="11518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sz="1600" b="1" dirty="0">
                <a:solidFill>
                  <a:schemeClr val="accent6">
                    <a:lumMod val="75000"/>
                  </a:schemeClr>
                </a:solidFill>
              </a:rPr>
              <a:t>Schartum 2025 (del 3) diskuterer: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Bør lover utformes slik at det er lett å automatisere rettsanvendelsen og for øvrig legge til rette for digitalisering?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05908A0-043F-D73B-F530-1D875139AED2}"/>
              </a:ext>
            </a:extLst>
          </p:cNvPr>
          <p:cNvSpPr txBox="1"/>
          <p:nvPr/>
        </p:nvSpPr>
        <p:spPr>
          <a:xfrm>
            <a:off x="277945" y="5133677"/>
            <a:ext cx="10458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Beskrivelse 3</a:t>
            </a:r>
          </a:p>
          <a:p>
            <a:r>
              <a:rPr lang="nb-NO" sz="1600" dirty="0">
                <a:solidFill>
                  <a:schemeClr val="accent6">
                    <a:lumMod val="75000"/>
                  </a:schemeClr>
                </a:solidFill>
              </a:rPr>
              <a:t>Transformeringen er ofte vanskelig og har stor rettslig betydning fordi lovgiver ikke eller i liten grad har tatt hensyn til at</a:t>
            </a:r>
          </a:p>
          <a:p>
            <a:r>
              <a:rPr lang="nb-NO" sz="1600" dirty="0">
                <a:solidFill>
                  <a:schemeClr val="accent6">
                    <a:lumMod val="75000"/>
                  </a:schemeClr>
                </a:solidFill>
              </a:rPr>
              <a:t>rettsanvendelsen skal automatiseres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11BC1C9E-AE15-2C03-B93E-B68A8BB9285A}"/>
              </a:ext>
            </a:extLst>
          </p:cNvPr>
          <p:cNvSpPr txBox="1"/>
          <p:nvPr/>
        </p:nvSpPr>
        <p:spPr>
          <a:xfrm>
            <a:off x="297393" y="1173826"/>
            <a:ext cx="94459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Beskrivelse 1</a:t>
            </a:r>
          </a:p>
          <a:p>
            <a:r>
              <a:rPr lang="nb-NO" sz="1600" dirty="0">
                <a:solidFill>
                  <a:schemeClr val="accent5">
                    <a:lumMod val="75000"/>
                  </a:schemeClr>
                </a:solidFill>
              </a:rPr>
              <a:t>Datasystemer (av ulike slag) kan ha stor innvirkning på innbyggernes grunnleggende friheter og rettigheter,</a:t>
            </a:r>
          </a:p>
          <a:p>
            <a:r>
              <a:rPr lang="nb-NO" sz="1600" dirty="0">
                <a:solidFill>
                  <a:schemeClr val="accent5">
                    <a:lumMod val="75000"/>
                  </a:schemeClr>
                </a:solidFill>
              </a:rPr>
              <a:t>og samtidig har datasystemer stor betydning for andre viktige samfunnsinteresser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52A1CD2-7C50-16E5-DAEE-0758991A2593}"/>
              </a:ext>
            </a:extLst>
          </p:cNvPr>
          <p:cNvSpPr txBox="1"/>
          <p:nvPr/>
        </p:nvSpPr>
        <p:spPr>
          <a:xfrm>
            <a:off x="287669" y="2004823"/>
            <a:ext cx="8381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b-NO" sz="1600" b="1" dirty="0">
                <a:solidFill>
                  <a:schemeClr val="accent5">
                    <a:lumMod val="75000"/>
                  </a:schemeClr>
                </a:solidFill>
              </a:rPr>
              <a:t>Schartum 2025 (del 1 og 2) diskuterer: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hvilken </a:t>
            </a:r>
            <a:r>
              <a:rPr lang="nb-NO" sz="1600" dirty="0">
                <a:solidFill>
                  <a:schemeClr val="accent5">
                    <a:lumMod val="75000"/>
                  </a:schemeClr>
                </a:solidFill>
                <a:latin typeface="Aptos" panose="02110004020202020204"/>
              </a:rPr>
              <a:t>grad og på hvilken måte kan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lovgiver styre utvikling og bruk av datasystemer?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Hvordan kan/bør lovgiver selv gjøre bruk av datasystemer som ledd i utformingen av lover?</a:t>
            </a:r>
          </a:p>
        </p:txBody>
      </p:sp>
      <p:sp>
        <p:nvSpPr>
          <p:cNvPr id="24" name="Tittel 23">
            <a:extLst>
              <a:ext uri="{FF2B5EF4-FFF2-40B4-BE49-F238E27FC236}">
                <a16:creationId xmlns:a16="http://schemas.microsoft.com/office/drawing/2014/main" id="{725B553D-7255-8FC5-5FED-E6A205AA7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125" y="48459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Sentrale spørsmål som blir behandlet på emnet</a:t>
            </a:r>
          </a:p>
        </p:txBody>
      </p:sp>
    </p:spTree>
    <p:extLst>
      <p:ext uri="{BB962C8B-B14F-4D97-AF65-F5344CB8AC3E}">
        <p14:creationId xmlns:p14="http://schemas.microsoft.com/office/powerpoint/2010/main" val="44323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7E0E9B-F434-25C3-FBBC-CD93A6B0C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85"/>
            <a:ext cx="10515600" cy="7305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Teknologien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C93E393-1BAB-3F89-7BA0-D917A60A3A72}"/>
              </a:ext>
            </a:extLst>
          </p:cNvPr>
          <p:cNvSpPr txBox="1"/>
          <p:nvPr/>
        </p:nvSpPr>
        <p:spPr>
          <a:xfrm>
            <a:off x="4505179" y="2151618"/>
            <a:ext cx="1940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Datasystemer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5ABBE2-04CE-9DCF-DE1A-357588EE07E6}"/>
              </a:ext>
            </a:extLst>
          </p:cNvPr>
          <p:cNvSpPr txBox="1"/>
          <p:nvPr/>
        </p:nvSpPr>
        <p:spPr>
          <a:xfrm>
            <a:off x="4764608" y="3157377"/>
            <a:ext cx="1426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973AE8A-22D7-09E1-61D6-E6194D1E4C2A}"/>
              </a:ext>
            </a:extLst>
          </p:cNvPr>
          <p:cNvSpPr/>
          <p:nvPr/>
        </p:nvSpPr>
        <p:spPr>
          <a:xfrm>
            <a:off x="2686962" y="1962707"/>
            <a:ext cx="1984933" cy="1828801"/>
          </a:xfrm>
          <a:custGeom>
            <a:avLst/>
            <a:gdLst>
              <a:gd name="connsiteX0" fmla="*/ 0 w 1984933"/>
              <a:gd name="connsiteY0" fmla="*/ 914401 h 1828801"/>
              <a:gd name="connsiteX1" fmla="*/ 992467 w 1984933"/>
              <a:gd name="connsiteY1" fmla="*/ 0 h 1828801"/>
              <a:gd name="connsiteX2" fmla="*/ 1984934 w 1984933"/>
              <a:gd name="connsiteY2" fmla="*/ 914401 h 1828801"/>
              <a:gd name="connsiteX3" fmla="*/ 992467 w 1984933"/>
              <a:gd name="connsiteY3" fmla="*/ 1828802 h 1828801"/>
              <a:gd name="connsiteX4" fmla="*/ 0 w 1984933"/>
              <a:gd name="connsiteY4" fmla="*/ 914401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4933" h="1828801" fill="none" extrusionOk="0">
                <a:moveTo>
                  <a:pt x="0" y="914401"/>
                </a:moveTo>
                <a:cubicBezTo>
                  <a:pt x="-73644" y="311160"/>
                  <a:pt x="494518" y="-1629"/>
                  <a:pt x="992467" y="0"/>
                </a:cubicBezTo>
                <a:cubicBezTo>
                  <a:pt x="1621994" y="47666"/>
                  <a:pt x="2056807" y="428091"/>
                  <a:pt x="1984934" y="914401"/>
                </a:cubicBezTo>
                <a:cubicBezTo>
                  <a:pt x="1962689" y="1411271"/>
                  <a:pt x="1527151" y="1818423"/>
                  <a:pt x="992467" y="1828802"/>
                </a:cubicBezTo>
                <a:cubicBezTo>
                  <a:pt x="457315" y="1847285"/>
                  <a:pt x="34057" y="1539865"/>
                  <a:pt x="0" y="914401"/>
                </a:cubicBezTo>
                <a:close/>
              </a:path>
              <a:path w="1984933" h="1828801" stroke="0" extrusionOk="0">
                <a:moveTo>
                  <a:pt x="0" y="914401"/>
                </a:moveTo>
                <a:cubicBezTo>
                  <a:pt x="69337" y="313253"/>
                  <a:pt x="489202" y="121170"/>
                  <a:pt x="992467" y="0"/>
                </a:cubicBezTo>
                <a:cubicBezTo>
                  <a:pt x="1576539" y="5653"/>
                  <a:pt x="1994532" y="442075"/>
                  <a:pt x="1984934" y="914401"/>
                </a:cubicBezTo>
                <a:cubicBezTo>
                  <a:pt x="2043235" y="1318247"/>
                  <a:pt x="1526284" y="1748524"/>
                  <a:pt x="992467" y="1828802"/>
                </a:cubicBezTo>
                <a:cubicBezTo>
                  <a:pt x="330374" y="1882764"/>
                  <a:pt x="23175" y="1350838"/>
                  <a:pt x="0" y="91440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28163424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A251748-8C15-FEBC-8697-455B3B5B91BB}"/>
              </a:ext>
            </a:extLst>
          </p:cNvPr>
          <p:cNvSpPr/>
          <p:nvPr/>
        </p:nvSpPr>
        <p:spPr>
          <a:xfrm>
            <a:off x="6324773" y="1957376"/>
            <a:ext cx="2067128" cy="1828801"/>
          </a:xfrm>
          <a:custGeom>
            <a:avLst/>
            <a:gdLst>
              <a:gd name="connsiteX0" fmla="*/ 0 w 2067128"/>
              <a:gd name="connsiteY0" fmla="*/ 914401 h 1828801"/>
              <a:gd name="connsiteX1" fmla="*/ 1033564 w 2067128"/>
              <a:gd name="connsiteY1" fmla="*/ 0 h 1828801"/>
              <a:gd name="connsiteX2" fmla="*/ 2067128 w 2067128"/>
              <a:gd name="connsiteY2" fmla="*/ 914401 h 1828801"/>
              <a:gd name="connsiteX3" fmla="*/ 1033564 w 2067128"/>
              <a:gd name="connsiteY3" fmla="*/ 1828802 h 1828801"/>
              <a:gd name="connsiteX4" fmla="*/ 0 w 2067128"/>
              <a:gd name="connsiteY4" fmla="*/ 914401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128" h="1828801" fill="none" extrusionOk="0">
                <a:moveTo>
                  <a:pt x="0" y="914401"/>
                </a:moveTo>
                <a:cubicBezTo>
                  <a:pt x="99142" y="492244"/>
                  <a:pt x="419537" y="-54181"/>
                  <a:pt x="1033564" y="0"/>
                </a:cubicBezTo>
                <a:cubicBezTo>
                  <a:pt x="1585712" y="1173"/>
                  <a:pt x="2061317" y="432875"/>
                  <a:pt x="2067128" y="914401"/>
                </a:cubicBezTo>
                <a:cubicBezTo>
                  <a:pt x="2067341" y="1355992"/>
                  <a:pt x="1587443" y="1834600"/>
                  <a:pt x="1033564" y="1828802"/>
                </a:cubicBezTo>
                <a:cubicBezTo>
                  <a:pt x="438087" y="1796902"/>
                  <a:pt x="14351" y="1411362"/>
                  <a:pt x="0" y="914401"/>
                </a:cubicBezTo>
                <a:close/>
              </a:path>
              <a:path w="2067128" h="1828801" stroke="0" extrusionOk="0">
                <a:moveTo>
                  <a:pt x="0" y="914401"/>
                </a:moveTo>
                <a:cubicBezTo>
                  <a:pt x="-56923" y="304424"/>
                  <a:pt x="480054" y="-7720"/>
                  <a:pt x="1033564" y="0"/>
                </a:cubicBezTo>
                <a:cubicBezTo>
                  <a:pt x="1617891" y="28630"/>
                  <a:pt x="1980174" y="449932"/>
                  <a:pt x="2067128" y="914401"/>
                </a:cubicBezTo>
                <a:cubicBezTo>
                  <a:pt x="2045709" y="1400824"/>
                  <a:pt x="1658901" y="1808541"/>
                  <a:pt x="1033564" y="1828802"/>
                </a:cubicBezTo>
                <a:cubicBezTo>
                  <a:pt x="407849" y="1771590"/>
                  <a:pt x="10792" y="1427589"/>
                  <a:pt x="0" y="91440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l: bøyd oppover 7">
            <a:extLst>
              <a:ext uri="{FF2B5EF4-FFF2-40B4-BE49-F238E27FC236}">
                <a16:creationId xmlns:a16="http://schemas.microsoft.com/office/drawing/2014/main" id="{68450278-163C-9B96-9DDE-EDE7C2272E2C}"/>
              </a:ext>
            </a:extLst>
          </p:cNvPr>
          <p:cNvSpPr/>
          <p:nvPr/>
        </p:nvSpPr>
        <p:spPr>
          <a:xfrm rot="16200000">
            <a:off x="6030578" y="2446979"/>
            <a:ext cx="1216152" cy="731520"/>
          </a:xfrm>
          <a:prstGeom prst="curved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l: bøyd oppover 8">
            <a:extLst>
              <a:ext uri="{FF2B5EF4-FFF2-40B4-BE49-F238E27FC236}">
                <a16:creationId xmlns:a16="http://schemas.microsoft.com/office/drawing/2014/main" id="{939DDAEC-DB8E-C66C-C62A-A1F209672C49}"/>
              </a:ext>
            </a:extLst>
          </p:cNvPr>
          <p:cNvSpPr/>
          <p:nvPr/>
        </p:nvSpPr>
        <p:spPr>
          <a:xfrm rot="5400000">
            <a:off x="3674187" y="253221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E978AFA-7D7D-4745-E652-F2684023ADF1}"/>
              </a:ext>
            </a:extLst>
          </p:cNvPr>
          <p:cNvSpPr txBox="1"/>
          <p:nvPr/>
        </p:nvSpPr>
        <p:spPr>
          <a:xfrm>
            <a:off x="638386" y="629554"/>
            <a:ext cx="50314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A: Konvensjonell teknologi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Logikk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Basert på regler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(HVIS – SÅ)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lov, avtale mv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Bruker en begrenset, forhåndsfastsatt mengde formaliserte data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3E6D2A-A9C8-124B-5484-B7D93EFE5A5F}"/>
              </a:ext>
            </a:extLst>
          </p:cNvPr>
          <p:cNvSpPr txBox="1"/>
          <p:nvPr/>
        </p:nvSpPr>
        <p:spPr>
          <a:xfrm>
            <a:off x="6324773" y="645722"/>
            <a:ext cx="54316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B: Teknologi basert på maskinlæring (ML/AI)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Logikk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Basert på statistisk/matematisk modell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Bruker store mengder formaliserte og ikke-formaliserte sekundærdata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5397572-7209-87E7-5382-7881545792D7}"/>
              </a:ext>
            </a:extLst>
          </p:cNvPr>
          <p:cNvSpPr txBox="1"/>
          <p:nvPr/>
        </p:nvSpPr>
        <p:spPr>
          <a:xfrm>
            <a:off x="2575923" y="2526876"/>
            <a:ext cx="485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27AF3FC-3419-2A0B-C1BC-1EEA115B4E87}"/>
              </a:ext>
            </a:extLst>
          </p:cNvPr>
          <p:cNvSpPr txBox="1"/>
          <p:nvPr/>
        </p:nvSpPr>
        <p:spPr>
          <a:xfrm>
            <a:off x="8244983" y="2539180"/>
            <a:ext cx="485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43C3F5E-DD14-4CB1-DD87-65ABF1E42586}"/>
              </a:ext>
            </a:extLst>
          </p:cNvPr>
          <p:cNvSpPr txBox="1"/>
          <p:nvPr/>
        </p:nvSpPr>
        <p:spPr>
          <a:xfrm>
            <a:off x="601626" y="3878195"/>
            <a:ext cx="474694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Helt dominerende teknologi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Forutsetter rettsanvendelse og transformering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basert på juridisk metode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Rettsikkerheten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kan være truet pga. feil i trans-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formeringen og dersom det ikke er mulighet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reell klage/overprøving av</a:t>
            </a:r>
          </a:p>
          <a:p>
            <a:pPr marL="285750" marR="0" lvl="0" indent="-106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46088" algn="l"/>
              </a:tabLst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data</a:t>
            </a:r>
          </a:p>
          <a:p>
            <a:pPr marL="285750" marR="0" lvl="0" indent="-106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46088" algn="l"/>
              </a:tabLst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behandlingsregler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6C94842-590A-1BC9-F238-D9BD45089623}"/>
              </a:ext>
            </a:extLst>
          </p:cNvPr>
          <p:cNvSpPr txBox="1"/>
          <p:nvPr/>
        </p:nvSpPr>
        <p:spPr>
          <a:xfrm>
            <a:off x="5989995" y="3867677"/>
            <a:ext cx="57378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ML-teknologi er foreløpig lite brukt til å treffe beslutninger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bl.a. beregne hva som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 sannsynlighet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rettslig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korrekte resultater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ikke basert på juridisk metode (men reflekterer denne)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Graden av usikkerhet er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bl.a</a:t>
            </a:r>
            <a:r>
              <a:rPr kumimoji="0" lang="nb-NO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avhengig av datagrunnlaget,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og er ofte stor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Rettssikkerheten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truet hvis brukt til å treffe automatiserte bindende avgjørelser eller hvis rettslig usikkerhet ikke kommuniseres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F4A06D6-0861-6EE4-FE72-AC1829B2617F}"/>
              </a:ext>
            </a:extLst>
          </p:cNvPr>
          <p:cNvSpPr txBox="1"/>
          <p:nvPr/>
        </p:nvSpPr>
        <p:spPr>
          <a:xfrm>
            <a:off x="544671" y="2151618"/>
            <a:ext cx="1883593" cy="1200329"/>
          </a:xfrm>
          <a:prstGeom prst="rect">
            <a:avLst/>
          </a:prstGeom>
          <a:noFill/>
          <a:ln w="38100" cmpd="tri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egnet til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 automatisere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beslutninger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gi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beslutningsstøtte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611A2E7-EA08-C2F8-7B3C-74227336A0B4}"/>
              </a:ext>
            </a:extLst>
          </p:cNvPr>
          <p:cNvSpPr txBox="1"/>
          <p:nvPr/>
        </p:nvSpPr>
        <p:spPr>
          <a:xfrm>
            <a:off x="8933121" y="2151618"/>
            <a:ext cx="2794734" cy="1477328"/>
          </a:xfrm>
          <a:prstGeom prst="rect">
            <a:avLst/>
          </a:prstGeom>
          <a:noFill/>
          <a:ln w="38100" cmpd="tri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egnet til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nb-NO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eslut-nings</a:t>
            </a:r>
            <a:r>
              <a:rPr kumimoji="0" lang="nb-NO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støtte</a:t>
            </a:r>
            <a:r>
              <a:rPr kumimoji="0" lang="nb-NO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nb-NO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prosess-ledende beslutninger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 ikke bindende beslutninger (enkeltvedtak))</a:t>
            </a:r>
          </a:p>
        </p:txBody>
      </p:sp>
    </p:spTree>
    <p:extLst>
      <p:ext uri="{BB962C8B-B14F-4D97-AF65-F5344CB8AC3E}">
        <p14:creationId xmlns:p14="http://schemas.microsoft.com/office/powerpoint/2010/main" val="266765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024BAE-6075-4F22-AE40-7B138C311AF7}"/>
              </a:ext>
            </a:extLst>
          </p:cNvPr>
          <p:cNvGrpSpPr/>
          <p:nvPr/>
        </p:nvGrpSpPr>
        <p:grpSpPr>
          <a:xfrm>
            <a:off x="848662" y="86132"/>
            <a:ext cx="10143153" cy="2895042"/>
            <a:chOff x="757767" y="1253119"/>
            <a:chExt cx="10143153" cy="2895042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85918BFD-563C-4E1A-B2DD-05280EE8D961}"/>
                </a:ext>
              </a:extLst>
            </p:cNvPr>
            <p:cNvSpPr txBox="1"/>
            <p:nvPr/>
          </p:nvSpPr>
          <p:spPr>
            <a:xfrm>
              <a:off x="3992498" y="1253119"/>
              <a:ext cx="31667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informasjonssystemer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(jf. «datasystem»)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7734E8F-E380-4619-A468-8793DE46C442}"/>
                </a:ext>
              </a:extLst>
            </p:cNvPr>
            <p:cNvSpPr txBox="1"/>
            <p:nvPr/>
          </p:nvSpPr>
          <p:spPr>
            <a:xfrm>
              <a:off x="757767" y="2624667"/>
              <a:ext cx="249510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Rettskildesystemer (RKS)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(autentiske rettskilder)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4F64076F-F80A-468F-9639-98900C9CBA2C}"/>
                </a:ext>
              </a:extLst>
            </p:cNvPr>
            <p:cNvSpPr txBox="1"/>
            <p:nvPr/>
          </p:nvSpPr>
          <p:spPr>
            <a:xfrm>
              <a:off x="3624830" y="2624667"/>
              <a:ext cx="3541162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beslutningsstøttesystemer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(strukturert tilrettelegging for manuell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saksbehandling; integrert bruk av RKS;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liten grad av automatisert rettsanvendelse)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1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Innbygging av personvern </a:t>
              </a: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vil ofte fore-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komme som beslutningsstøtte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87C6C29-F739-440A-BDD4-3AEBA4E6498E}"/>
                </a:ext>
              </a:extLst>
            </p:cNvPr>
            <p:cNvSpPr txBox="1"/>
            <p:nvPr/>
          </p:nvSpPr>
          <p:spPr>
            <a:xfrm>
              <a:off x="7687733" y="2624667"/>
              <a:ext cx="3213187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beslutningssystemer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(omfattende formell representasjon av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rettskildene; stor grad av automatisert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rettsanvendelse)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6FD44D46-902B-42FB-B379-86D062CB80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2378" y="1945617"/>
              <a:ext cx="2181" cy="3693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8C8AFDB-1D8C-43B2-A612-746C586FA6DB}"/>
                </a:ext>
              </a:extLst>
            </p:cNvPr>
            <p:cNvCxnSpPr/>
            <p:nvPr/>
          </p:nvCxnSpPr>
          <p:spPr>
            <a:xfrm flipH="1">
              <a:off x="1811464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E4C91CCE-BCD1-44CF-9F72-0B701A3C00BA}"/>
                </a:ext>
              </a:extLst>
            </p:cNvPr>
            <p:cNvCxnSpPr/>
            <p:nvPr/>
          </p:nvCxnSpPr>
          <p:spPr>
            <a:xfrm flipH="1">
              <a:off x="5544560" y="2314949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0EC4AE-9C1C-4EB1-823D-A40B3C8880F7}"/>
                </a:ext>
              </a:extLst>
            </p:cNvPr>
            <p:cNvCxnSpPr/>
            <p:nvPr/>
          </p:nvCxnSpPr>
          <p:spPr>
            <a:xfrm flipH="1">
              <a:off x="9042330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B93898B-93DC-40C0-94DD-917549903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1464" y="2314949"/>
              <a:ext cx="7230866" cy="1215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F950BA00-0005-3F51-02B4-9FB070707E5D}"/>
              </a:ext>
            </a:extLst>
          </p:cNvPr>
          <p:cNvGrpSpPr/>
          <p:nvPr/>
        </p:nvGrpSpPr>
        <p:grpSpPr>
          <a:xfrm>
            <a:off x="527623" y="3094066"/>
            <a:ext cx="10592067" cy="1228213"/>
            <a:chOff x="536812" y="3333005"/>
            <a:chExt cx="10592067" cy="1228213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63E35C1D-8869-B56A-C844-10224E81540B}"/>
                </a:ext>
              </a:extLst>
            </p:cNvPr>
            <p:cNvSpPr txBox="1"/>
            <p:nvPr/>
          </p:nvSpPr>
          <p:spPr>
            <a:xfrm>
              <a:off x="1073624" y="3333005"/>
              <a:ext cx="1835824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Konvensjonell tek</a:t>
              </a:r>
            </a:p>
            <a:p>
              <a:r>
                <a:rPr lang="nb-NO" dirty="0"/>
                <a:t>KI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5098B8C2-EF9B-A3CE-2AA2-27F2F8F50A41}"/>
                </a:ext>
              </a:extLst>
            </p:cNvPr>
            <p:cNvSpPr txBox="1"/>
            <p:nvPr/>
          </p:nvSpPr>
          <p:spPr>
            <a:xfrm>
              <a:off x="4360260" y="3333006"/>
              <a:ext cx="1835824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Konvensjonell tek</a:t>
              </a:r>
            </a:p>
            <a:p>
              <a:r>
                <a:rPr lang="nb-NO" dirty="0"/>
                <a:t>KI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8B0DCEBA-A1AA-507C-6CBE-7F59518FB9BE}"/>
                </a:ext>
              </a:extLst>
            </p:cNvPr>
            <p:cNvSpPr txBox="1"/>
            <p:nvPr/>
          </p:nvSpPr>
          <p:spPr>
            <a:xfrm>
              <a:off x="8476498" y="3333006"/>
              <a:ext cx="1835824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Konvensjonell tek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B67D7024-EA5D-9503-75A8-1DF452EC913D}"/>
                </a:ext>
              </a:extLst>
            </p:cNvPr>
            <p:cNvSpPr txBox="1"/>
            <p:nvPr/>
          </p:nvSpPr>
          <p:spPr>
            <a:xfrm>
              <a:off x="536812" y="4191886"/>
              <a:ext cx="10592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Ikke tenk at systemløsninger enten er bygget på konvensjonell teknologi eller KI: Systemer med hybrid teknologi</a:t>
              </a:r>
            </a:p>
          </p:txBody>
        </p:sp>
      </p:grpSp>
      <p:sp>
        <p:nvSpPr>
          <p:cNvPr id="18" name="Plassholder for innhold 2">
            <a:extLst>
              <a:ext uri="{FF2B5EF4-FFF2-40B4-BE49-F238E27FC236}">
                <a16:creationId xmlns:a16="http://schemas.microsoft.com/office/drawing/2014/main" id="{31255C1C-3E8D-4293-3883-862749B2B4D4}"/>
              </a:ext>
            </a:extLst>
          </p:cNvPr>
          <p:cNvSpPr txBox="1">
            <a:spLocks/>
          </p:cNvSpPr>
          <p:nvPr/>
        </p:nvSpPr>
        <p:spPr>
          <a:xfrm>
            <a:off x="502275" y="3093051"/>
            <a:ext cx="10642761" cy="3281875"/>
          </a:xfrm>
          <a:prstGeom prst="rect">
            <a:avLst/>
          </a:prstGeom>
          <a:solidFill>
            <a:srgbClr val="FFFFCC"/>
          </a:solidFill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/>
              <a:t>Rettslige beslutningssystemer</a:t>
            </a:r>
          </a:p>
          <a:p>
            <a:pPr lvl="1"/>
            <a:r>
              <a:rPr lang="nb-NO" sz="2000" dirty="0"/>
              <a:t>Høy automatiseringsgrad, resultatet overprøves ikke av menneske</a:t>
            </a:r>
          </a:p>
          <a:p>
            <a:pPr lvl="1"/>
            <a:r>
              <a:rPr lang="nb-NO" sz="2000" dirty="0"/>
              <a:t>Typisk egnet til massesaksbehandling (ikke individorientert saksbehandling)</a:t>
            </a:r>
          </a:p>
          <a:p>
            <a:pPr lvl="1"/>
            <a:r>
              <a:rPr lang="nb-NO" sz="2000" dirty="0"/>
              <a:t>Kan bare teoretisk tenkes å være basert på «kunstig intelligens» (maskinlæring e.l.)</a:t>
            </a:r>
          </a:p>
          <a:p>
            <a:r>
              <a:rPr lang="nb-NO" sz="2000" dirty="0"/>
              <a:t>Rettslige beslutnings</a:t>
            </a:r>
            <a:r>
              <a:rPr lang="nb-NO" sz="2000" i="1" dirty="0"/>
              <a:t>støtte</a:t>
            </a:r>
            <a:r>
              <a:rPr lang="nb-NO" sz="2000" dirty="0"/>
              <a:t>systemer</a:t>
            </a:r>
          </a:p>
          <a:p>
            <a:pPr lvl="1"/>
            <a:r>
              <a:rPr lang="nb-NO" sz="2000" dirty="0"/>
              <a:t>Hovedpoenget med slike systemer er å gi støtte til manuelle vedtak</a:t>
            </a:r>
          </a:p>
          <a:p>
            <a:pPr lvl="1"/>
            <a:r>
              <a:rPr lang="nb-NO" sz="2000" dirty="0"/>
              <a:t>Kan inneholde noe automatisert rettsanvendelse, men resultatet fra maskinen blir vurdert av et menneske</a:t>
            </a:r>
          </a:p>
          <a:p>
            <a:pPr lvl="1"/>
            <a:r>
              <a:rPr lang="nb-NO" sz="2000" dirty="0"/>
              <a:t>Typisk egnet til individorientert saksbehandling (ikke massesaksbehandling)</a:t>
            </a:r>
          </a:p>
          <a:p>
            <a:pPr lvl="1"/>
            <a:r>
              <a:rPr lang="nb-NO" sz="2000" dirty="0"/>
              <a:t>Støttefunksjoner kan tenkes å være basert på KI, særlig maskinlæring</a:t>
            </a:r>
          </a:p>
        </p:txBody>
      </p: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uppe 63">
            <a:extLst>
              <a:ext uri="{FF2B5EF4-FFF2-40B4-BE49-F238E27FC236}">
                <a16:creationId xmlns:a16="http://schemas.microsoft.com/office/drawing/2014/main" id="{422DA5CD-48AF-7661-1C1E-19B1EC975EB1}"/>
              </a:ext>
            </a:extLst>
          </p:cNvPr>
          <p:cNvGrpSpPr/>
          <p:nvPr/>
        </p:nvGrpSpPr>
        <p:grpSpPr>
          <a:xfrm>
            <a:off x="1474987" y="-750251"/>
            <a:ext cx="10717013" cy="6071231"/>
            <a:chOff x="2774442" y="1928622"/>
            <a:chExt cx="6643116" cy="3000756"/>
          </a:xfrm>
        </p:grpSpPr>
        <p:pic>
          <p:nvPicPr>
            <p:cNvPr id="60" name="Bilde 59">
              <a:extLst>
                <a:ext uri="{FF2B5EF4-FFF2-40B4-BE49-F238E27FC236}">
                  <a16:creationId xmlns:a16="http://schemas.microsoft.com/office/drawing/2014/main" id="{979843C2-9A42-E1FD-75B3-6E6E3EF7F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4442" y="1928622"/>
              <a:ext cx="6643116" cy="3000756"/>
            </a:xfrm>
            <a:prstGeom prst="rect">
              <a:avLst/>
            </a:prstGeom>
          </p:spPr>
        </p:pic>
        <p:sp>
          <p:nvSpPr>
            <p:cNvPr id="63" name="TekstSylinder 62">
              <a:extLst>
                <a:ext uri="{FF2B5EF4-FFF2-40B4-BE49-F238E27FC236}">
                  <a16:creationId xmlns:a16="http://schemas.microsoft.com/office/drawing/2014/main" id="{6964F99E-598D-6812-B266-32847DF9208C}"/>
                </a:ext>
              </a:extLst>
            </p:cNvPr>
            <p:cNvSpPr txBox="1"/>
            <p:nvPr/>
          </p:nvSpPr>
          <p:spPr>
            <a:xfrm>
              <a:off x="5855702" y="4091409"/>
              <a:ext cx="735895" cy="167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Innbygging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529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429E6A54-89A3-5476-F599-74D53FE0EEC6}"/>
              </a:ext>
            </a:extLst>
          </p:cNvPr>
          <p:cNvGrpSpPr/>
          <p:nvPr/>
        </p:nvGrpSpPr>
        <p:grpSpPr>
          <a:xfrm>
            <a:off x="2642971" y="2457572"/>
            <a:ext cx="2840603" cy="2015656"/>
            <a:chOff x="1513759" y="2031346"/>
            <a:chExt cx="2840603" cy="2015656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82F56D5C-AB81-F484-1B4C-1AFBA9DDA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3759" y="2031346"/>
              <a:ext cx="2840603" cy="1557329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B4AE1386-8588-D865-11F7-5758C3E70200}"/>
                </a:ext>
              </a:extLst>
            </p:cNvPr>
            <p:cNvSpPr txBox="1"/>
            <p:nvPr/>
          </p:nvSpPr>
          <p:spPr>
            <a:xfrm>
              <a:off x="1943674" y="3523782"/>
              <a:ext cx="17952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Lovgivning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52A95BC2-C6FD-AC62-1286-9738D90AB36C}"/>
              </a:ext>
            </a:extLst>
          </p:cNvPr>
          <p:cNvGrpSpPr/>
          <p:nvPr/>
        </p:nvGrpSpPr>
        <p:grpSpPr>
          <a:xfrm>
            <a:off x="8688633" y="2300235"/>
            <a:ext cx="2617768" cy="2171581"/>
            <a:chOff x="5798858" y="2031346"/>
            <a:chExt cx="2617768" cy="2171581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7E3FC565-510F-5D27-D433-96647CD53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7518" y="2031346"/>
              <a:ext cx="2288297" cy="1711855"/>
            </a:xfrm>
            <a:prstGeom prst="rect">
              <a:avLst/>
            </a:prstGeom>
          </p:spPr>
        </p:pic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AB9D8A9-AFF4-C087-CB4A-248625303790}"/>
                </a:ext>
              </a:extLst>
            </p:cNvPr>
            <p:cNvSpPr txBox="1"/>
            <p:nvPr/>
          </p:nvSpPr>
          <p:spPr>
            <a:xfrm>
              <a:off x="5798858" y="3679707"/>
              <a:ext cx="26177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Systemutvikling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96AC4A39-DE93-9F04-FC29-5F2CCF823F68}"/>
              </a:ext>
            </a:extLst>
          </p:cNvPr>
          <p:cNvGrpSpPr/>
          <p:nvPr/>
        </p:nvGrpSpPr>
        <p:grpSpPr>
          <a:xfrm>
            <a:off x="5945958" y="2672631"/>
            <a:ext cx="2495071" cy="1127210"/>
            <a:chOff x="5508213" y="2799091"/>
            <a:chExt cx="2495071" cy="1127210"/>
          </a:xfrm>
        </p:grpSpPr>
        <p:sp>
          <p:nvSpPr>
            <p:cNvPr id="22" name="Pil: høyre 21">
              <a:extLst>
                <a:ext uri="{FF2B5EF4-FFF2-40B4-BE49-F238E27FC236}">
                  <a16:creationId xmlns:a16="http://schemas.microsoft.com/office/drawing/2014/main" id="{5A94E995-542D-ACA8-F126-C7A78ADDB464}"/>
                </a:ext>
              </a:extLst>
            </p:cNvPr>
            <p:cNvSpPr/>
            <p:nvPr/>
          </p:nvSpPr>
          <p:spPr>
            <a:xfrm>
              <a:off x="5508213" y="2799091"/>
              <a:ext cx="2495071" cy="1127210"/>
            </a:xfrm>
            <a:prstGeom prst="rightArrow">
              <a:avLst/>
            </a:prstGeom>
            <a:noFill/>
            <a:ln w="349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94B0EA56-49A2-3727-4444-558B7FC3B71C}"/>
                </a:ext>
              </a:extLst>
            </p:cNvPr>
            <p:cNvSpPr txBox="1"/>
            <p:nvPr/>
          </p:nvSpPr>
          <p:spPr>
            <a:xfrm>
              <a:off x="5752696" y="3173509"/>
              <a:ext cx="1501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Transformere</a:t>
              </a:r>
            </a:p>
          </p:txBody>
        </p: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CFC4DF5A-39D0-CD06-79EC-A17839F63B1B}"/>
              </a:ext>
            </a:extLst>
          </p:cNvPr>
          <p:cNvGrpSpPr/>
          <p:nvPr/>
        </p:nvGrpSpPr>
        <p:grpSpPr>
          <a:xfrm>
            <a:off x="4181495" y="3703463"/>
            <a:ext cx="6379473" cy="2792855"/>
            <a:chOff x="2835273" y="3602754"/>
            <a:chExt cx="6379473" cy="2792855"/>
          </a:xfrm>
        </p:grpSpPr>
        <p:sp>
          <p:nvSpPr>
            <p:cNvPr id="28" name="Bue 27">
              <a:extLst>
                <a:ext uri="{FF2B5EF4-FFF2-40B4-BE49-F238E27FC236}">
                  <a16:creationId xmlns:a16="http://schemas.microsoft.com/office/drawing/2014/main" id="{FA5BCC9B-94F6-ADC1-4AF5-73CA9F2B6919}"/>
                </a:ext>
              </a:extLst>
            </p:cNvPr>
            <p:cNvSpPr/>
            <p:nvPr/>
          </p:nvSpPr>
          <p:spPr>
            <a:xfrm rot="10800000">
              <a:off x="2835273" y="3602754"/>
              <a:ext cx="6012064" cy="2792855"/>
            </a:xfrm>
            <a:prstGeom prst="arc">
              <a:avLst>
                <a:gd name="adj1" fmla="val 10798008"/>
                <a:gd name="adj2" fmla="val 41391"/>
              </a:avLst>
            </a:prstGeom>
            <a:ln w="63500" cmpd="tri">
              <a:solidFill>
                <a:srgbClr val="7030A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140A1DC8-8EE2-2276-C41E-2B956F64A6CC}"/>
                </a:ext>
              </a:extLst>
            </p:cNvPr>
            <p:cNvSpPr txBox="1"/>
            <p:nvPr/>
          </p:nvSpPr>
          <p:spPr>
            <a:xfrm>
              <a:off x="8427351" y="4332140"/>
              <a:ext cx="7873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Nei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E2317924-5355-A71A-08FF-F7FD2C1EE63F}"/>
              </a:ext>
            </a:extLst>
          </p:cNvPr>
          <p:cNvGrpSpPr/>
          <p:nvPr/>
        </p:nvGrpSpPr>
        <p:grpSpPr>
          <a:xfrm>
            <a:off x="4125696" y="313677"/>
            <a:ext cx="6435950" cy="2792855"/>
            <a:chOff x="2733358" y="331986"/>
            <a:chExt cx="6435950" cy="2792855"/>
          </a:xfrm>
        </p:grpSpPr>
        <p:sp>
          <p:nvSpPr>
            <p:cNvPr id="29" name="Bue 28">
              <a:extLst>
                <a:ext uri="{FF2B5EF4-FFF2-40B4-BE49-F238E27FC236}">
                  <a16:creationId xmlns:a16="http://schemas.microsoft.com/office/drawing/2014/main" id="{8D132695-2255-F0CF-54FB-2ADCA23FA92F}"/>
                </a:ext>
              </a:extLst>
            </p:cNvPr>
            <p:cNvSpPr/>
            <p:nvPr/>
          </p:nvSpPr>
          <p:spPr>
            <a:xfrm>
              <a:off x="2733358" y="331986"/>
              <a:ext cx="6012064" cy="2792855"/>
            </a:xfrm>
            <a:prstGeom prst="arc">
              <a:avLst>
                <a:gd name="adj1" fmla="val 10798008"/>
                <a:gd name="adj2" fmla="val 41391"/>
              </a:avLst>
            </a:prstGeom>
            <a:ln w="63500" cmpd="tri">
              <a:solidFill>
                <a:srgbClr val="7030A0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188AAA46-2A09-1FE0-8788-1F3C3AE32939}"/>
                </a:ext>
              </a:extLst>
            </p:cNvPr>
            <p:cNvSpPr txBox="1"/>
            <p:nvPr/>
          </p:nvSpPr>
          <p:spPr>
            <a:xfrm>
              <a:off x="8381913" y="1775002"/>
              <a:ext cx="7873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Nei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107E911A-330E-A34C-2B5F-97560DA9597E}"/>
              </a:ext>
            </a:extLst>
          </p:cNvPr>
          <p:cNvGrpSpPr/>
          <p:nvPr/>
        </p:nvGrpSpPr>
        <p:grpSpPr>
          <a:xfrm>
            <a:off x="5083829" y="3346200"/>
            <a:ext cx="4316518" cy="2866107"/>
            <a:chOff x="3701188" y="3411541"/>
            <a:chExt cx="4316518" cy="2866107"/>
          </a:xfrm>
        </p:grpSpPr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9AA7D958-6AD1-EC69-E92B-28924A236D9D}"/>
                </a:ext>
              </a:extLst>
            </p:cNvPr>
            <p:cNvGrpSpPr/>
            <p:nvPr/>
          </p:nvGrpSpPr>
          <p:grpSpPr>
            <a:xfrm>
              <a:off x="3701188" y="3411541"/>
              <a:ext cx="4316518" cy="2866107"/>
              <a:chOff x="3701188" y="3411541"/>
              <a:chExt cx="4316518" cy="2866107"/>
            </a:xfrm>
          </p:grpSpPr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8CA8F2B7-D31B-E8A2-8C9E-F9B80C03F3B9}"/>
                  </a:ext>
                </a:extLst>
              </p:cNvPr>
              <p:cNvSpPr txBox="1"/>
              <p:nvPr/>
            </p:nvSpPr>
            <p:spPr>
              <a:xfrm>
                <a:off x="3760330" y="5631317"/>
                <a:ext cx="413690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Rettslig innhold: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Teknisk mulig å digitalisere som ønsket?</a:t>
                </a:r>
              </a:p>
            </p:txBody>
          </p:sp>
          <p:sp>
            <p:nvSpPr>
              <p:cNvPr id="17" name="Bue 16">
                <a:extLst>
                  <a:ext uri="{FF2B5EF4-FFF2-40B4-BE49-F238E27FC236}">
                    <a16:creationId xmlns:a16="http://schemas.microsoft.com/office/drawing/2014/main" id="{0F23EB23-3E3C-76BA-B84F-FD6B08C2AFA6}"/>
                  </a:ext>
                </a:extLst>
              </p:cNvPr>
              <p:cNvSpPr/>
              <p:nvPr/>
            </p:nvSpPr>
            <p:spPr>
              <a:xfrm rot="10800000">
                <a:off x="3701188" y="3411541"/>
                <a:ext cx="4316518" cy="1871319"/>
              </a:xfrm>
              <a:prstGeom prst="arc">
                <a:avLst>
                  <a:gd name="adj1" fmla="val 11282655"/>
                  <a:gd name="adj2" fmla="val 21382903"/>
                </a:avLst>
              </a:prstGeom>
              <a:ln w="50800">
                <a:solidFill>
                  <a:srgbClr val="C00000"/>
                </a:solidFill>
                <a:headEnd type="triangle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5648CA28-AAD0-8801-49F1-46ED5F3E6E95}"/>
                </a:ext>
              </a:extLst>
            </p:cNvPr>
            <p:cNvSpPr txBox="1"/>
            <p:nvPr/>
          </p:nvSpPr>
          <p:spPr>
            <a:xfrm>
              <a:off x="5315188" y="4742659"/>
              <a:ext cx="971933" cy="369332"/>
            </a:xfrm>
            <a:prstGeom prst="rect">
              <a:avLst/>
            </a:prstGeom>
            <a:noFill/>
            <a:ln w="12700">
              <a:solidFill>
                <a:srgbClr val="A2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Skjønn?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48B3F4D-E5F6-CCE7-9488-1C2A7F311B2F}"/>
                </a:ext>
              </a:extLst>
            </p:cNvPr>
            <p:cNvSpPr txBox="1"/>
            <p:nvPr/>
          </p:nvSpPr>
          <p:spPr>
            <a:xfrm>
              <a:off x="4683622" y="4264746"/>
              <a:ext cx="2251963" cy="369332"/>
            </a:xfrm>
            <a:prstGeom prst="rect">
              <a:avLst/>
            </a:prstGeom>
            <a:noFill/>
            <a:ln w="12700">
              <a:solidFill>
                <a:srgbClr val="A2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Uttrykkes som kode?</a:t>
              </a:r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0ECB1DF8-3B9B-B03F-B515-2448F97CE7DB}"/>
              </a:ext>
            </a:extLst>
          </p:cNvPr>
          <p:cNvGrpSpPr/>
          <p:nvPr/>
        </p:nvGrpSpPr>
        <p:grpSpPr>
          <a:xfrm>
            <a:off x="4943826" y="510718"/>
            <a:ext cx="4316518" cy="2879475"/>
            <a:chOff x="3551488" y="524098"/>
            <a:chExt cx="4316518" cy="2879475"/>
          </a:xfrm>
        </p:grpSpPr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F9D51A86-352F-A49D-EDBF-75B620EE6743}"/>
                </a:ext>
              </a:extLst>
            </p:cNvPr>
            <p:cNvGrpSpPr/>
            <p:nvPr/>
          </p:nvGrpSpPr>
          <p:grpSpPr>
            <a:xfrm>
              <a:off x="3551488" y="524098"/>
              <a:ext cx="4316518" cy="2879475"/>
              <a:chOff x="3551488" y="524098"/>
              <a:chExt cx="4316518" cy="2879475"/>
            </a:xfrm>
          </p:grpSpPr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3E64D88D-3787-8899-8BF8-882B844CB78F}"/>
                  </a:ext>
                </a:extLst>
              </p:cNvPr>
              <p:cNvSpPr txBox="1"/>
              <p:nvPr/>
            </p:nvSpPr>
            <p:spPr>
              <a:xfrm>
                <a:off x="3965036" y="524098"/>
                <a:ext cx="3781805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Rettslig ramme: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dirty="0">
                    <a:solidFill>
                      <a:srgbClr val="0E2841">
                        <a:lumMod val="75000"/>
                        <a:lumOff val="25000"/>
                      </a:srgbClr>
                    </a:solidFill>
                    <a:latin typeface="Aptos" panose="02110004020202020204"/>
                  </a:rPr>
                  <a:t>A</a:t>
                </a:r>
                <a:r>
                  <a:rPr kumimoji="0" lang="nb-NO" sz="18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E2841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dgang</a:t>
                </a:r>
                <a:r>
                  <a:rPr kumimoji="0" lang="nb-NO" sz="1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til å digitalisere som ønsket?</a:t>
                </a:r>
              </a:p>
            </p:txBody>
          </p:sp>
          <p:sp>
            <p:nvSpPr>
              <p:cNvPr id="14" name="Bue 13">
                <a:extLst>
                  <a:ext uri="{FF2B5EF4-FFF2-40B4-BE49-F238E27FC236}">
                    <a16:creationId xmlns:a16="http://schemas.microsoft.com/office/drawing/2014/main" id="{AC4E0298-8209-008C-4A18-183F039A2F2A}"/>
                  </a:ext>
                </a:extLst>
              </p:cNvPr>
              <p:cNvSpPr/>
              <p:nvPr/>
            </p:nvSpPr>
            <p:spPr>
              <a:xfrm>
                <a:off x="3551488" y="1532254"/>
                <a:ext cx="4316518" cy="1871319"/>
              </a:xfrm>
              <a:prstGeom prst="arc">
                <a:avLst>
                  <a:gd name="adj1" fmla="val 11282655"/>
                  <a:gd name="adj2" fmla="val 21382903"/>
                </a:avLst>
              </a:prstGeom>
              <a:ln w="50800">
                <a:solidFill>
                  <a:schemeClr val="tx2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D014825B-77B5-2A7B-5753-BEB5481E1C56}"/>
                </a:ext>
              </a:extLst>
            </p:cNvPr>
            <p:cNvSpPr txBox="1"/>
            <p:nvPr/>
          </p:nvSpPr>
          <p:spPr>
            <a:xfrm>
              <a:off x="4091236" y="1812422"/>
              <a:ext cx="1408078" cy="369332"/>
            </a:xfrm>
            <a:prstGeom prst="rect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Personvern?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B59112CB-2D59-BA5D-0904-791E152E5B4A}"/>
                </a:ext>
              </a:extLst>
            </p:cNvPr>
            <p:cNvSpPr txBox="1"/>
            <p:nvPr/>
          </p:nvSpPr>
          <p:spPr>
            <a:xfrm>
              <a:off x="5663386" y="1809575"/>
              <a:ext cx="1586075" cy="369332"/>
            </a:xfrm>
            <a:prstGeom prst="rect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KI-forordning?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FAED0A42-FD09-854A-091D-ABFF50181E6F}"/>
                </a:ext>
              </a:extLst>
            </p:cNvPr>
            <p:cNvSpPr txBox="1"/>
            <p:nvPr/>
          </p:nvSpPr>
          <p:spPr>
            <a:xfrm>
              <a:off x="4545702" y="2248335"/>
              <a:ext cx="2489143" cy="369332"/>
            </a:xfrm>
            <a:prstGeom prst="rect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Forvaltningslovgivning?</a:t>
              </a:r>
            </a:p>
          </p:txBody>
        </p: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94624E34-51D6-8F60-0213-36382DFCA375}"/>
              </a:ext>
            </a:extLst>
          </p:cNvPr>
          <p:cNvGrpSpPr/>
          <p:nvPr/>
        </p:nvGrpSpPr>
        <p:grpSpPr>
          <a:xfrm>
            <a:off x="491197" y="393220"/>
            <a:ext cx="8444190" cy="6270101"/>
            <a:chOff x="53452" y="519680"/>
            <a:chExt cx="8444190" cy="6270101"/>
          </a:xfrm>
        </p:grpSpPr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20B2605F-92CE-2D02-0749-79394379BE0C}"/>
                </a:ext>
              </a:extLst>
            </p:cNvPr>
            <p:cNvSpPr txBox="1"/>
            <p:nvPr/>
          </p:nvSpPr>
          <p:spPr>
            <a:xfrm rot="16200000">
              <a:off x="-1111058" y="2953487"/>
              <a:ext cx="415408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Demokrati og rettsstat i 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digitalisert samfunn </a:t>
              </a:r>
            </a:p>
          </p:txBody>
        </p:sp>
        <p:pic>
          <p:nvPicPr>
            <p:cNvPr id="20" name="Bilde 19">
              <a:extLst>
                <a:ext uri="{FF2B5EF4-FFF2-40B4-BE49-F238E27FC236}">
                  <a16:creationId xmlns:a16="http://schemas.microsoft.com/office/drawing/2014/main" id="{5A24FF93-5C96-23CB-F18E-859BCDDC6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52" y="519680"/>
              <a:ext cx="2091109" cy="798645"/>
            </a:xfrm>
            <a:prstGeom prst="rect">
              <a:avLst/>
            </a:prstGeom>
          </p:spPr>
        </p:pic>
        <p:pic>
          <p:nvPicPr>
            <p:cNvPr id="21" name="Bilde 20">
              <a:extLst>
                <a:ext uri="{FF2B5EF4-FFF2-40B4-BE49-F238E27FC236}">
                  <a16:creationId xmlns:a16="http://schemas.microsoft.com/office/drawing/2014/main" id="{5312DA8F-6C7E-E76B-D403-2DAC34562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7982" y="5580954"/>
              <a:ext cx="1136006" cy="1208827"/>
            </a:xfrm>
            <a:prstGeom prst="rect">
              <a:avLst/>
            </a:prstGeom>
          </p:spPr>
        </p:pic>
        <p:pic>
          <p:nvPicPr>
            <p:cNvPr id="33" name="Bilde 32">
              <a:extLst>
                <a:ext uri="{FF2B5EF4-FFF2-40B4-BE49-F238E27FC236}">
                  <a16:creationId xmlns:a16="http://schemas.microsoft.com/office/drawing/2014/main" id="{443FBB9D-4CC4-6F9A-3A10-6EBBD5AF6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85832" y="2730747"/>
              <a:ext cx="3311810" cy="1275083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E4026E6F-E313-00CD-FBBA-03DEB03A0999}"/>
              </a:ext>
            </a:extLst>
          </p:cNvPr>
          <p:cNvGrpSpPr/>
          <p:nvPr/>
        </p:nvGrpSpPr>
        <p:grpSpPr>
          <a:xfrm>
            <a:off x="4963355" y="1119562"/>
            <a:ext cx="4316518" cy="1871319"/>
            <a:chOff x="4554512" y="1373355"/>
            <a:chExt cx="4316518" cy="1871319"/>
          </a:xfrm>
        </p:grpSpPr>
        <p:sp>
          <p:nvSpPr>
            <p:cNvPr id="27" name="Bue 26">
              <a:extLst>
                <a:ext uri="{FF2B5EF4-FFF2-40B4-BE49-F238E27FC236}">
                  <a16:creationId xmlns:a16="http://schemas.microsoft.com/office/drawing/2014/main" id="{A6936342-B74F-FE42-B24B-C4CEA91C1C1C}"/>
                </a:ext>
              </a:extLst>
            </p:cNvPr>
            <p:cNvSpPr/>
            <p:nvPr/>
          </p:nvSpPr>
          <p:spPr>
            <a:xfrm>
              <a:off x="4554512" y="1373355"/>
              <a:ext cx="4316518" cy="1871319"/>
            </a:xfrm>
            <a:prstGeom prst="arc">
              <a:avLst>
                <a:gd name="adj1" fmla="val 10944563"/>
                <a:gd name="adj2" fmla="val 21597272"/>
              </a:avLst>
            </a:prstGeom>
            <a:ln w="5080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65E861E1-D10C-C872-2993-50635D265D78}"/>
                </a:ext>
              </a:extLst>
            </p:cNvPr>
            <p:cNvSpPr txBox="1"/>
            <p:nvPr/>
          </p:nvSpPr>
          <p:spPr>
            <a:xfrm>
              <a:off x="5864092" y="1394240"/>
              <a:ext cx="1717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3"/>
                  </a:solidFill>
                </a:rPr>
                <a:t>Endre rammer?</a:t>
              </a:r>
            </a:p>
          </p:txBody>
        </p: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13219D8B-FEE9-93E7-DF7A-E0E5B9201080}"/>
              </a:ext>
            </a:extLst>
          </p:cNvPr>
          <p:cNvGrpSpPr/>
          <p:nvPr/>
        </p:nvGrpSpPr>
        <p:grpSpPr>
          <a:xfrm>
            <a:off x="5083829" y="3772689"/>
            <a:ext cx="4316518" cy="1871319"/>
            <a:chOff x="4646084" y="3899149"/>
            <a:chExt cx="4316518" cy="1871319"/>
          </a:xfrm>
        </p:grpSpPr>
        <p:sp>
          <p:nvSpPr>
            <p:cNvPr id="40" name="Bue 39">
              <a:extLst>
                <a:ext uri="{FF2B5EF4-FFF2-40B4-BE49-F238E27FC236}">
                  <a16:creationId xmlns:a16="http://schemas.microsoft.com/office/drawing/2014/main" id="{AA92E5B1-03D0-66AE-3CC7-BCC9ABD79329}"/>
                </a:ext>
              </a:extLst>
            </p:cNvPr>
            <p:cNvSpPr/>
            <p:nvPr/>
          </p:nvSpPr>
          <p:spPr>
            <a:xfrm rot="10800000">
              <a:off x="4646084" y="3899149"/>
              <a:ext cx="4316518" cy="1871319"/>
            </a:xfrm>
            <a:prstGeom prst="arc">
              <a:avLst>
                <a:gd name="adj1" fmla="val 11282655"/>
                <a:gd name="adj2" fmla="val 21382903"/>
              </a:avLst>
            </a:prstGeom>
            <a:ln w="50800">
              <a:solidFill>
                <a:schemeClr val="accent6">
                  <a:lumMod val="75000"/>
                </a:schemeClr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9D6548F3-497B-5F0E-3711-E116174CD105}"/>
                </a:ext>
              </a:extLst>
            </p:cNvPr>
            <p:cNvSpPr txBox="1"/>
            <p:nvPr/>
          </p:nvSpPr>
          <p:spPr>
            <a:xfrm>
              <a:off x="5945550" y="5331911"/>
              <a:ext cx="16771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3"/>
                  </a:solidFill>
                </a:rPr>
                <a:t>Endre innhold?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020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86A452-CEDE-7683-5D78-D9707A223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128" y="851895"/>
            <a:ext cx="7332260" cy="1325563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leser pensum og diskuterer;</a:t>
            </a:r>
            <a:b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pass på hvor i problematikken du er!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A8B0E401-0B47-DA01-FB58-C6DE41EBBBDC}"/>
              </a:ext>
            </a:extLst>
          </p:cNvPr>
          <p:cNvGrpSpPr/>
          <p:nvPr/>
        </p:nvGrpSpPr>
        <p:grpSpPr>
          <a:xfrm>
            <a:off x="1310185" y="3005120"/>
            <a:ext cx="9277949" cy="1463168"/>
            <a:chOff x="1310185" y="3005120"/>
            <a:chExt cx="9277949" cy="1463168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5FACCF00-69B3-2EFE-F7EF-E87E5D7F7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0185" y="3005120"/>
              <a:ext cx="6674352" cy="1463168"/>
            </a:xfrm>
            <a:prstGeom prst="rect">
              <a:avLst/>
            </a:prstGeom>
          </p:spPr>
        </p:pic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90AC54FE-6D61-D972-ABEA-8A7D1DAF348B}"/>
                </a:ext>
              </a:extLst>
            </p:cNvPr>
            <p:cNvSpPr txBox="1"/>
            <p:nvPr/>
          </p:nvSpPr>
          <p:spPr>
            <a:xfrm>
              <a:off x="7984537" y="3516573"/>
              <a:ext cx="2557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i="1" dirty="0"/>
                <a:t>primært Schartum 2025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C882A0BD-4C51-9E96-42B4-CE1D4C41C2FB}"/>
                </a:ext>
              </a:extLst>
            </p:cNvPr>
            <p:cNvSpPr txBox="1"/>
            <p:nvPr/>
          </p:nvSpPr>
          <p:spPr>
            <a:xfrm>
              <a:off x="7938050" y="3911430"/>
              <a:ext cx="26500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 </a:t>
              </a:r>
              <a:r>
                <a:rPr lang="nb-NO" i="1" dirty="0"/>
                <a:t>primært Schartum 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101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B1BFDE-AE71-05DA-7C7D-A78F42F4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Digitaliserings- og automatiseringsvennlig lovgivning/regelverk/politikkutforming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1584B80-B3B5-2A4E-C2DA-E2E28B47045C}"/>
              </a:ext>
            </a:extLst>
          </p:cNvPr>
          <p:cNvSpPr txBox="1"/>
          <p:nvPr/>
        </p:nvSpPr>
        <p:spPr>
          <a:xfrm>
            <a:off x="445827" y="1812456"/>
            <a:ext cx="500417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EU:</a:t>
            </a:r>
            <a:r>
              <a:rPr lang="nb-NO" b="1" dirty="0"/>
              <a:t> Digital-</a:t>
            </a:r>
            <a:r>
              <a:rPr lang="nb-NO" b="1" dirty="0" err="1"/>
              <a:t>ready</a:t>
            </a:r>
            <a:r>
              <a:rPr lang="nb-NO" b="1" dirty="0"/>
              <a:t> </a:t>
            </a:r>
            <a:r>
              <a:rPr lang="nb-NO" b="1" u="sng" dirty="0"/>
              <a:t>policy-</a:t>
            </a:r>
            <a:r>
              <a:rPr lang="nb-NO" b="1" u="sng" dirty="0" err="1"/>
              <a:t>making</a:t>
            </a:r>
            <a:endParaRPr lang="nb-NO" b="1" u="sng" dirty="0"/>
          </a:p>
          <a:p>
            <a:r>
              <a:rPr lang="en-US" dirty="0"/>
              <a:t>1.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user-centric processes ready for automation</a:t>
            </a:r>
            <a:r>
              <a:rPr lang="en-US" dirty="0"/>
              <a:t>,</a:t>
            </a:r>
          </a:p>
          <a:p>
            <a:r>
              <a:rPr lang="en-US" dirty="0"/>
              <a:t>2. alignment with digital policies (for example on</a:t>
            </a:r>
          </a:p>
          <a:p>
            <a:r>
              <a:rPr lang="en-US" dirty="0"/>
              <a:t>     accessibility, </a:t>
            </a:r>
            <a:r>
              <a:rPr lang="en-US" dirty="0" err="1"/>
              <a:t>eID</a:t>
            </a:r>
            <a:r>
              <a:rPr lang="en-US" dirty="0"/>
              <a:t>...),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3. the once-only principle and the reuse of data</a:t>
            </a:r>
            <a:r>
              <a:rPr lang="en-US" dirty="0"/>
              <a:t>,</a:t>
            </a:r>
          </a:p>
          <a:p>
            <a:r>
              <a:rPr lang="en-US" dirty="0"/>
              <a:t>4. the evolving ICT landscape,</a:t>
            </a:r>
          </a:p>
          <a:p>
            <a:r>
              <a:rPr lang="en-US" dirty="0"/>
              <a:t>5. innovation and digital technologies, and</a:t>
            </a:r>
          </a:p>
          <a:p>
            <a:r>
              <a:rPr lang="en-US" dirty="0">
                <a:solidFill>
                  <a:srgbClr val="0070C0"/>
                </a:solidFill>
              </a:rPr>
              <a:t>6. digital-ready drafting.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20DF733-28D5-9DCA-F144-2A3DF6DBA822}"/>
              </a:ext>
            </a:extLst>
          </p:cNvPr>
          <p:cNvSpPr txBox="1"/>
          <p:nvPr/>
        </p:nvSpPr>
        <p:spPr>
          <a:xfrm>
            <a:off x="382137" y="4294496"/>
            <a:ext cx="46612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C00000"/>
                </a:solidFill>
              </a:rPr>
              <a:t>Norge:</a:t>
            </a:r>
            <a:r>
              <a:rPr lang="nb-NO" b="1" dirty="0"/>
              <a:t> Digitaliseringsvennlig </a:t>
            </a:r>
            <a:r>
              <a:rPr lang="nb-NO" b="1" u="sng" dirty="0"/>
              <a:t>regelverk</a:t>
            </a:r>
          </a:p>
          <a:p>
            <a:pPr marL="342900" indent="-342900" defTabSz="268288">
              <a:buFont typeface="+mj-lt"/>
              <a:buAutoNum type="arabicPeriod"/>
            </a:pPr>
            <a:r>
              <a:rPr lang="nb-NO" dirty="0"/>
              <a:t>Jobb sammen</a:t>
            </a:r>
          </a:p>
          <a:p>
            <a:pPr marL="342900" indent="-342900" defTabSz="268288">
              <a:buFont typeface="+mj-lt"/>
              <a:buAutoNum type="arabicPeriod"/>
            </a:pPr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Involver brukerne</a:t>
            </a:r>
          </a:p>
          <a:p>
            <a:pPr marL="342900" indent="-342900" defTabSz="268288">
              <a:buFont typeface="+mj-lt"/>
              <a:buAutoNum type="arabicPeriod"/>
            </a:pP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Del data når dere kan, skjerm når dere må</a:t>
            </a:r>
          </a:p>
          <a:p>
            <a:pPr marL="342900" indent="-342900" defTabSz="268288">
              <a:buFont typeface="+mj-lt"/>
              <a:buAutoNum type="arabicPeriod"/>
            </a:pPr>
            <a:r>
              <a:rPr lang="nb-NO" dirty="0"/>
              <a:t>Vurder detaljnivå i reguleringen</a:t>
            </a:r>
          </a:p>
          <a:p>
            <a:pPr marL="342900" indent="-342900" defTabSz="268288">
              <a:buFont typeface="+mj-lt"/>
              <a:buAutoNum type="arabicPeriod"/>
            </a:pPr>
            <a:r>
              <a:rPr lang="nb-NO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Skriv klart og enkelt</a:t>
            </a:r>
          </a:p>
          <a:p>
            <a:pPr marL="342900" indent="-342900" defTabSz="268288">
              <a:buFont typeface="+mj-lt"/>
              <a:buAutoNum type="arabicPeriod"/>
            </a:pPr>
            <a:r>
              <a:rPr lang="nb-NO" dirty="0"/>
              <a:t>Lag teknologinøytrale bestemmelser</a:t>
            </a:r>
          </a:p>
          <a:p>
            <a:pPr marL="342900" indent="-342900" defTabSz="268288">
              <a:buFont typeface="+mj-lt"/>
              <a:buAutoNum type="arabicPeriod"/>
            </a:pPr>
            <a:r>
              <a:rPr lang="nb-NO" dirty="0"/>
              <a:t>Se sammenhenger på tvers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8C8A9DE-9B69-7F4C-0088-BCCE80846232}"/>
              </a:ext>
            </a:extLst>
          </p:cNvPr>
          <p:cNvSpPr txBox="1"/>
          <p:nvPr/>
        </p:nvSpPr>
        <p:spPr>
          <a:xfrm>
            <a:off x="5556741" y="1812456"/>
            <a:ext cx="48887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5">
                    <a:lumMod val="75000"/>
                  </a:schemeClr>
                </a:solidFill>
              </a:rPr>
              <a:t>Danmark:</a:t>
            </a:r>
            <a:r>
              <a:rPr lang="nb-NO" b="1" dirty="0"/>
              <a:t> Digitaliseringsklar </a:t>
            </a:r>
            <a:r>
              <a:rPr lang="nb-NO" b="1" u="sng" dirty="0"/>
              <a:t>lovgivning</a:t>
            </a:r>
          </a:p>
          <a:p>
            <a:pPr defTabSz="268288"/>
            <a:r>
              <a:rPr lang="nb-NO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1.	Enkle og klare regler</a:t>
            </a:r>
          </a:p>
          <a:p>
            <a:pPr defTabSz="268288"/>
            <a:r>
              <a:rPr lang="nb-NO" dirty="0"/>
              <a:t>2.	Digital kommunikasjon</a:t>
            </a:r>
          </a:p>
          <a:p>
            <a:pPr defTabSz="268288"/>
            <a:r>
              <a:rPr lang="nb-NO" dirty="0">
                <a:solidFill>
                  <a:srgbClr val="0070C0"/>
                </a:solidFill>
              </a:rPr>
              <a:t>3.	Muliggjøre automatisk saksbehandling</a:t>
            </a:r>
          </a:p>
          <a:p>
            <a:pPr marL="342900" indent="-342900" defTabSz="268288">
              <a:buAutoNum type="arabicPeriod" startAt="4"/>
            </a:pP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Sammenheng på tvers – ensartede begreper</a:t>
            </a:r>
          </a:p>
          <a:p>
            <a:pPr defTabSz="268288"/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        og gjenbruk av data</a:t>
            </a:r>
          </a:p>
          <a:p>
            <a:pPr defTabSz="268288"/>
            <a:r>
              <a:rPr lang="nb-NO" dirty="0"/>
              <a:t>5.	Trygg og sikker datahåndtering</a:t>
            </a:r>
          </a:p>
          <a:p>
            <a:pPr defTabSz="268288"/>
            <a:r>
              <a:rPr lang="nb-NO" dirty="0"/>
              <a:t>6.	Anvendelse av offentlig infrastruktur</a:t>
            </a:r>
          </a:p>
          <a:p>
            <a:pPr defTabSz="268288"/>
            <a:r>
              <a:rPr lang="nb-NO" dirty="0"/>
              <a:t>7.	Forebygger juks og feil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52A7651-F6FF-AEF2-7F83-FA7F73B59A80}"/>
              </a:ext>
            </a:extLst>
          </p:cNvPr>
          <p:cNvSpPr txBox="1"/>
          <p:nvPr/>
        </p:nvSpPr>
        <p:spPr>
          <a:xfrm>
            <a:off x="5556741" y="4571495"/>
            <a:ext cx="625312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C00000"/>
                </a:solidFill>
              </a:rPr>
              <a:t>Norge:</a:t>
            </a:r>
            <a:r>
              <a:rPr lang="nb-NO" b="1" dirty="0"/>
              <a:t> Automatiseringsvennlig regelverk</a:t>
            </a:r>
          </a:p>
          <a:p>
            <a:pPr marL="342900" indent="-342900">
              <a:buFont typeface="+mj-lt"/>
              <a:buAutoNum type="arabicPeriod"/>
              <a:tabLst>
                <a:tab pos="536575" algn="l"/>
              </a:tabLst>
            </a:pPr>
            <a:r>
              <a:rPr lang="nb-NO" dirty="0"/>
              <a:t>Lag detaljerte regler</a:t>
            </a:r>
          </a:p>
          <a:p>
            <a:pPr marL="342900" indent="-342900">
              <a:buFont typeface="+mj-lt"/>
              <a:buAutoNum type="arabicPeriod"/>
              <a:tabLst>
                <a:tab pos="536575" algn="l"/>
              </a:tabLst>
            </a:pPr>
            <a:r>
              <a:rPr lang="nb-NO" dirty="0">
                <a:solidFill>
                  <a:srgbClr val="0070C0"/>
                </a:solidFill>
              </a:rPr>
              <a:t>Unngå skjønnsmessige vurderinger</a:t>
            </a:r>
          </a:p>
          <a:p>
            <a:pPr marL="342900" indent="-342900">
              <a:buFont typeface="+mj-lt"/>
              <a:buAutoNum type="arabicPeriod"/>
              <a:tabLst>
                <a:tab pos="536575" algn="l"/>
              </a:tabLst>
            </a:pPr>
            <a:r>
              <a:rPr lang="nb-NO" dirty="0">
                <a:solidFill>
                  <a:srgbClr val="0070C0"/>
                </a:solidFill>
              </a:rPr>
              <a:t>Formuler vilkår som logiske eller aritmetiske vurderinger</a:t>
            </a:r>
          </a:p>
          <a:p>
            <a:pPr marL="342900" indent="-342900">
              <a:buFont typeface="+mj-lt"/>
              <a:buAutoNum type="arabicPeriod"/>
              <a:tabLst>
                <a:tab pos="536575" algn="l"/>
              </a:tabLst>
            </a:pP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Vurder tilgjengelige dataforekomster</a:t>
            </a:r>
          </a:p>
          <a:p>
            <a:pPr marL="342900" indent="-342900">
              <a:buFont typeface="+mj-lt"/>
              <a:buAutoNum type="arabicPeriod"/>
              <a:tabLst>
                <a:tab pos="536575" algn="l"/>
              </a:tabLst>
            </a:pPr>
            <a:r>
              <a:rPr lang="nb-NO" dirty="0"/>
              <a:t>Sørg for tilstrekkelige hjemler for automatisering</a:t>
            </a:r>
          </a:p>
          <a:p>
            <a:endParaRPr lang="nb-NO" dirty="0"/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40385B17-CD33-FFF7-F5A1-BC18C0BECE38}"/>
              </a:ext>
            </a:extLst>
          </p:cNvPr>
          <p:cNvGrpSpPr/>
          <p:nvPr/>
        </p:nvGrpSpPr>
        <p:grpSpPr>
          <a:xfrm>
            <a:off x="7600088" y="104186"/>
            <a:ext cx="4494275" cy="6498634"/>
            <a:chOff x="7600088" y="104186"/>
            <a:chExt cx="4494275" cy="6498634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8A8E834C-C100-879D-37A6-E8272B759B48}"/>
                </a:ext>
              </a:extLst>
            </p:cNvPr>
            <p:cNvGrpSpPr/>
            <p:nvPr/>
          </p:nvGrpSpPr>
          <p:grpSpPr>
            <a:xfrm>
              <a:off x="7600088" y="104186"/>
              <a:ext cx="4494275" cy="808640"/>
              <a:chOff x="7600088" y="104186"/>
              <a:chExt cx="4494275" cy="808640"/>
            </a:xfrm>
          </p:grpSpPr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FEC47D87-B7CD-49D0-E081-39FEEC5EB853}"/>
                  </a:ext>
                </a:extLst>
              </p:cNvPr>
              <p:cNvSpPr txBox="1"/>
              <p:nvPr/>
            </p:nvSpPr>
            <p:spPr>
              <a:xfrm>
                <a:off x="8541659" y="104186"/>
                <a:ext cx="35527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000" dirty="0" err="1"/>
                  <a:t>dvs</a:t>
                </a:r>
                <a:r>
                  <a:rPr lang="nb-NO" sz="2000" dirty="0"/>
                  <a:t>; som er lett å transformere</a:t>
                </a:r>
              </a:p>
            </p:txBody>
          </p:sp>
          <p:cxnSp>
            <p:nvCxnSpPr>
              <p:cNvPr id="10" name="Rett pilkobling 9">
                <a:extLst>
                  <a:ext uri="{FF2B5EF4-FFF2-40B4-BE49-F238E27FC236}">
                    <a16:creationId xmlns:a16="http://schemas.microsoft.com/office/drawing/2014/main" id="{4C307816-B581-9D22-05D0-4208227E38E5}"/>
                  </a:ext>
                </a:extLst>
              </p:cNvPr>
              <p:cNvCxnSpPr>
                <a:cxnSpLocks/>
                <a:stCxn id="8" idx="1"/>
              </p:cNvCxnSpPr>
              <p:nvPr/>
            </p:nvCxnSpPr>
            <p:spPr>
              <a:xfrm flipH="1">
                <a:off x="7600088" y="304241"/>
                <a:ext cx="941571" cy="279321"/>
              </a:xfrm>
              <a:prstGeom prst="straightConnector1">
                <a:avLst/>
              </a:prstGeom>
              <a:ln w="317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A0115DF2-4830-CE48-B9E6-E05CDB998775}"/>
                  </a:ext>
                </a:extLst>
              </p:cNvPr>
              <p:cNvSpPr txBox="1"/>
              <p:nvPr/>
            </p:nvSpPr>
            <p:spPr>
              <a:xfrm>
                <a:off x="9548116" y="543494"/>
                <a:ext cx="1422505" cy="36933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i="1" dirty="0"/>
                  <a:t>Dvs. Innhold</a:t>
                </a:r>
              </a:p>
            </p:txBody>
          </p:sp>
        </p:grp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038E0F24-C650-5EB1-4250-A1A2911BA0F1}"/>
                </a:ext>
              </a:extLst>
            </p:cNvPr>
            <p:cNvSpPr txBox="1"/>
            <p:nvPr/>
          </p:nvSpPr>
          <p:spPr>
            <a:xfrm rot="5400000">
              <a:off x="10788079" y="5429743"/>
              <a:ext cx="1976823" cy="3693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i="1" dirty="0"/>
                <a:t>Alt gjelder innhold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90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8939C4-3434-7F94-4D51-A01D25C89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77" y="1961913"/>
            <a:ext cx="10515600" cy="1325563"/>
          </a:xfrm>
        </p:spPr>
        <p:txBody>
          <a:bodyPr/>
          <a:lstStyle/>
          <a:p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Ad. «rammer»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9858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AF66ED-EBD6-AFA3-512F-A0780A29E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1362"/>
            <a:ext cx="10515600" cy="58093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Rammer for systemutvikling:</a:t>
            </a:r>
          </a:p>
          <a:p>
            <a:r>
              <a:rPr lang="nb-NO" dirty="0"/>
              <a:t>Hvilke lovmessige og andre rettslige rammer gjelder for systemet og som vi må forholde oss til?</a:t>
            </a:r>
          </a:p>
          <a:p>
            <a:r>
              <a:rPr lang="nb-NO" dirty="0"/>
              <a:t>Begrunner systemet at lovgivningen blir endret?</a:t>
            </a:r>
          </a:p>
          <a:p>
            <a:pPr marL="0" indent="0">
              <a:buNone/>
            </a:pPr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Lovgiver som vedtar rammer for utvikling og bruk av datasystemer:</a:t>
            </a:r>
          </a:p>
          <a:p>
            <a:r>
              <a:rPr lang="nb-NO" dirty="0"/>
              <a:t>Bør lover endres for å styre datateknologi?</a:t>
            </a:r>
          </a:p>
          <a:p>
            <a:pPr lvl="1"/>
            <a:r>
              <a:rPr lang="nb-NO" dirty="0"/>
              <a:t>Nye rammer?</a:t>
            </a:r>
          </a:p>
          <a:p>
            <a:pPr lvl="1"/>
            <a:r>
              <a:rPr lang="nb-NO" dirty="0"/>
              <a:t>Fjerne/endre rammer («hindre») som tidligere har vært gitt?</a:t>
            </a:r>
          </a:p>
          <a:p>
            <a:pPr lvl="1"/>
            <a:r>
              <a:rPr lang="nb-NO" dirty="0"/>
              <a:t>Stimulere til en bestemt teknologisk utvikling eller bruk?</a:t>
            </a:r>
          </a:p>
          <a:p>
            <a:r>
              <a:rPr lang="nb-NO" dirty="0"/>
              <a:t>Hvilke aspekter ved datateknologien kan/bør lovreguleres?</a:t>
            </a:r>
          </a:p>
          <a:p>
            <a:pPr lvl="1"/>
            <a:r>
              <a:rPr lang="nb-NO" dirty="0"/>
              <a:t>Systemanvendelse</a:t>
            </a:r>
          </a:p>
          <a:p>
            <a:pPr lvl="1"/>
            <a:r>
              <a:rPr lang="nb-NO" dirty="0"/>
              <a:t>Systemkrav (resultatet av systemutviklingen)</a:t>
            </a:r>
          </a:p>
          <a:p>
            <a:pPr lvl="1"/>
            <a:r>
              <a:rPr lang="nb-NO" dirty="0"/>
              <a:t>Systemutviklingsprosessen</a:t>
            </a:r>
          </a:p>
          <a:p>
            <a:pPr lvl="1"/>
            <a:r>
              <a:rPr lang="nb-NO" dirty="0"/>
              <a:t>Eksistensen av systemer</a:t>
            </a:r>
          </a:p>
          <a:p>
            <a:r>
              <a:rPr lang="nb-NO" dirty="0"/>
              <a:t>Hvordan bør lover for å sette rammer formuleres?</a:t>
            </a:r>
          </a:p>
          <a:p>
            <a:pPr lvl="1"/>
            <a:r>
              <a:rPr lang="nb-NO" dirty="0"/>
              <a:t>Teknologinøytral lovgivning</a:t>
            </a:r>
          </a:p>
          <a:p>
            <a:pPr lvl="1"/>
            <a:r>
              <a:rPr lang="nb-NO" dirty="0"/>
              <a:t>Teknologispesifikk lovgivning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806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2B44A1-73DD-33EF-E3A7-F4941C40D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158" y="1616170"/>
            <a:ext cx="10515600" cy="1325563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Ad. «innhold»</a:t>
            </a:r>
          </a:p>
        </p:txBody>
      </p:sp>
    </p:spTree>
    <p:extLst>
      <p:ext uri="{BB962C8B-B14F-4D97-AF65-F5344CB8AC3E}">
        <p14:creationId xmlns:p14="http://schemas.microsoft.com/office/powerpoint/2010/main" val="3493580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Inndeling av systemutviklingsarbeidet i åtte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379"/>
            <a:ext cx="10663238" cy="5021643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Systemutvikling betegner komplekse arbeidsprosesser som inneholder langt mer enn å ta stilling til rettsspørsmål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i Schartum 2018 identifiserer de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spørsmålene og angir anbefalte fremgangsmåter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omfatter ikke hele prosessen til ferdig programkode, og for teknisk utviklingsarbeid vises det til akseptert systemutviklingsmetode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Schartum 2018 er basert på inndeling i 8 faser: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1) Prosjektetableringsfasen (kapittel 4) 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Mandat, organisering og føringer for systemutviklingen (SU)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2) Fase for aktøranalyse og systemavgrensing (kapittel 5) 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Hvilke andre aktører og systemer vil samhandle med RBS som skal utvikles?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3) Innrammingsfasen (kapittel 6)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 systemutviklerne forholder seg til de rammer lovgiver mv. har gitt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4) Fasen for innsamling av rettskilder (kapittel 7)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 en etablerer eget RKS for det RBS som skal utvikles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5) Spesifiseringsfasen (kapittel 8)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 en spesifiserer det presise rettslige innholdet i RBS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6) Fase for innbygging av personvern og rettssikkerhet (kapittel 9)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 en undersøker om del av den rettslige rammen kan bygges inn i systemet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7) Dokumentasjonsfasen (kapittel 10)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 en dokumentere systemets rettslige innhold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8) Fase for regelverksutvikling (kapittel 11)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 en undersøker om SU tilsier at lovgivning bør endres</a:t>
            </a:r>
          </a:p>
          <a:p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OBS!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faseinndelingen ser lineær ut, forutsetter den nødvendig revurdering/iterasjon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75" y="202032"/>
            <a:ext cx="10515600" cy="1078442"/>
          </a:xfrm>
        </p:spPr>
        <p:txBody>
          <a:bodyPr>
            <a:no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Nærmere om forholdet mellom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rettskildesystemer og rettslige beslutningssystemer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EC5F96ED-467A-4FEE-9910-43F78D8CC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286" y="1492711"/>
            <a:ext cx="5345514" cy="2359732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AA3D8057-51BB-4494-BB5B-633A0D8D7125}"/>
              </a:ext>
            </a:extLst>
          </p:cNvPr>
          <p:cNvSpPr txBox="1"/>
          <p:nvPr/>
        </p:nvSpPr>
        <p:spPr>
          <a:xfrm>
            <a:off x="391325" y="4276917"/>
            <a:ext cx="11409349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«Rettskildesystem» brukes om den samlingen autentiske rettskilder som er aktuelle for transformering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Dette rettskildematerialet er særegent for hvert beslutningssystem, og vil i meget stor grad bestå av aktuell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særlovgivning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andre rettskilder på vedkommende forvaltningsområde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altså primært særlovgivning som blir gjenstand for transformering fra naturlig språk til kjørbar programkode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Etablering av egen samling autentiske rettskilder, er fundamentet for transformeringsarbeidet, se Schartum 2018, kap. 7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46105CE2-B8E4-445F-A391-9BB4448D52F9}"/>
              </a:ext>
            </a:extLst>
          </p:cNvPr>
          <p:cNvGrpSpPr/>
          <p:nvPr/>
        </p:nvGrpSpPr>
        <p:grpSpPr>
          <a:xfrm>
            <a:off x="1292915" y="2413731"/>
            <a:ext cx="8500255" cy="402597"/>
            <a:chOff x="838200" y="2036900"/>
            <a:chExt cx="8500255" cy="402597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622452D0-CF71-4425-A707-683733E84687}"/>
                </a:ext>
              </a:extLst>
            </p:cNvPr>
            <p:cNvSpPr txBox="1"/>
            <p:nvPr/>
          </p:nvSpPr>
          <p:spPr>
            <a:xfrm>
              <a:off x="838200" y="2070165"/>
              <a:ext cx="1490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Naturlig språk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208771A8-B224-4AEE-BBB7-A65ADAEB184F}"/>
                </a:ext>
              </a:extLst>
            </p:cNvPr>
            <p:cNvSpPr txBox="1"/>
            <p:nvPr/>
          </p:nvSpPr>
          <p:spPr>
            <a:xfrm>
              <a:off x="7864846" y="2036900"/>
              <a:ext cx="1473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Formelt språk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F93AE5E4-9C14-454F-9362-EDEF2CCA6D0C}"/>
              </a:ext>
            </a:extLst>
          </p:cNvPr>
          <p:cNvGrpSpPr/>
          <p:nvPr/>
        </p:nvGrpSpPr>
        <p:grpSpPr>
          <a:xfrm>
            <a:off x="573627" y="2786912"/>
            <a:ext cx="8624865" cy="473877"/>
            <a:chOff x="118748" y="2406232"/>
            <a:chExt cx="8624865" cy="47387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47FF6EEA-2D23-46B7-B22D-1346166992F6}"/>
                </a:ext>
              </a:extLst>
            </p:cNvPr>
            <p:cNvSpPr txBox="1"/>
            <p:nvPr/>
          </p:nvSpPr>
          <p:spPr>
            <a:xfrm>
              <a:off x="118748" y="2510777"/>
              <a:ext cx="2277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Vagt og skjønnsmessig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A5EDBA3D-935F-4129-B60F-09C4563A067E}"/>
                </a:ext>
              </a:extLst>
            </p:cNvPr>
            <p:cNvSpPr txBox="1"/>
            <p:nvPr/>
          </p:nvSpPr>
          <p:spPr>
            <a:xfrm>
              <a:off x="7864846" y="2406232"/>
              <a:ext cx="8787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Entydig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413493" y="1126900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§§§</a:t>
              </a:r>
              <a:b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477367" y="1203100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00101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4743818" y="2955700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Metoder som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beskrevet 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6096000" y="2955699"/>
            <a:ext cx="2384295" cy="1474885"/>
            <a:chOff x="4495800" y="2743199"/>
            <a:chExt cx="2384687" cy="1475104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199"/>
              <a:ext cx="609600" cy="685903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Systemutviklings-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3743692" y="5784627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3178627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Transformering 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Wingdings" pitchFamily="2" charset="2"/>
                </a:rPr>
                <a:t> formalisering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EA714427-A679-4FDC-8778-52FF10C5C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37" y="2787776"/>
            <a:ext cx="2255556" cy="94705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5C18735-BB0B-4B0E-9523-41B4852DF0F6}"/>
              </a:ext>
            </a:extLst>
          </p:cNvPr>
          <p:cNvSpPr txBox="1"/>
          <p:nvPr/>
        </p:nvSpPr>
        <p:spPr>
          <a:xfrm>
            <a:off x="463331" y="3803116"/>
            <a:ext cx="379847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Avgjørende vekt på spørsmål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rettslig analyse frem til den detaljerte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kravspesifikasjonen som skal være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gjenstand for programmering 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22F1D45-30BF-4137-AA55-448F44D2D3E3}"/>
              </a:ext>
            </a:extLst>
          </p:cNvPr>
          <p:cNvSpPr txBox="1"/>
          <p:nvPr/>
        </p:nvSpPr>
        <p:spPr>
          <a:xfrm>
            <a:off x="8036720" y="4515988"/>
            <a:ext cx="355937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 vekt på den rent informatiske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delen av systemutviklingsarbeidet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(programmering mv.)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817703E-33B1-5D11-AC66-DDD7377F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0" y="-96269"/>
            <a:ext cx="3529519" cy="1325563"/>
          </a:xfrm>
        </p:spPr>
        <p:txBody>
          <a:bodyPr>
            <a:normAutofit/>
          </a:bodyPr>
          <a:lstStyle/>
          <a:p>
            <a:r>
              <a:rPr lang="nb-NO" sz="3600" dirty="0"/>
              <a:t>Transformering</a:t>
            </a:r>
          </a:p>
        </p:txBody>
      </p:sp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8EBC94A9-C3CE-223F-DD99-6358CC23E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939" y="2666988"/>
            <a:ext cx="8273375" cy="2753467"/>
          </a:xfrm>
          <a:prstGeom prst="rect">
            <a:avLst/>
          </a:pr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1725B29-2FB7-995F-14F3-CD21012D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923" y="404036"/>
            <a:ext cx="8628434" cy="1325563"/>
          </a:xfrm>
        </p:spPr>
        <p:txBody>
          <a:bodyPr>
            <a:normAutofit/>
          </a:bodyPr>
          <a:lstStyle/>
          <a:p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bør forholdet mellom lovutvikling og systemutvikling være?</a:t>
            </a:r>
          </a:p>
        </p:txBody>
      </p:sp>
    </p:spTree>
    <p:extLst>
      <p:ext uri="{BB962C8B-B14F-4D97-AF65-F5344CB8AC3E}">
        <p14:creationId xmlns:p14="http://schemas.microsoft.com/office/powerpoint/2010/main" val="1286512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7FB750-B32C-55D8-57A9-CD9BE6E2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018" y="1948266"/>
            <a:ext cx="10515600" cy="1325563"/>
          </a:xfrm>
        </p:spPr>
        <p:txBody>
          <a:bodyPr/>
          <a:lstStyle/>
          <a:p>
            <a:r>
              <a:rPr lang="nb-NO" dirty="0"/>
              <a:t>Kunnskapskrav, pensum og arbeidsmetoder</a:t>
            </a:r>
          </a:p>
        </p:txBody>
      </p:sp>
    </p:spTree>
    <p:extLst>
      <p:ext uri="{BB962C8B-B14F-4D97-AF65-F5344CB8AC3E}">
        <p14:creationId xmlns:p14="http://schemas.microsoft.com/office/powerpoint/2010/main" val="1060584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0A7E0F59-DE5B-2545-443A-58F37AF20435}"/>
              </a:ext>
            </a:extLst>
          </p:cNvPr>
          <p:cNvSpPr txBox="1"/>
          <p:nvPr/>
        </p:nvSpPr>
        <p:spPr>
          <a:xfrm>
            <a:off x="321648" y="620713"/>
            <a:ext cx="11465993" cy="596388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nb-NO" sz="1600" b="1" dirty="0"/>
              <a:t>Kunnskapsmål</a:t>
            </a:r>
            <a:r>
              <a:rPr lang="nb-NO" sz="1600" dirty="0"/>
              <a:t> for emnet:</a:t>
            </a:r>
          </a:p>
          <a:p>
            <a:r>
              <a:rPr lang="nb-NO" sz="1600" dirty="0"/>
              <a:t>Kandidatene våre skal ha kunnskaper om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hvordan lover kan utformes for å legge til rette for digitalisering og automatisering. De skal herunder kjenne til begrensninger, utfordringer og  muligheter i forholdet mellom regelverksutvikling og systemutvikling.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hvordan rettsregler kan inngå i automatiserte beslutningsprosesser, herunder hvordan rettsregler kan transformeres til programkode. De skal herunder ha kunnskap om når digitalisering og automatisering innen det juridiske feltet </a:t>
            </a:r>
            <a:r>
              <a:rPr lang="nb-NO" sz="1600" i="1" dirty="0"/>
              <a:t>ikke</a:t>
            </a:r>
            <a:r>
              <a:rPr lang="nb-NO" sz="1600" dirty="0"/>
              <a:t> er mulig eller ønskelig. Kandidatene skal også ha kunnskap om utforming av systemer for beslutningsstøtte.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systemutvikling, herunder valg av utviklingsmetode og teknologi for implementering av lovgivning. De skal kjenne til viktige juridiske aspekter ved slike utviklingsarbeider, både vedrørende konvensjonell teknologi og kunstig intelligens.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de juridiske rammene for digitalisering av rettsregler og kjenne til hvordan nasjonal og felles europeisk lovgivning (f.eks. forvaltningsloven, arkivregelverket, personvernforordningen, og KI-forordningen,) påvirker systemutvikling og digitalisering av rettsregler.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forvaltning av informasjonsressurser knyttet til utforming av automatiserte vedtaksrutiner. De skal herunder ha kunnskap om forvaltning av rettskilder og hvordan rettsinformasjon kan utformes for å gjøre innholdet tydelig og tilgjengelig.</a:t>
            </a:r>
          </a:p>
          <a:p>
            <a:endParaRPr lang="nb-NO" sz="1600" b="1" dirty="0"/>
          </a:p>
          <a:p>
            <a:r>
              <a:rPr lang="nb-NO" sz="1600" b="1" dirty="0"/>
              <a:t>Ferdighetsmål</a:t>
            </a:r>
            <a:r>
              <a:rPr lang="nb-NO" sz="1600" dirty="0"/>
              <a:t> for emnet:</a:t>
            </a:r>
          </a:p>
          <a:p>
            <a:r>
              <a:rPr lang="nb-NO" sz="1600" dirty="0"/>
              <a:t>Kandidatene våre skal kunne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kritisk vurdere muligheter og effekter av digitalisering av rettsregler for rettsstaten og dens borgere 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vurdere, foreslå og anvende metoder og teknikker som kan anvendes for å transformere rettskilder til programkode og digitale løsninger;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bedømme muligheter for å digitalisere rettsregler og gi råd om hvordan regelverk kan utformes på automatiseringsvennlig måte;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identifisere og forstå viktige sammenhenger mellom spørsmål av juridisk, teknologisk og organisatorisk karakter i arbeidet med å utvikle digitale forvaltningssystemer;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analysere og foreslå tekniske og organisatoriske tiltak for å ivareta personvern, rettssikkerhet og offentlighet i digital forvaltning.</a:t>
            </a:r>
          </a:p>
        </p:txBody>
      </p:sp>
    </p:spTree>
    <p:extLst>
      <p:ext uri="{BB962C8B-B14F-4D97-AF65-F5344CB8AC3E}">
        <p14:creationId xmlns:p14="http://schemas.microsoft.com/office/powerpoint/2010/main" val="2382989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1F8261-5C91-E9EB-B1D9-F82694537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308" y="100640"/>
            <a:ext cx="2193173" cy="1325563"/>
          </a:xfrm>
        </p:spPr>
        <p:txBody>
          <a:bodyPr>
            <a:normAutofit/>
          </a:bodyPr>
          <a:lstStyle/>
          <a:p>
            <a:r>
              <a:rPr lang="nb-NO" sz="3600" dirty="0"/>
              <a:t>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284B75-C7F0-AED0-DB6F-00D2DCA41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74" y="998573"/>
            <a:ext cx="10862520" cy="3245881"/>
          </a:xfrm>
        </p:spPr>
        <p:txBody>
          <a:bodyPr/>
          <a:lstStyle/>
          <a:p>
            <a:r>
              <a:rPr lang="nb-NO" sz="2400" dirty="0" err="1"/>
              <a:t>Hovedpensum</a:t>
            </a:r>
            <a:r>
              <a:rPr lang="nb-NO" sz="2400" dirty="0"/>
              <a:t>:</a:t>
            </a:r>
          </a:p>
          <a:p>
            <a:pPr lvl="1"/>
            <a:r>
              <a:rPr lang="nb-NO" sz="2000" dirty="0"/>
              <a:t>Schartum 2025: Lovgivning i et digitalt samfunn (lovgivningsperspektivet; </a:t>
            </a:r>
            <a:r>
              <a:rPr lang="nb-NO" sz="2000" i="1" dirty="0"/>
              <a:t>helt generell fremstilling</a:t>
            </a:r>
            <a:r>
              <a:rPr lang="nb-NO" sz="2000" dirty="0"/>
              <a:t>)</a:t>
            </a:r>
          </a:p>
          <a:p>
            <a:pPr lvl="1"/>
            <a:r>
              <a:rPr lang="nb-NO" sz="2000" dirty="0"/>
              <a:t>Schartum 2018 (utdrag): Digitalisering av offentlig forvaltning (systemutviklings-perspektivet; fremstilling </a:t>
            </a:r>
            <a:r>
              <a:rPr lang="nb-NO" sz="2000" i="1" dirty="0"/>
              <a:t>spesielt knyttet til offentlig forvaltning</a:t>
            </a:r>
            <a:r>
              <a:rPr lang="nb-NO" sz="2000" dirty="0"/>
              <a:t>)</a:t>
            </a:r>
          </a:p>
          <a:p>
            <a:pPr lvl="1"/>
            <a:r>
              <a:rPr lang="nb-NO" sz="2000" dirty="0"/>
              <a:t>Nær sammenheng mellom de to hoveddelene av pensum, både systematisk og innholdsmessig</a:t>
            </a:r>
          </a:p>
          <a:p>
            <a:r>
              <a:rPr lang="nb-NO" sz="2400" dirty="0"/>
              <a:t>Øvrig pensum knytter seg til </a:t>
            </a:r>
            <a:r>
              <a:rPr lang="nb-NO" sz="2400" dirty="0" err="1"/>
              <a:t>hovedpensum</a:t>
            </a:r>
            <a:endParaRPr lang="nb-NO" sz="24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B18FD00-FF3B-DF16-FCAC-91E7E35A3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622" y="2937332"/>
            <a:ext cx="4657727" cy="337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46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BB0302-92F7-46C9-A9FA-A42D9D79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Anbefalte studieteknikker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D17CF-F659-4A08-8026-0A9C3AC31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Følge forelesninger og seminarer</a:t>
            </a:r>
          </a:p>
          <a:p>
            <a:r>
              <a:rPr lang="nb-NO" dirty="0"/>
              <a:t>Se videoer</a:t>
            </a:r>
          </a:p>
          <a:p>
            <a:r>
              <a:rPr lang="nb-NO" dirty="0"/>
              <a:t>Lese </a:t>
            </a:r>
          </a:p>
          <a:p>
            <a:r>
              <a:rPr lang="nb-NO" dirty="0"/>
              <a:t>Tegne</a:t>
            </a:r>
          </a:p>
          <a:p>
            <a:r>
              <a:rPr lang="nb-NO" dirty="0"/>
              <a:t>Skrive</a:t>
            </a:r>
          </a:p>
          <a:p>
            <a:r>
              <a:rPr lang="nb-NO" dirty="0"/>
              <a:t>Snakke</a:t>
            </a:r>
          </a:p>
          <a:p>
            <a:r>
              <a:rPr lang="nb-NO" dirty="0">
                <a:solidFill>
                  <a:srgbClr val="7030A0"/>
                </a:solidFill>
              </a:rPr>
              <a:t>Samarbeide!</a:t>
            </a:r>
          </a:p>
        </p:txBody>
      </p:sp>
    </p:spTree>
    <p:extLst>
      <p:ext uri="{BB962C8B-B14F-4D97-AF65-F5344CB8AC3E}">
        <p14:creationId xmlns:p14="http://schemas.microsoft.com/office/powerpoint/2010/main" val="368952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1929</Words>
  <Application>Microsoft Office PowerPoint</Application>
  <PresentationFormat>Widescreen</PresentationFormat>
  <Paragraphs>269</Paragraphs>
  <Slides>23</Slides>
  <Notes>23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23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Calibri Light</vt:lpstr>
      <vt:lpstr>Wingdings</vt:lpstr>
      <vt:lpstr>Office-tema</vt:lpstr>
      <vt:lpstr>1_Office-tema</vt:lpstr>
      <vt:lpstr>3_Office-tema</vt:lpstr>
      <vt:lpstr>2_Office-tema</vt:lpstr>
      <vt:lpstr>Introduksjon til emnet Digitalisering av rettsregler (FINF4021)</vt:lpstr>
      <vt:lpstr>Generelt</vt:lpstr>
      <vt:lpstr>Hovedelementene og –relasjonene </vt:lpstr>
      <vt:lpstr>To små historiske tilbakeblikk</vt:lpstr>
      <vt:lpstr>PowerPoint-presentasjon</vt:lpstr>
      <vt:lpstr>Sentrale spørsmål som blir behandlet på emnet</vt:lpstr>
      <vt:lpstr>Teknologien</vt:lpstr>
      <vt:lpstr>PowerPoint-presentasjon</vt:lpstr>
      <vt:lpstr>PowerPoint-presentasjon</vt:lpstr>
      <vt:lpstr>PowerPoint-presentasjon</vt:lpstr>
      <vt:lpstr>Når du leser pensum og diskuterer; pass på hvor i problematikken du er!</vt:lpstr>
      <vt:lpstr>Digitaliserings- og automatiseringsvennlig lovgivning/regelverk/politikkutforming</vt:lpstr>
      <vt:lpstr>Ad. «rammer»</vt:lpstr>
      <vt:lpstr>PowerPoint-presentasjon</vt:lpstr>
      <vt:lpstr>Ad. «innhold»</vt:lpstr>
      <vt:lpstr>Inndeling av systemutviklingsarbeidet i åtte faser</vt:lpstr>
      <vt:lpstr>Nærmere om forholdet mellom rettskildesystemer og rettslige beslutningssystemer</vt:lpstr>
      <vt:lpstr>Transformering</vt:lpstr>
      <vt:lpstr>Hvordan bør forholdet mellom lovutvikling og systemutvikling være?</vt:lpstr>
      <vt:lpstr>Kunnskapskrav, pensum og arbeidsmetoder</vt:lpstr>
      <vt:lpstr>PowerPoint-presentasjon</vt:lpstr>
      <vt:lpstr>Pensum</vt:lpstr>
      <vt:lpstr>Anbefalte studieteknikker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 wiese schartum</dc:creator>
  <cp:lastModifiedBy>dag wiese schartum</cp:lastModifiedBy>
  <cp:revision>2</cp:revision>
  <cp:lastPrinted>2025-01-20T19:53:59Z</cp:lastPrinted>
  <dcterms:created xsi:type="dcterms:W3CDTF">2025-01-14T10:39:50Z</dcterms:created>
  <dcterms:modified xsi:type="dcterms:W3CDTF">2025-01-20T19:58:03Z</dcterms:modified>
</cp:coreProperties>
</file>