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13"/>
  </p:notesMasterIdLst>
  <p:sldIdLst>
    <p:sldId id="331" r:id="rId2"/>
    <p:sldId id="348" r:id="rId3"/>
    <p:sldId id="3073" r:id="rId4"/>
    <p:sldId id="347" r:id="rId5"/>
    <p:sldId id="333" r:id="rId6"/>
    <p:sldId id="374" r:id="rId7"/>
    <p:sldId id="298" r:id="rId8"/>
    <p:sldId id="337" r:id="rId9"/>
    <p:sldId id="342" r:id="rId10"/>
    <p:sldId id="3076" r:id="rId11"/>
    <p:sldId id="3077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0E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78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D52EE0-A1AE-4AEB-914C-0CDD5FB781ED}" type="datetimeFigureOut">
              <a:rPr lang="nb-NO" smtClean="0"/>
              <a:t>21.04.2021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264515-4069-4C57-8742-1AA5539463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204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Plassholder for lysbilde 1">
            <a:extLst>
              <a:ext uri="{FF2B5EF4-FFF2-40B4-BE49-F238E27FC236}">
                <a16:creationId xmlns:a16="http://schemas.microsoft.com/office/drawing/2014/main" id="{D49AFAF5-74AF-45A2-9FFD-0AE1F3C0423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Plassholder for notater 2">
            <a:extLst>
              <a:ext uri="{FF2B5EF4-FFF2-40B4-BE49-F238E27FC236}">
                <a16:creationId xmlns:a16="http://schemas.microsoft.com/office/drawing/2014/main" id="{96DB2FDA-DD0C-447C-8D62-F20D71B8973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b-NO" altLang="nb-NO"/>
              <a:t>Kompetanse er mer enn kunnskap!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/>
              <a:t>Må-krav knyttes gjerne til formell kompetanse. Fundamentet i ditt kandidatur. Uten denne er du sjanseløs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/>
              <a:t>Men – kan bli veldig fagtung og ikke alltid forståelig for mottaker. Husk sender/mottaker. Er du sikker på at arbeidsgiver forstår relevansen av din oppgave i forhold til de arbeidsoppgaver som venter</a:t>
            </a:r>
          </a:p>
          <a:p>
            <a:pPr eaLnBrk="1" hangingPunct="1">
              <a:spcBef>
                <a:spcPct val="0"/>
              </a:spcBef>
            </a:pPr>
            <a:endParaRPr lang="nb-NO" altLang="nb-NO"/>
          </a:p>
          <a:p>
            <a:pPr eaLnBrk="1" hangingPunct="1">
              <a:spcBef>
                <a:spcPct val="0"/>
              </a:spcBef>
            </a:pPr>
            <a:r>
              <a:rPr lang="nb-NO" altLang="nb-NO"/>
              <a:t>Ferdigheter – Bør-krav. Sammen er dette dynamitt. Ferdigheter er noe man ikke alltid tenker på at man har, men de er ofte helt avgjørende for arbeidsgiver – sender/mottaker – god kommunikasjon</a:t>
            </a:r>
          </a:p>
        </p:txBody>
      </p:sp>
      <p:sp>
        <p:nvSpPr>
          <p:cNvPr id="31748" name="Plassholder for lysbildenummer 3">
            <a:extLst>
              <a:ext uri="{FF2B5EF4-FFF2-40B4-BE49-F238E27FC236}">
                <a16:creationId xmlns:a16="http://schemas.microsoft.com/office/drawing/2014/main" id="{C5A2B263-E0D7-43EB-B371-AC5826BE01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036479C-C1BE-40C3-8638-C5C4CE98B907}" type="slidenum">
              <a:rPr lang="nb-NO" altLang="nb-NO" smtClean="0"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6</a:t>
            </a:fld>
            <a:endParaRPr lang="nb-NO" altLang="nb-NO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7"/>
          <p:cNvCxnSpPr/>
          <p:nvPr/>
        </p:nvCxnSpPr>
        <p:spPr>
          <a:xfrm flipV="1">
            <a:off x="8386763" y="5264150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/>
          <a:lstStyle>
            <a:lvl1pPr algn="r">
              <a:defRPr sz="5000" spc="200" baseline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48" y="0"/>
            <a:ext cx="12188952" cy="4572000"/>
          </a:xfrm>
          <a:solidFill>
            <a:srgbClr val="FFFFFF"/>
          </a:solidFill>
        </p:spPr>
        <p:txBody>
          <a:bodyPr lIns="457200" tIns="36576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Klikk ikonet for å legge til et bilde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38" y="6543675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967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Oval 5"/>
          <p:cNvSpPr/>
          <p:nvPr/>
        </p:nvSpPr>
        <p:spPr>
          <a:xfrm>
            <a:off x="0" y="0"/>
            <a:ext cx="12192000" cy="4572000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7"/>
          <p:cNvCxnSpPr/>
          <p:nvPr/>
        </p:nvCxnSpPr>
        <p:spPr>
          <a:xfrm flipV="1">
            <a:off x="8386763" y="5264150"/>
            <a:ext cx="0" cy="91440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ihåndsform 6"/>
          <p:cNvSpPr/>
          <p:nvPr userDrawn="1"/>
        </p:nvSpPr>
        <p:spPr>
          <a:xfrm>
            <a:off x="1387475" y="0"/>
            <a:ext cx="9417050" cy="4572000"/>
          </a:xfrm>
          <a:custGeom>
            <a:avLst/>
            <a:gdLst>
              <a:gd name="connsiteX0" fmla="*/ 1687200 w 9417050"/>
              <a:gd name="connsiteY0" fmla="*/ 0 h 4572001"/>
              <a:gd name="connsiteX1" fmla="*/ 7729851 w 9417050"/>
              <a:gd name="connsiteY1" fmla="*/ 0 h 4572001"/>
              <a:gd name="connsiteX2" fmla="*/ 7874431 w 9417050"/>
              <a:gd name="connsiteY2" fmla="*/ 118940 h 4572001"/>
              <a:gd name="connsiteX3" fmla="*/ 9417050 w 9417050"/>
              <a:gd name="connsiteY3" fmla="*/ 3429001 h 4572001"/>
              <a:gd name="connsiteX4" fmla="*/ 9309281 w 9417050"/>
              <a:gd name="connsiteY4" fmla="*/ 4384672 h 4572001"/>
              <a:gd name="connsiteX5" fmla="*/ 9260829 w 9417050"/>
              <a:gd name="connsiteY5" fmla="*/ 4572001 h 4572001"/>
              <a:gd name="connsiteX6" fmla="*/ 156221 w 9417050"/>
              <a:gd name="connsiteY6" fmla="*/ 4572001 h 4572001"/>
              <a:gd name="connsiteX7" fmla="*/ 107769 w 9417050"/>
              <a:gd name="connsiteY7" fmla="*/ 4384672 h 4572001"/>
              <a:gd name="connsiteX8" fmla="*/ 0 w 9417050"/>
              <a:gd name="connsiteY8" fmla="*/ 3429001 h 4572001"/>
              <a:gd name="connsiteX9" fmla="*/ 1542620 w 9417050"/>
              <a:gd name="connsiteY9" fmla="*/ 118940 h 457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417050" h="4572001">
                <a:moveTo>
                  <a:pt x="1687200" y="0"/>
                </a:moveTo>
                <a:lnTo>
                  <a:pt x="7729851" y="0"/>
                </a:lnTo>
                <a:lnTo>
                  <a:pt x="7874431" y="118940"/>
                </a:lnTo>
                <a:cubicBezTo>
                  <a:pt x="8822094" y="936946"/>
                  <a:pt x="9417050" y="2116988"/>
                  <a:pt x="9417050" y="3429001"/>
                </a:cubicBezTo>
                <a:cubicBezTo>
                  <a:pt x="9417050" y="3757005"/>
                  <a:pt x="9379865" y="4076760"/>
                  <a:pt x="9309281" y="4384672"/>
                </a:cubicBezTo>
                <a:lnTo>
                  <a:pt x="9260829" y="4572001"/>
                </a:lnTo>
                <a:lnTo>
                  <a:pt x="156221" y="4572001"/>
                </a:lnTo>
                <a:lnTo>
                  <a:pt x="107769" y="4384672"/>
                </a:lnTo>
                <a:cubicBezTo>
                  <a:pt x="37185" y="4076760"/>
                  <a:pt x="0" y="3757005"/>
                  <a:pt x="0" y="3429001"/>
                </a:cubicBezTo>
                <a:cubicBezTo>
                  <a:pt x="0" y="2116988"/>
                  <a:pt x="594956" y="936946"/>
                  <a:pt x="1542620" y="118940"/>
                </a:cubicBezTo>
                <a:close/>
              </a:path>
            </a:pathLst>
          </a:custGeom>
          <a:solidFill>
            <a:schemeClr val="bg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/>
          <a:lstStyle>
            <a:lvl1pPr algn="r">
              <a:defRPr sz="5000" b="0" spc="200" baseline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38" y="6543675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804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Oval 5"/>
          <p:cNvSpPr/>
          <p:nvPr/>
        </p:nvSpPr>
        <p:spPr>
          <a:xfrm>
            <a:off x="0" y="0"/>
            <a:ext cx="12192000" cy="4572000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" name="Straight Connector 7"/>
          <p:cNvCxnSpPr/>
          <p:nvPr/>
        </p:nvCxnSpPr>
        <p:spPr>
          <a:xfrm flipV="1">
            <a:off x="8386763" y="5264150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/>
          <a:lstStyle>
            <a:lvl1pPr algn="r">
              <a:defRPr sz="5000" b="0" spc="200" baseline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Plassholder for bilde 12"/>
          <p:cNvSpPr>
            <a:spLocks noGrp="1"/>
          </p:cNvSpPr>
          <p:nvPr>
            <p:ph type="pic" sz="quarter" idx="10"/>
          </p:nvPr>
        </p:nvSpPr>
        <p:spPr>
          <a:xfrm>
            <a:off x="1387475" y="0"/>
            <a:ext cx="9417050" cy="7684169"/>
          </a:xfrm>
          <a:custGeom>
            <a:avLst/>
            <a:gdLst>
              <a:gd name="connsiteX0" fmla="*/ 3215746 w 9417050"/>
              <a:gd name="connsiteY0" fmla="*/ 7459579 h 7684169"/>
              <a:gd name="connsiteX1" fmla="*/ 6201305 w 9417050"/>
              <a:gd name="connsiteY1" fmla="*/ 7459579 h 7684169"/>
              <a:gd name="connsiteX2" fmla="*/ 6108697 w 9417050"/>
              <a:gd name="connsiteY2" fmla="*/ 7488538 h 7684169"/>
              <a:gd name="connsiteX3" fmla="*/ 4708525 w 9417050"/>
              <a:gd name="connsiteY3" fmla="*/ 7684169 h 7684169"/>
              <a:gd name="connsiteX4" fmla="*/ 3308354 w 9417050"/>
              <a:gd name="connsiteY4" fmla="*/ 7488538 h 7684169"/>
              <a:gd name="connsiteX5" fmla="*/ 1682212 w 9417050"/>
              <a:gd name="connsiteY5" fmla="*/ 0 h 7684169"/>
              <a:gd name="connsiteX6" fmla="*/ 7734839 w 9417050"/>
              <a:gd name="connsiteY6" fmla="*/ 0 h 7684169"/>
              <a:gd name="connsiteX7" fmla="*/ 7874431 w 9417050"/>
              <a:gd name="connsiteY7" fmla="*/ 111748 h 7684169"/>
              <a:gd name="connsiteX8" fmla="*/ 9417050 w 9417050"/>
              <a:gd name="connsiteY8" fmla="*/ 3332748 h 7684169"/>
              <a:gd name="connsiteX9" fmla="*/ 9268813 w 9417050"/>
              <a:gd name="connsiteY9" fmla="*/ 4420236 h 7684169"/>
              <a:gd name="connsiteX10" fmla="*/ 9222180 w 9417050"/>
              <a:gd name="connsiteY10" fmla="*/ 4572000 h 7684169"/>
              <a:gd name="connsiteX11" fmla="*/ 194870 w 9417050"/>
              <a:gd name="connsiteY11" fmla="*/ 4572000 h 7684169"/>
              <a:gd name="connsiteX12" fmla="*/ 148237 w 9417050"/>
              <a:gd name="connsiteY12" fmla="*/ 4420236 h 7684169"/>
              <a:gd name="connsiteX13" fmla="*/ 0 w 9417050"/>
              <a:gd name="connsiteY13" fmla="*/ 3332748 h 7684169"/>
              <a:gd name="connsiteX14" fmla="*/ 1542619 w 9417050"/>
              <a:gd name="connsiteY14" fmla="*/ 111748 h 7684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417050" h="7684169">
                <a:moveTo>
                  <a:pt x="3215746" y="7459579"/>
                </a:moveTo>
                <a:lnTo>
                  <a:pt x="6201305" y="7459579"/>
                </a:lnTo>
                <a:lnTo>
                  <a:pt x="6108697" y="7488538"/>
                </a:lnTo>
                <a:cubicBezTo>
                  <a:pt x="5666383" y="7615678"/>
                  <a:pt x="5196109" y="7684169"/>
                  <a:pt x="4708525" y="7684169"/>
                </a:cubicBezTo>
                <a:cubicBezTo>
                  <a:pt x="4220942" y="7684169"/>
                  <a:pt x="3750668" y="7615678"/>
                  <a:pt x="3308354" y="7488538"/>
                </a:cubicBezTo>
                <a:close/>
                <a:moveTo>
                  <a:pt x="1682212" y="0"/>
                </a:moveTo>
                <a:lnTo>
                  <a:pt x="7734839" y="0"/>
                </a:lnTo>
                <a:lnTo>
                  <a:pt x="7874431" y="111748"/>
                </a:lnTo>
                <a:cubicBezTo>
                  <a:pt x="8822094" y="907744"/>
                  <a:pt x="9417050" y="2056036"/>
                  <a:pt x="9417050" y="3332748"/>
                </a:cubicBezTo>
                <a:cubicBezTo>
                  <a:pt x="9417050" y="3708252"/>
                  <a:pt x="9365583" y="4072646"/>
                  <a:pt x="9268813" y="4420236"/>
                </a:cubicBezTo>
                <a:lnTo>
                  <a:pt x="9222180" y="4572000"/>
                </a:lnTo>
                <a:lnTo>
                  <a:pt x="194870" y="4572000"/>
                </a:lnTo>
                <a:lnTo>
                  <a:pt x="148237" y="4420236"/>
                </a:lnTo>
                <a:cubicBezTo>
                  <a:pt x="51467" y="4072646"/>
                  <a:pt x="0" y="3708252"/>
                  <a:pt x="0" y="3332748"/>
                </a:cubicBezTo>
                <a:cubicBezTo>
                  <a:pt x="0" y="2056036"/>
                  <a:pt x="594956" y="907744"/>
                  <a:pt x="1542619" y="111748"/>
                </a:cubicBezTo>
                <a:close/>
              </a:path>
            </a:pathLst>
          </a:custGeom>
        </p:spPr>
        <p:txBody>
          <a:bodyPr>
            <a:noAutofit/>
          </a:bodyPr>
          <a:lstStyle/>
          <a:p>
            <a:pPr lvl="0"/>
            <a:r>
              <a:rPr lang="nb-NO" noProof="0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38" y="6543675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527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 med 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6" name="Plassholder for bilde 15"/>
          <p:cNvSpPr>
            <a:spLocks noGrp="1"/>
          </p:cNvSpPr>
          <p:nvPr>
            <p:ph type="pic" sz="quarter" idx="10"/>
          </p:nvPr>
        </p:nvSpPr>
        <p:spPr>
          <a:xfrm>
            <a:off x="7090608" y="0"/>
            <a:ext cx="5101392" cy="6858000"/>
          </a:xfrm>
          <a:custGeom>
            <a:avLst/>
            <a:gdLst>
              <a:gd name="connsiteX0" fmla="*/ 1190660 w 5101392"/>
              <a:gd name="connsiteY0" fmla="*/ 0 h 6858000"/>
              <a:gd name="connsiteX1" fmla="*/ 5101392 w 5101392"/>
              <a:gd name="connsiteY1" fmla="*/ 0 h 6858000"/>
              <a:gd name="connsiteX2" fmla="*/ 5101392 w 5101392"/>
              <a:gd name="connsiteY2" fmla="*/ 6858000 h 6858000"/>
              <a:gd name="connsiteX3" fmla="*/ 1727911 w 5101392"/>
              <a:gd name="connsiteY3" fmla="*/ 6858000 h 6858000"/>
              <a:gd name="connsiteX4" fmla="*/ 1634815 w 5101392"/>
              <a:gd name="connsiteY4" fmla="*/ 6791678 h 6858000"/>
              <a:gd name="connsiteX5" fmla="*/ 0 w 5101392"/>
              <a:gd name="connsiteY5" fmla="*/ 3186113 h 6858000"/>
              <a:gd name="connsiteX6" fmla="*/ 1086044 w 5101392"/>
              <a:gd name="connsiteY6" fmla="*/ 1114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01392" h="6858000">
                <a:moveTo>
                  <a:pt x="1190660" y="0"/>
                </a:moveTo>
                <a:lnTo>
                  <a:pt x="5101392" y="0"/>
                </a:lnTo>
                <a:lnTo>
                  <a:pt x="5101392" y="6858000"/>
                </a:lnTo>
                <a:lnTo>
                  <a:pt x="1727911" y="6858000"/>
                </a:lnTo>
                <a:lnTo>
                  <a:pt x="1634815" y="6791678"/>
                </a:lnTo>
                <a:cubicBezTo>
                  <a:pt x="648485" y="6010282"/>
                  <a:pt x="0" y="4687003"/>
                  <a:pt x="0" y="3186113"/>
                </a:cubicBezTo>
                <a:cubicBezTo>
                  <a:pt x="0" y="1985401"/>
                  <a:pt x="415031" y="898360"/>
                  <a:pt x="1086044" y="111498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r>
              <a:rPr lang="nb-NO" noProof="0"/>
              <a:t>Klikk ikonet for å legge til et bilde</a:t>
            </a:r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38" y="6543675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85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 med tekst og bil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953873" y="536163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53873" y="2322160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6" name="Plassholder for bilde 15"/>
          <p:cNvSpPr>
            <a:spLocks noGrp="1"/>
          </p:cNvSpPr>
          <p:nvPr>
            <p:ph type="pic" sz="quarter" idx="10"/>
          </p:nvPr>
        </p:nvSpPr>
        <p:spPr>
          <a:xfrm flipH="1">
            <a:off x="0" y="0"/>
            <a:ext cx="5101392" cy="6858000"/>
          </a:xfrm>
          <a:custGeom>
            <a:avLst/>
            <a:gdLst>
              <a:gd name="connsiteX0" fmla="*/ 1190660 w 5101392"/>
              <a:gd name="connsiteY0" fmla="*/ 0 h 6858000"/>
              <a:gd name="connsiteX1" fmla="*/ 5101392 w 5101392"/>
              <a:gd name="connsiteY1" fmla="*/ 0 h 6858000"/>
              <a:gd name="connsiteX2" fmla="*/ 5101392 w 5101392"/>
              <a:gd name="connsiteY2" fmla="*/ 6858000 h 6858000"/>
              <a:gd name="connsiteX3" fmla="*/ 1727911 w 5101392"/>
              <a:gd name="connsiteY3" fmla="*/ 6858000 h 6858000"/>
              <a:gd name="connsiteX4" fmla="*/ 1634815 w 5101392"/>
              <a:gd name="connsiteY4" fmla="*/ 6791678 h 6858000"/>
              <a:gd name="connsiteX5" fmla="*/ 0 w 5101392"/>
              <a:gd name="connsiteY5" fmla="*/ 3186113 h 6858000"/>
              <a:gd name="connsiteX6" fmla="*/ 1086044 w 5101392"/>
              <a:gd name="connsiteY6" fmla="*/ 1114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01392" h="6858000">
                <a:moveTo>
                  <a:pt x="1190660" y="0"/>
                </a:moveTo>
                <a:lnTo>
                  <a:pt x="5101392" y="0"/>
                </a:lnTo>
                <a:lnTo>
                  <a:pt x="5101392" y="6858000"/>
                </a:lnTo>
                <a:lnTo>
                  <a:pt x="1727911" y="6858000"/>
                </a:lnTo>
                <a:lnTo>
                  <a:pt x="1634815" y="6791678"/>
                </a:lnTo>
                <a:cubicBezTo>
                  <a:pt x="648485" y="6010282"/>
                  <a:pt x="0" y="4687003"/>
                  <a:pt x="0" y="3186113"/>
                </a:cubicBezTo>
                <a:cubicBezTo>
                  <a:pt x="0" y="1985401"/>
                  <a:pt x="415031" y="898360"/>
                  <a:pt x="1086044" y="111498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r>
              <a:rPr lang="nb-NO" noProof="0"/>
              <a:t>Klikk ikonet for å legge til et bilde</a:t>
            </a:r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38" y="6543675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600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håndsform 4"/>
          <p:cNvSpPr/>
          <p:nvPr userDrawn="1"/>
        </p:nvSpPr>
        <p:spPr>
          <a:xfrm>
            <a:off x="7091363" y="0"/>
            <a:ext cx="5100637" cy="6858000"/>
          </a:xfrm>
          <a:custGeom>
            <a:avLst/>
            <a:gdLst>
              <a:gd name="connsiteX0" fmla="*/ 1210703 w 5101390"/>
              <a:gd name="connsiteY0" fmla="*/ 0 h 6858000"/>
              <a:gd name="connsiteX1" fmla="*/ 5101390 w 5101390"/>
              <a:gd name="connsiteY1" fmla="*/ 0 h 6858000"/>
              <a:gd name="connsiteX2" fmla="*/ 5101390 w 5101390"/>
              <a:gd name="connsiteY2" fmla="*/ 6858000 h 6858000"/>
              <a:gd name="connsiteX3" fmla="*/ 1704735 w 5101390"/>
              <a:gd name="connsiteY3" fmla="*/ 6858000 h 6858000"/>
              <a:gd name="connsiteX4" fmla="*/ 1656732 w 5101390"/>
              <a:gd name="connsiteY4" fmla="*/ 6824126 h 6858000"/>
              <a:gd name="connsiteX5" fmla="*/ 0 w 5101390"/>
              <a:gd name="connsiteY5" fmla="*/ 3212432 h 6858000"/>
              <a:gd name="connsiteX6" fmla="*/ 1007856 w 5101390"/>
              <a:gd name="connsiteY6" fmla="*/ 22626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01390" h="6858000">
                <a:moveTo>
                  <a:pt x="1210703" y="0"/>
                </a:moveTo>
                <a:lnTo>
                  <a:pt x="5101390" y="0"/>
                </a:lnTo>
                <a:lnTo>
                  <a:pt x="5101390" y="6858000"/>
                </a:lnTo>
                <a:lnTo>
                  <a:pt x="1704735" y="6858000"/>
                </a:lnTo>
                <a:lnTo>
                  <a:pt x="1656732" y="6824126"/>
                </a:lnTo>
                <a:cubicBezTo>
                  <a:pt x="663483" y="6083451"/>
                  <a:pt x="0" y="4743034"/>
                  <a:pt x="0" y="3212432"/>
                </a:cubicBezTo>
                <a:cubicBezTo>
                  <a:pt x="0" y="2046260"/>
                  <a:pt x="385151" y="990489"/>
                  <a:pt x="1007856" y="22626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02880" y="690584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29574" y="2761825"/>
            <a:ext cx="4162425" cy="3362750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38" y="6543675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372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 med tekst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365958" y="1348311"/>
            <a:ext cx="3465094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68627" y="3429000"/>
            <a:ext cx="4162425" cy="3362750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8807450" cy="6858000"/>
          </a:xfrm>
          <a:custGeom>
            <a:avLst/>
            <a:gdLst>
              <a:gd name="connsiteX0" fmla="*/ 0 w 8807450"/>
              <a:gd name="connsiteY0" fmla="*/ 0 h 6858000"/>
              <a:gd name="connsiteX1" fmla="*/ 8807450 w 8807450"/>
              <a:gd name="connsiteY1" fmla="*/ 0 h 6858000"/>
              <a:gd name="connsiteX2" fmla="*/ 8807450 w 8807450"/>
              <a:gd name="connsiteY2" fmla="*/ 4 h 6858000"/>
              <a:gd name="connsiteX3" fmla="*/ 6096336 w 8807450"/>
              <a:gd name="connsiteY3" fmla="*/ 6858000 h 6858000"/>
              <a:gd name="connsiteX4" fmla="*/ 0 w 880745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07450" h="6858000">
                <a:moveTo>
                  <a:pt x="0" y="0"/>
                </a:moveTo>
                <a:lnTo>
                  <a:pt x="8807450" y="0"/>
                </a:lnTo>
                <a:lnTo>
                  <a:pt x="8807450" y="4"/>
                </a:lnTo>
                <a:lnTo>
                  <a:pt x="6096336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 lvl="0"/>
            <a:r>
              <a:rPr lang="nb-NO" noProof="0"/>
              <a:t>Klikk ikonet for å legge til et bilde</a:t>
            </a:r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806" y="6550776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54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 med tekst og stort bil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10564" y="919686"/>
            <a:ext cx="3423236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240" y="2976658"/>
            <a:ext cx="3874085" cy="3362750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lassholder for bilde 9"/>
          <p:cNvSpPr>
            <a:spLocks noGrp="1"/>
          </p:cNvSpPr>
          <p:nvPr>
            <p:ph type="pic" sz="quarter" idx="10"/>
          </p:nvPr>
        </p:nvSpPr>
        <p:spPr bwMode="auto">
          <a:xfrm>
            <a:off x="3425825" y="0"/>
            <a:ext cx="8766175" cy="6858000"/>
          </a:xfrm>
          <a:custGeom>
            <a:avLst/>
            <a:gdLst>
              <a:gd name="connsiteX0" fmla="*/ 0 w 8766175"/>
              <a:gd name="connsiteY0" fmla="*/ 0 h 6858000"/>
              <a:gd name="connsiteX1" fmla="*/ 8766175 w 8766175"/>
              <a:gd name="connsiteY1" fmla="*/ 0 h 6858000"/>
              <a:gd name="connsiteX2" fmla="*/ 8766175 w 8766175"/>
              <a:gd name="connsiteY2" fmla="*/ 6858000 h 6858000"/>
              <a:gd name="connsiteX3" fmla="*/ 2578100 w 87661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66175" h="6858000">
                <a:moveTo>
                  <a:pt x="0" y="0"/>
                </a:moveTo>
                <a:lnTo>
                  <a:pt x="8766175" y="0"/>
                </a:lnTo>
                <a:lnTo>
                  <a:pt x="8766175" y="6858000"/>
                </a:lnTo>
                <a:lnTo>
                  <a:pt x="2578100" y="68580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 lvl="0"/>
            <a:r>
              <a:rPr lang="nb-NO" noProof="0"/>
              <a:t>Klikk ikonet for å legge til et bilde</a:t>
            </a:r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174" y="6503570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464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 med runde ik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869" y="585788"/>
            <a:ext cx="9720262" cy="1498600"/>
          </a:xfrm>
        </p:spPr>
        <p:txBody>
          <a:bodyPr/>
          <a:lstStyle>
            <a:lvl1pPr algn="ctr">
              <a:defRPr sz="440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Plassholder for bilde 3"/>
          <p:cNvSpPr>
            <a:spLocks noGrp="1"/>
          </p:cNvSpPr>
          <p:nvPr>
            <p:ph type="pic" sz="quarter" idx="10"/>
          </p:nvPr>
        </p:nvSpPr>
        <p:spPr>
          <a:xfrm>
            <a:off x="1636378" y="2983015"/>
            <a:ext cx="1074737" cy="1050925"/>
          </a:xfrm>
          <a:prstGeom prst="ellipse">
            <a:avLst/>
          </a:prstGeom>
        </p:spPr>
        <p:txBody>
          <a:bodyPr/>
          <a:lstStyle/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5" name="Plassholder for bilde 3"/>
          <p:cNvSpPr>
            <a:spLocks noGrp="1"/>
          </p:cNvSpPr>
          <p:nvPr>
            <p:ph type="pic" sz="quarter" idx="11"/>
          </p:nvPr>
        </p:nvSpPr>
        <p:spPr>
          <a:xfrm>
            <a:off x="3200484" y="2983015"/>
            <a:ext cx="1074737" cy="1050925"/>
          </a:xfrm>
          <a:prstGeom prst="ellipse">
            <a:avLst/>
          </a:prstGeom>
        </p:spPr>
        <p:txBody>
          <a:bodyPr/>
          <a:lstStyle/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6" name="Plassholder for bilde 3"/>
          <p:cNvSpPr>
            <a:spLocks noGrp="1"/>
          </p:cNvSpPr>
          <p:nvPr>
            <p:ph type="pic" sz="quarter" idx="12"/>
          </p:nvPr>
        </p:nvSpPr>
        <p:spPr>
          <a:xfrm>
            <a:off x="4764589" y="2983015"/>
            <a:ext cx="1074737" cy="1050925"/>
          </a:xfrm>
          <a:prstGeom prst="ellipse">
            <a:avLst/>
          </a:prstGeom>
        </p:spPr>
        <p:txBody>
          <a:bodyPr/>
          <a:lstStyle/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7" name="Plassholder for bilde 3"/>
          <p:cNvSpPr>
            <a:spLocks noGrp="1"/>
          </p:cNvSpPr>
          <p:nvPr>
            <p:ph type="pic" sz="quarter" idx="13"/>
          </p:nvPr>
        </p:nvSpPr>
        <p:spPr>
          <a:xfrm>
            <a:off x="6328694" y="2983015"/>
            <a:ext cx="1074737" cy="1050925"/>
          </a:xfrm>
          <a:prstGeom prst="ellipse">
            <a:avLst/>
          </a:prstGeom>
        </p:spPr>
        <p:txBody>
          <a:bodyPr/>
          <a:lstStyle/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8" name="Plassholder for bilde 3"/>
          <p:cNvSpPr>
            <a:spLocks noGrp="1"/>
          </p:cNvSpPr>
          <p:nvPr>
            <p:ph type="pic" sz="quarter" idx="14"/>
          </p:nvPr>
        </p:nvSpPr>
        <p:spPr>
          <a:xfrm>
            <a:off x="7892799" y="2983015"/>
            <a:ext cx="1074737" cy="1050925"/>
          </a:xfrm>
          <a:prstGeom prst="ellipse">
            <a:avLst/>
          </a:prstGeom>
        </p:spPr>
        <p:txBody>
          <a:bodyPr/>
          <a:lstStyle/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bilde 3"/>
          <p:cNvSpPr>
            <a:spLocks noGrp="1"/>
          </p:cNvSpPr>
          <p:nvPr>
            <p:ph type="pic" sz="quarter" idx="15"/>
          </p:nvPr>
        </p:nvSpPr>
        <p:spPr>
          <a:xfrm>
            <a:off x="9456905" y="2983015"/>
            <a:ext cx="1074737" cy="1050925"/>
          </a:xfrm>
          <a:prstGeom prst="ellipse">
            <a:avLst/>
          </a:prstGeom>
        </p:spPr>
        <p:txBody>
          <a:bodyPr/>
          <a:lstStyle/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1" name="Plassholder for tekst 10"/>
          <p:cNvSpPr>
            <a:spLocks noGrp="1"/>
          </p:cNvSpPr>
          <p:nvPr>
            <p:ph type="body" sz="quarter" idx="16"/>
          </p:nvPr>
        </p:nvSpPr>
        <p:spPr>
          <a:xfrm>
            <a:off x="1519697" y="4208485"/>
            <a:ext cx="1308100" cy="385762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7"/>
          </p:nvPr>
        </p:nvSpPr>
        <p:spPr>
          <a:xfrm>
            <a:off x="3083802" y="4208485"/>
            <a:ext cx="1308100" cy="385762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4647907" y="4208485"/>
            <a:ext cx="1308100" cy="385762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9"/>
          </p:nvPr>
        </p:nvSpPr>
        <p:spPr>
          <a:xfrm>
            <a:off x="6212012" y="4208485"/>
            <a:ext cx="1308100" cy="385762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5" name="Plassholder for tekst 10"/>
          <p:cNvSpPr>
            <a:spLocks noGrp="1"/>
          </p:cNvSpPr>
          <p:nvPr>
            <p:ph type="body" sz="quarter" idx="20"/>
          </p:nvPr>
        </p:nvSpPr>
        <p:spPr>
          <a:xfrm>
            <a:off x="7776117" y="4208485"/>
            <a:ext cx="1308100" cy="385762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6" name="Plassholder for tekst 10"/>
          <p:cNvSpPr>
            <a:spLocks noGrp="1"/>
          </p:cNvSpPr>
          <p:nvPr>
            <p:ph type="body" sz="quarter" idx="21"/>
          </p:nvPr>
        </p:nvSpPr>
        <p:spPr>
          <a:xfrm>
            <a:off x="9340223" y="4208485"/>
            <a:ext cx="1308100" cy="385762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pic>
        <p:nvPicPr>
          <p:cNvPr id="18" name="Bild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38" y="6543675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760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 med runde ikoner sto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869" y="585788"/>
            <a:ext cx="9720262" cy="1498600"/>
          </a:xfrm>
        </p:spPr>
        <p:txBody>
          <a:bodyPr/>
          <a:lstStyle>
            <a:lvl1pPr algn="ctr">
              <a:defRPr sz="440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Plassholder for bilde 3"/>
          <p:cNvSpPr>
            <a:spLocks noGrp="1"/>
          </p:cNvSpPr>
          <p:nvPr>
            <p:ph type="pic" sz="quarter" idx="10"/>
          </p:nvPr>
        </p:nvSpPr>
        <p:spPr>
          <a:xfrm>
            <a:off x="2020010" y="2626687"/>
            <a:ext cx="1628190" cy="1604626"/>
          </a:xfrm>
          <a:prstGeom prst="ellipse">
            <a:avLst/>
          </a:prstGeom>
        </p:spPr>
        <p:txBody>
          <a:bodyPr/>
          <a:lstStyle/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1" name="Plassholder for tekst 10"/>
          <p:cNvSpPr>
            <a:spLocks noGrp="1"/>
          </p:cNvSpPr>
          <p:nvPr>
            <p:ph type="body" sz="quarter" idx="16"/>
          </p:nvPr>
        </p:nvSpPr>
        <p:spPr>
          <a:xfrm>
            <a:off x="2187521" y="4407737"/>
            <a:ext cx="1308100" cy="385762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4352095" y="4406234"/>
            <a:ext cx="1308100" cy="385762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9"/>
          </p:nvPr>
        </p:nvSpPr>
        <p:spPr>
          <a:xfrm>
            <a:off x="6516669" y="4406234"/>
            <a:ext cx="1308100" cy="385762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6" name="Plassholder for tekst 10"/>
          <p:cNvSpPr>
            <a:spLocks noGrp="1"/>
          </p:cNvSpPr>
          <p:nvPr>
            <p:ph type="body" sz="quarter" idx="21"/>
          </p:nvPr>
        </p:nvSpPr>
        <p:spPr>
          <a:xfrm>
            <a:off x="8681245" y="4406234"/>
            <a:ext cx="1308100" cy="385762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Plassholder for bilde 3"/>
          <p:cNvSpPr>
            <a:spLocks noGrp="1"/>
          </p:cNvSpPr>
          <p:nvPr>
            <p:ph type="pic" sz="quarter" idx="22"/>
          </p:nvPr>
        </p:nvSpPr>
        <p:spPr>
          <a:xfrm>
            <a:off x="4184584" y="2626687"/>
            <a:ext cx="1628190" cy="1604626"/>
          </a:xfrm>
          <a:prstGeom prst="ellipse">
            <a:avLst/>
          </a:prstGeom>
        </p:spPr>
        <p:txBody>
          <a:bodyPr/>
          <a:lstStyle/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8" name="Plassholder for bilde 3"/>
          <p:cNvSpPr>
            <a:spLocks noGrp="1"/>
          </p:cNvSpPr>
          <p:nvPr>
            <p:ph type="pic" sz="quarter" idx="23"/>
          </p:nvPr>
        </p:nvSpPr>
        <p:spPr>
          <a:xfrm>
            <a:off x="6349158" y="2626687"/>
            <a:ext cx="1628190" cy="1604626"/>
          </a:xfrm>
          <a:prstGeom prst="ellipse">
            <a:avLst/>
          </a:prstGeom>
        </p:spPr>
        <p:txBody>
          <a:bodyPr/>
          <a:lstStyle/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9" name="Plassholder for bilde 3"/>
          <p:cNvSpPr>
            <a:spLocks noGrp="1"/>
          </p:cNvSpPr>
          <p:nvPr>
            <p:ph type="pic" sz="quarter" idx="24"/>
          </p:nvPr>
        </p:nvSpPr>
        <p:spPr>
          <a:xfrm>
            <a:off x="8513732" y="2626687"/>
            <a:ext cx="1628190" cy="1604626"/>
          </a:xfrm>
          <a:prstGeom prst="ellipse">
            <a:avLst/>
          </a:prstGeom>
        </p:spPr>
        <p:txBody>
          <a:bodyPr/>
          <a:lstStyle/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38" y="6543675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736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o innholdsdeler med ski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7"/>
          <p:cNvCxnSpPr/>
          <p:nvPr userDrawn="1"/>
        </p:nvCxnSpPr>
        <p:spPr>
          <a:xfrm flipH="1" flipV="1">
            <a:off x="6076950" y="2286000"/>
            <a:ext cx="11113" cy="4022725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5035" y="550674"/>
            <a:ext cx="9915943" cy="1499616"/>
          </a:xfrm>
        </p:spPr>
        <p:txBody>
          <a:bodyPr/>
          <a:lstStyle>
            <a:lvl1pPr algn="ctr">
              <a:defRPr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5036" y="2285365"/>
            <a:ext cx="4754880" cy="4023360"/>
          </a:xfrm>
        </p:spPr>
        <p:txBody>
          <a:bodyPr/>
          <a:lstStyle>
            <a:lvl2pPr marL="265113" indent="-136525">
              <a:buFont typeface="Arial" panose="020B0604020202020204" pitchFamily="34" charset="0"/>
              <a:buChar char="•"/>
              <a:defRPr/>
            </a:lvl2pPr>
            <a:lvl3pPr marL="596900" indent="-285750">
              <a:buFont typeface="Arial" panose="020B0604020202020204" pitchFamily="34" charset="0"/>
              <a:buChar char="•"/>
              <a:defRPr baseline="0"/>
            </a:lvl3pPr>
            <a:lvl4pPr marL="593725" indent="-136525">
              <a:buFont typeface="Arial" panose="020B0604020202020204" pitchFamily="34" charset="0"/>
              <a:buChar char="•"/>
              <a:defRPr/>
            </a:lvl4pPr>
            <a:lvl5pPr marL="776288" indent="-136525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099" y="2285365"/>
            <a:ext cx="4754880" cy="4023360"/>
          </a:xfrm>
        </p:spPr>
        <p:txBody>
          <a:bodyPr/>
          <a:lstStyle>
            <a:lvl2pPr marL="265113" indent="-136525">
              <a:buFont typeface="Arial" panose="020B0604020202020204" pitchFamily="34" charset="0"/>
              <a:buChar char="•"/>
              <a:defRPr/>
            </a:lvl2pPr>
            <a:lvl3pPr marL="447675" indent="-136525">
              <a:buFont typeface="Arial" panose="020B0604020202020204" pitchFamily="34" charset="0"/>
              <a:buChar char="•"/>
              <a:defRPr/>
            </a:lvl3pPr>
            <a:lvl4pPr marL="593725" indent="-136525">
              <a:buFont typeface="Arial" panose="020B0604020202020204" pitchFamily="34" charset="0"/>
              <a:buChar char="•"/>
              <a:defRPr/>
            </a:lvl4pPr>
            <a:lvl5pPr marL="776288" indent="-136525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38" y="6543675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057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235869" y="601830"/>
            <a:ext cx="9720262" cy="1498600"/>
          </a:xfrm>
        </p:spPr>
        <p:txBody>
          <a:bodyPr/>
          <a:lstStyle>
            <a:lvl1pPr algn="ctr">
              <a:defRPr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42024" y="2475345"/>
            <a:ext cx="4754880" cy="3851419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4800" y="2475345"/>
            <a:ext cx="4754880" cy="3850057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38" y="6543675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9963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235869" y="601830"/>
            <a:ext cx="9720262" cy="1498600"/>
          </a:xfrm>
        </p:spPr>
        <p:txBody>
          <a:bodyPr/>
          <a:lstStyle>
            <a:lvl1pPr algn="ctr">
              <a:defRPr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5869" y="2401455"/>
            <a:ext cx="9720261" cy="3925309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38" y="6543675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1769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38" y="6543675"/>
            <a:ext cx="1266724" cy="2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948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Ku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11">
            <a:extLst>
              <a:ext uri="{FF2B5EF4-FFF2-40B4-BE49-F238E27FC236}">
                <a16:creationId xmlns:a16="http://schemas.microsoft.com/office/drawing/2014/main" id="{F8492E38-E0D5-4A1D-A7B0-7D7B7974D0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667" y="6278564"/>
            <a:ext cx="2611967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de 11">
            <a:extLst>
              <a:ext uri="{FF2B5EF4-FFF2-40B4-BE49-F238E27FC236}">
                <a16:creationId xmlns:a16="http://schemas.microsoft.com/office/drawing/2014/main" id="{8CDBFDFB-4FB1-47EB-B082-7230C32B30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667" y="6278564"/>
            <a:ext cx="2611967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C5C5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08942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3938" y="585788"/>
            <a:ext cx="9720262" cy="149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23938" y="2286000"/>
            <a:ext cx="9720262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Rediger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  <a:endParaRPr lang="en-US" alt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3938" y="6470650"/>
            <a:ext cx="2154237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47EA9A44-89FD-4D7D-AEDE-D92B91E5E85E}" type="datetimeFigureOut">
              <a:rPr lang="en-US"/>
              <a:pPr>
                <a:defRPr/>
              </a:pPr>
              <a:t>4/21/2021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3463" y="6470650"/>
            <a:ext cx="5900737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cap="all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863" y="6470650"/>
            <a:ext cx="973137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2C9E7E40-80E6-4DAF-BDAC-83C23DFE85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7088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2" name="Bilde 2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4775"/>
            <a:ext cx="984250" cy="12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4804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5000" kern="1200" cap="all" spc="100">
          <a:solidFill>
            <a:srgbClr val="646463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646463"/>
          </a:solidFill>
          <a:latin typeface="Tahoma" panose="020B0604030504040204" pitchFamily="34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646463"/>
          </a:solidFill>
          <a:latin typeface="Tahoma" panose="020B0604030504040204" pitchFamily="34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646463"/>
          </a:solidFill>
          <a:latin typeface="Tahoma" panose="020B0604030504040204" pitchFamily="34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646463"/>
          </a:solidFill>
          <a:latin typeface="Tahoma" panose="020B0604030504040204" pitchFamily="34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646463"/>
          </a:solidFill>
          <a:latin typeface="Tahoma" panose="020B0604030504040204" pitchFamily="34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646463"/>
          </a:solidFill>
          <a:latin typeface="Tahoma" panose="020B0604030504040204" pitchFamily="34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646463"/>
          </a:solidFill>
          <a:latin typeface="Tahoma" panose="020B0604030504040204" pitchFamily="34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646463"/>
          </a:solidFill>
          <a:latin typeface="Tahoma" panose="020B0604030504040204" pitchFamily="34" charset="0"/>
        </a:defRPr>
      </a:lvl9pPr>
    </p:titleStyle>
    <p:bodyStyle>
      <a:lvl1pPr marL="90488" indent="-90488" algn="l" rtl="0" eaLnBrk="1" fontAlgn="base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13" indent="-136525" algn="l" rtl="0" eaLnBrk="1" fontAlgn="base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447675" indent="-136525" algn="l" rtl="0" eaLnBrk="1" fontAlgn="base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3725" indent="-136525" algn="l" rtl="0" eaLnBrk="1" fontAlgn="base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6288" indent="-136525" algn="l" rtl="0" eaLnBrk="1" fontAlgn="base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/>
          </p:cNvSpPr>
          <p:nvPr/>
        </p:nvSpPr>
        <p:spPr>
          <a:xfrm>
            <a:off x="1343472" y="1268760"/>
            <a:ext cx="9406069" cy="147002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 kern="1200" cap="all" spc="100">
                <a:solidFill>
                  <a:srgbClr val="64646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2pPr>
            <a:lvl3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3pPr>
            <a:lvl4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4pPr>
            <a:lvl5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5pPr>
            <a:lvl6pPr marL="4572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6pPr>
            <a:lvl7pPr marL="9144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7pPr>
            <a:lvl8pPr marL="13716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8pPr>
            <a:lvl9pPr marL="18288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nb-NO" cap="none" dirty="0"/>
              <a:t>K</a:t>
            </a:r>
            <a:r>
              <a:rPr lang="nb-NO" cap="none"/>
              <a:t>arrieretjenester </a:t>
            </a:r>
            <a:r>
              <a:rPr lang="nb-NO" cap="none" dirty="0"/>
              <a:t>ved UiO</a:t>
            </a:r>
          </a:p>
        </p:txBody>
      </p:sp>
      <p:sp>
        <p:nvSpPr>
          <p:cNvPr id="3" name="Undertittel 2"/>
          <p:cNvSpPr txBox="1">
            <a:spLocks/>
          </p:cNvSpPr>
          <p:nvPr/>
        </p:nvSpPr>
        <p:spPr>
          <a:xfrm>
            <a:off x="1800672" y="3140968"/>
            <a:ext cx="8491669" cy="2497832"/>
          </a:xfrm>
          <a:prstGeom prst="rect">
            <a:avLst/>
          </a:prstGeom>
        </p:spPr>
        <p:txBody>
          <a:bodyPr/>
          <a:lstStyle>
            <a:lvl1pPr marL="90488" indent="-90488" algn="l" rtl="0" eaLnBrk="1" fontAlgn="base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13" indent="-136525" algn="l" rtl="0" eaLnBrk="1" fontAlgn="base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7675" indent="-136525" algn="l" rtl="0" eaLnBrk="1" fontAlgn="base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3725" indent="-136525" algn="l" rtl="0" eaLnBrk="1" fontAlgn="base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6288" indent="-136525" algn="l" rtl="0" eaLnBrk="1" fontAlgn="base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3600" dirty="0"/>
              <a:t>Karriere og læringsmiljø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Gisle Hellsten </a:t>
            </a:r>
          </a:p>
          <a:p>
            <a:pPr algn="ctr"/>
            <a:r>
              <a:rPr lang="nb-NO" dirty="0"/>
              <a:t>Karrieresenteret ved UiO</a:t>
            </a:r>
          </a:p>
        </p:txBody>
      </p:sp>
    </p:spTree>
    <p:extLst>
      <p:ext uri="{BB962C8B-B14F-4D97-AF65-F5344CB8AC3E}">
        <p14:creationId xmlns:p14="http://schemas.microsoft.com/office/powerpoint/2010/main" val="1038178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BBFD19-778A-4179-9DD6-47FFEA7B6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869" y="601830"/>
            <a:ext cx="6516315" cy="1498600"/>
          </a:xfrm>
        </p:spPr>
        <p:txBody>
          <a:bodyPr/>
          <a:lstStyle/>
          <a:p>
            <a:r>
              <a:rPr lang="nb-NO" dirty="0"/>
              <a:t>Hvem er vi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8FBAEC1-F31D-47A8-A0EF-8F33E3619C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5869" y="2401455"/>
            <a:ext cx="5580211" cy="3925309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 9 stillinger med 13 ansatte, 6 studenter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 Lokalisert i Frederikkebygget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 Nær 10 000 årlige studentmøter: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 Veiledning i kort og langt format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Kurs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Samarbeid med arbeidsgivere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Karriereuke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 Finansiert av UiO og </a:t>
            </a:r>
            <a:r>
              <a:rPr lang="nb-NO" dirty="0" err="1"/>
              <a:t>SiO</a:t>
            </a:r>
            <a:endParaRPr lang="nb-NO" dirty="0"/>
          </a:p>
          <a:p>
            <a:pPr marL="128588" lvl="1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>
              <a:buFont typeface="Wingdings" panose="05000000000000000000" pitchFamily="2" charset="2"/>
              <a:buChar char="§"/>
            </a:pPr>
            <a:endParaRPr lang="nb-NO" dirty="0"/>
          </a:p>
        </p:txBody>
      </p:sp>
      <p:pic>
        <p:nvPicPr>
          <p:cNvPr id="4" name="Plassholder for bilde 4">
            <a:extLst>
              <a:ext uri="{FF2B5EF4-FFF2-40B4-BE49-F238E27FC236}">
                <a16:creationId xmlns:a16="http://schemas.microsoft.com/office/drawing/2014/main" id="{72D4B804-67B1-4CAC-91E4-6C2172E78F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93" b="5193"/>
          <a:stretch>
            <a:fillRect/>
          </a:stretch>
        </p:blipFill>
        <p:spPr>
          <a:xfrm>
            <a:off x="7090608" y="0"/>
            <a:ext cx="5101392" cy="6858000"/>
          </a:xfrm>
          <a:custGeom>
            <a:avLst/>
            <a:gdLst>
              <a:gd name="connsiteX0" fmla="*/ 1190660 w 5101392"/>
              <a:gd name="connsiteY0" fmla="*/ 0 h 6858000"/>
              <a:gd name="connsiteX1" fmla="*/ 5101392 w 5101392"/>
              <a:gd name="connsiteY1" fmla="*/ 0 h 6858000"/>
              <a:gd name="connsiteX2" fmla="*/ 5101392 w 5101392"/>
              <a:gd name="connsiteY2" fmla="*/ 6858000 h 6858000"/>
              <a:gd name="connsiteX3" fmla="*/ 1727911 w 5101392"/>
              <a:gd name="connsiteY3" fmla="*/ 6858000 h 6858000"/>
              <a:gd name="connsiteX4" fmla="*/ 1634815 w 5101392"/>
              <a:gd name="connsiteY4" fmla="*/ 6791678 h 6858000"/>
              <a:gd name="connsiteX5" fmla="*/ 0 w 5101392"/>
              <a:gd name="connsiteY5" fmla="*/ 3186113 h 6858000"/>
              <a:gd name="connsiteX6" fmla="*/ 1086044 w 5101392"/>
              <a:gd name="connsiteY6" fmla="*/ 1114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01392" h="6858000">
                <a:moveTo>
                  <a:pt x="1190660" y="0"/>
                </a:moveTo>
                <a:lnTo>
                  <a:pt x="5101392" y="0"/>
                </a:lnTo>
                <a:lnTo>
                  <a:pt x="5101392" y="6858000"/>
                </a:lnTo>
                <a:lnTo>
                  <a:pt x="1727911" y="6858000"/>
                </a:lnTo>
                <a:lnTo>
                  <a:pt x="1634815" y="6791678"/>
                </a:lnTo>
                <a:cubicBezTo>
                  <a:pt x="648485" y="6010282"/>
                  <a:pt x="0" y="4687003"/>
                  <a:pt x="0" y="3186113"/>
                </a:cubicBezTo>
                <a:cubicBezTo>
                  <a:pt x="0" y="1985401"/>
                  <a:pt x="415031" y="898360"/>
                  <a:pt x="1086044" y="11149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23375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2">
            <a:extLst>
              <a:ext uri="{FF2B5EF4-FFF2-40B4-BE49-F238E27FC236}">
                <a16:creationId xmlns:a16="http://schemas.microsoft.com/office/drawing/2014/main" id="{B5E11293-276C-431E-AAAB-268FD81214DF}"/>
              </a:ext>
            </a:extLst>
          </p:cNvPr>
          <p:cNvSpPr txBox="1">
            <a:spLocks noChangeArrowheads="1"/>
          </p:cNvSpPr>
          <p:nvPr/>
        </p:nvSpPr>
        <p:spPr>
          <a:xfrm>
            <a:off x="447782" y="404664"/>
            <a:ext cx="10515600" cy="94697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 kern="1200" cap="all" spc="100">
                <a:solidFill>
                  <a:srgbClr val="64646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2pPr>
            <a:lvl3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3pPr>
            <a:lvl4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4pPr>
            <a:lvl5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5pPr>
            <a:lvl6pPr marL="4572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6pPr>
            <a:lvl7pPr marL="9144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7pPr>
            <a:lvl8pPr marL="13716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8pPr>
            <a:lvl9pPr marL="18288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9pPr>
          </a:lstStyle>
          <a:p>
            <a:r>
              <a:rPr lang="nb-NO" sz="3600" cap="none" dirty="0"/>
              <a:t>Hva gjør vi i dag?</a:t>
            </a:r>
            <a:endParaRPr lang="nb-NO" sz="1600" cap="none" dirty="0"/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6C0E3CF4-51F8-41D5-95F5-4C2FEEA474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955235"/>
              </p:ext>
            </p:extLst>
          </p:nvPr>
        </p:nvGraphicFramePr>
        <p:xfrm>
          <a:off x="602322" y="3931360"/>
          <a:ext cx="10206520" cy="29266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439746">
                  <a:extLst>
                    <a:ext uri="{9D8B030D-6E8A-4147-A177-3AD203B41FA5}">
                      <a16:colId xmlns:a16="http://schemas.microsoft.com/office/drawing/2014/main" val="3417376717"/>
                    </a:ext>
                  </a:extLst>
                </a:gridCol>
                <a:gridCol w="2921098">
                  <a:extLst>
                    <a:ext uri="{9D8B030D-6E8A-4147-A177-3AD203B41FA5}">
                      <a16:colId xmlns:a16="http://schemas.microsoft.com/office/drawing/2014/main" val="1170193790"/>
                    </a:ext>
                  </a:extLst>
                </a:gridCol>
                <a:gridCol w="3845676">
                  <a:extLst>
                    <a:ext uri="{9D8B030D-6E8A-4147-A177-3AD203B41FA5}">
                      <a16:colId xmlns:a16="http://schemas.microsoft.com/office/drawing/2014/main" val="2226394541"/>
                    </a:ext>
                  </a:extLst>
                </a:gridCol>
              </a:tblGrid>
              <a:tr h="523009">
                <a:tc>
                  <a:txBody>
                    <a:bodyPr/>
                    <a:lstStyle/>
                    <a:p>
                      <a:r>
                        <a:rPr lang="nb-NO" sz="1600" dirty="0">
                          <a:solidFill>
                            <a:schemeClr val="tx1"/>
                          </a:solidFill>
                        </a:rPr>
                        <a:t>Kurs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>
                          <a:solidFill>
                            <a:schemeClr val="tx1"/>
                          </a:solidFill>
                        </a:rPr>
                        <a:t>Individuelle</a:t>
                      </a:r>
                      <a:r>
                        <a:rPr lang="nb-NO" sz="1600" baseline="0" dirty="0">
                          <a:solidFill>
                            <a:schemeClr val="tx1"/>
                          </a:solidFill>
                        </a:rPr>
                        <a:t> tilbud</a:t>
                      </a:r>
                      <a:endParaRPr lang="nb-NO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nb-NO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dirty="0">
                          <a:solidFill>
                            <a:schemeClr val="tx1"/>
                          </a:solidFill>
                        </a:rPr>
                        <a:t>Eksternt samarbeid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5296577"/>
                  </a:ext>
                </a:extLst>
              </a:tr>
              <a:tr h="234752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600" baseline="0" dirty="0">
                          <a:solidFill>
                            <a:schemeClr val="tx1"/>
                          </a:solidFill>
                        </a:rPr>
                        <a:t>Kurs om karriereplanlegging og jobbmuligheter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600" baseline="0" dirty="0">
                          <a:solidFill>
                            <a:schemeClr val="tx1"/>
                          </a:solidFill>
                        </a:rPr>
                        <a:t>Kurs om jobbsøking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600" baseline="0" dirty="0">
                          <a:solidFill>
                            <a:schemeClr val="tx1"/>
                          </a:solidFill>
                        </a:rPr>
                        <a:t>Kurs om kompetansebevissthet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nb-NO" sz="160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nb-NO" sz="1600" baseline="0" dirty="0">
                        <a:solidFill>
                          <a:schemeClr val="tx1"/>
                        </a:solidFill>
                      </a:endParaRPr>
                    </a:p>
                    <a:p>
                      <a:endParaRPr lang="nb-NO" sz="1600" baseline="0" dirty="0">
                        <a:solidFill>
                          <a:schemeClr val="tx1"/>
                        </a:solidFill>
                      </a:endParaRPr>
                    </a:p>
                    <a:p>
                      <a:endParaRPr lang="nb-NO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>
                          <a:solidFill>
                            <a:schemeClr val="tx1"/>
                          </a:solidFill>
                        </a:rPr>
                        <a:t>Tilbakemelding</a:t>
                      </a:r>
                      <a:r>
                        <a:rPr lang="nb-NO" sz="1600" baseline="0" dirty="0">
                          <a:solidFill>
                            <a:schemeClr val="tx1"/>
                          </a:solidFill>
                        </a:rPr>
                        <a:t> på CV og søknad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600" baseline="0" dirty="0">
                          <a:solidFill>
                            <a:schemeClr val="tx1"/>
                          </a:solidFill>
                        </a:rPr>
                        <a:t>Intervjutrening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600" baseline="0" dirty="0">
                          <a:solidFill>
                            <a:schemeClr val="tx1"/>
                          </a:solidFill>
                        </a:rPr>
                        <a:t>Andre karrierespørsmål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600" baseline="0" dirty="0">
                          <a:solidFill>
                            <a:schemeClr val="tx1"/>
                          </a:solidFill>
                        </a:rPr>
                        <a:t>Karriereveiledning</a:t>
                      </a:r>
                      <a:endParaRPr lang="nb-NO" sz="16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nb-NO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>
                          <a:solidFill>
                            <a:schemeClr val="tx1"/>
                          </a:solidFill>
                        </a:rPr>
                        <a:t>Karriereuka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>
                          <a:solidFill>
                            <a:schemeClr val="tx1"/>
                          </a:solidFill>
                        </a:rPr>
                        <a:t>Norsk arbeidsliv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>
                          <a:solidFill>
                            <a:schemeClr val="tx1"/>
                          </a:solidFill>
                        </a:rPr>
                        <a:t>Faglig samarbeid med hele Norges UH-sektor innen karriere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>
                          <a:solidFill>
                            <a:schemeClr val="tx1"/>
                          </a:solidFill>
                        </a:rPr>
                        <a:t>Kontakt med karrieresentre i andre land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nb-NO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2342145"/>
                  </a:ext>
                </a:extLst>
              </a:tr>
            </a:tbl>
          </a:graphicData>
        </a:graphic>
      </p:graphicFrame>
      <p:sp>
        <p:nvSpPr>
          <p:cNvPr id="4" name="TekstSylinder 3">
            <a:extLst>
              <a:ext uri="{FF2B5EF4-FFF2-40B4-BE49-F238E27FC236}">
                <a16:creationId xmlns:a16="http://schemas.microsoft.com/office/drawing/2014/main" id="{B6C43D1D-5F22-4D7B-AB07-74B8523C5737}"/>
              </a:ext>
            </a:extLst>
          </p:cNvPr>
          <p:cNvSpPr txBox="1"/>
          <p:nvPr/>
        </p:nvSpPr>
        <p:spPr>
          <a:xfrm>
            <a:off x="335360" y="1370081"/>
            <a:ext cx="12061862" cy="2423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0510" indent="-270510">
              <a:lnSpc>
                <a:spcPct val="115000"/>
              </a:lnSpc>
              <a:spcAft>
                <a:spcPts val="800"/>
              </a:spcAft>
            </a:pPr>
            <a:r>
              <a:rPr lang="nb-NO" sz="18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Visjon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 studenter ved UiO skal være karriereklare ved uteksaminering</a:t>
            </a:r>
          </a:p>
          <a:p>
            <a:pPr marL="270510" indent="-270510">
              <a:lnSpc>
                <a:spcPct val="115000"/>
              </a:lnSpc>
              <a:spcAft>
                <a:spcPts val="800"/>
              </a:spcAft>
            </a:pPr>
            <a:r>
              <a:rPr lang="nb-NO" sz="18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Misjon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Gjennom faglig kvalitet skal KS bidra til at studentene utvikler karriere- og jobbsøkerferdigheter slik at de blir attraktive kandidater i arbeidslivet. Studenter bruke karrieretjenester som en naturlig del av utdannelsen. 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88390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bilde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14" r="25214"/>
          <a:stretch>
            <a:fillRect/>
          </a:stretch>
        </p:blipFill>
        <p:spPr/>
      </p:pic>
      <p:sp>
        <p:nvSpPr>
          <p:cNvPr id="6" name="Tittel 1"/>
          <p:cNvSpPr>
            <a:spLocks noGrp="1"/>
          </p:cNvSpPr>
          <p:nvPr>
            <p:ph type="title"/>
          </p:nvPr>
        </p:nvSpPr>
        <p:spPr>
          <a:xfrm>
            <a:off x="623392" y="65651"/>
            <a:ext cx="5854740" cy="1498600"/>
          </a:xfrm>
        </p:spPr>
        <p:txBody>
          <a:bodyPr>
            <a:normAutofit/>
          </a:bodyPr>
          <a:lstStyle/>
          <a:p>
            <a:r>
              <a:rPr lang="nb-NO" sz="4000" dirty="0"/>
              <a:t>Det </a:t>
            </a:r>
            <a:r>
              <a:rPr lang="nb-NO" dirty="0"/>
              <a:t>vi jobber mot</a:t>
            </a:r>
            <a:endParaRPr lang="nb-NO" sz="4000" dirty="0"/>
          </a:p>
        </p:txBody>
      </p:sp>
      <p:sp>
        <p:nvSpPr>
          <p:cNvPr id="7" name="Plassholder for innhold 2"/>
          <p:cNvSpPr txBox="1">
            <a:spLocks/>
          </p:cNvSpPr>
          <p:nvPr/>
        </p:nvSpPr>
        <p:spPr bwMode="auto">
          <a:xfrm>
            <a:off x="634368" y="1564251"/>
            <a:ext cx="5854739" cy="4817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1" fontAlgn="base" hangingPunct="1">
              <a:lnSpc>
                <a:spcPct val="108000"/>
              </a:lnSpc>
              <a:spcBef>
                <a:spcPts val="6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1" fontAlgn="base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1" fontAlgn="base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1" fontAlgn="base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1" fontAlgn="base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</a:pPr>
            <a:r>
              <a:rPr lang="nb-NO" sz="1800" b="1" dirty="0">
                <a:solidFill>
                  <a:srgbClr val="5C5C5B"/>
                </a:solidFill>
              </a:rPr>
              <a:t>For nye studenter</a:t>
            </a:r>
            <a:endParaRPr lang="nb-NO" sz="1800" dirty="0">
              <a:solidFill>
                <a:srgbClr val="5C5C5B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</a:pPr>
            <a:r>
              <a:rPr lang="nb-NO" sz="1800" dirty="0">
                <a:solidFill>
                  <a:srgbClr val="5C5C5B"/>
                </a:solidFill>
              </a:rPr>
              <a:t>Introdusere tjenestene</a:t>
            </a: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</a:pPr>
            <a:r>
              <a:rPr lang="nb-NO" sz="1800" dirty="0">
                <a:solidFill>
                  <a:srgbClr val="5C5C5B"/>
                </a:solidFill>
              </a:rPr>
              <a:t>Fokus på neste skritt</a:t>
            </a: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</a:pPr>
            <a:r>
              <a:rPr lang="nb-NO" sz="1800" dirty="0">
                <a:solidFill>
                  <a:srgbClr val="5C5C5B"/>
                </a:solidFill>
              </a:rPr>
              <a:t>Studentforeninger og deltidsjobben på hjørnet</a:t>
            </a: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</a:pPr>
            <a:endParaRPr lang="nb-NO" sz="1800" dirty="0">
              <a:solidFill>
                <a:srgbClr val="5C5C5B"/>
              </a:solidFill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</a:pPr>
            <a:r>
              <a:rPr lang="nb-NO" sz="1800" b="1" dirty="0">
                <a:solidFill>
                  <a:srgbClr val="5C5C5B"/>
                </a:solidFill>
              </a:rPr>
              <a:t>Gjennom studietiden</a:t>
            </a:r>
          </a:p>
          <a:p>
            <a:pPr marL="285750" indent="-2857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rgbClr val="5C5C5B"/>
                </a:solidFill>
              </a:rPr>
              <a:t>Redusere frafall</a:t>
            </a:r>
          </a:p>
          <a:p>
            <a:pPr marL="285750" indent="-2857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rgbClr val="5C5C5B"/>
                </a:solidFill>
              </a:rPr>
              <a:t>Mestring – se sammenheng og relevans</a:t>
            </a:r>
          </a:p>
          <a:p>
            <a:pPr marL="285750" indent="-2857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rgbClr val="5C5C5B"/>
                </a:solidFill>
              </a:rPr>
              <a:t>Økt trivsel gjennom studietiden</a:t>
            </a: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</a:pPr>
            <a:endParaRPr lang="nb-NO" sz="1800" b="1" dirty="0">
              <a:solidFill>
                <a:srgbClr val="5C5C5B"/>
              </a:solidFill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</a:pPr>
            <a:r>
              <a:rPr lang="nb-NO" sz="1800" b="1" dirty="0">
                <a:solidFill>
                  <a:srgbClr val="5C5C5B"/>
                </a:solidFill>
              </a:rPr>
              <a:t>Overgang fra studier til arbeidsliv</a:t>
            </a:r>
            <a:endParaRPr lang="nb-NO" sz="1800" dirty="0">
              <a:solidFill>
                <a:srgbClr val="5C5C5B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</a:pPr>
            <a:r>
              <a:rPr lang="nb-NO" sz="1800" dirty="0">
                <a:solidFill>
                  <a:srgbClr val="5C5C5B"/>
                </a:solidFill>
              </a:rPr>
              <a:t>Gjøre overgangen fra studier til arbeidsliv enklere</a:t>
            </a: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</a:pPr>
            <a:r>
              <a:rPr lang="nb-NO" sz="1800" dirty="0">
                <a:solidFill>
                  <a:srgbClr val="5C5C5B"/>
                </a:solidFill>
              </a:rPr>
              <a:t>Sørge for at studenter kommer raskt ut i relevant arbeid </a:t>
            </a: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</a:pPr>
            <a:endParaRPr lang="nb-NO" sz="1800" b="1" dirty="0">
              <a:solidFill>
                <a:srgbClr val="5C5C5B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</a:pPr>
            <a:endParaRPr lang="nb-NO" sz="1800" dirty="0">
              <a:solidFill>
                <a:srgbClr val="5C5C5B"/>
              </a:solidFill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19699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bilde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14" r="25214"/>
          <a:stretch>
            <a:fillRect/>
          </a:stretch>
        </p:blipFill>
        <p:spPr/>
      </p:pic>
      <p:sp>
        <p:nvSpPr>
          <p:cNvPr id="13" name="Tittel 1"/>
          <p:cNvSpPr txBox="1">
            <a:spLocks/>
          </p:cNvSpPr>
          <p:nvPr/>
        </p:nvSpPr>
        <p:spPr bwMode="auto">
          <a:xfrm>
            <a:off x="169719" y="404664"/>
            <a:ext cx="6710536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5C5C5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4000" dirty="0"/>
              <a:t>På vei, ikke i mål</a:t>
            </a:r>
            <a: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srgbClr val="5C5C5B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</p:txBody>
      </p:sp>
      <p:sp>
        <p:nvSpPr>
          <p:cNvPr id="14" name="Plassholder for tekst 2"/>
          <p:cNvSpPr txBox="1">
            <a:spLocks/>
          </p:cNvSpPr>
          <p:nvPr/>
        </p:nvSpPr>
        <p:spPr bwMode="auto">
          <a:xfrm>
            <a:off x="624418" y="1844824"/>
            <a:ext cx="6263670" cy="4689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rgbClr val="5C5C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rgbClr val="5C5C5B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rgbClr val="5C5C5B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5C5C5B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5C5C5B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srgbClr val="5C5C5B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3 </a:t>
            </a:r>
            <a:r>
              <a:rPr lang="nb-NO" sz="2400" dirty="0">
                <a:latin typeface="Tahoma"/>
              </a:rPr>
              <a:t>fakultet har konkrete planer om å integrere tjenestene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srgbClr val="5C5C5B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Langt flere praksisplasser å søke på, spesielt for de generelle fagene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srgbClr val="5C5C5B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Langt flere er positive til å gjøre mer, så å si ingen er motstander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srgbClr val="5C5C5B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At det skal satses er det enighet om, hvordan </a:t>
            </a:r>
            <a:r>
              <a:rPr lang="nb-NO" sz="2400" dirty="0">
                <a:latin typeface="Tahoma"/>
              </a:rPr>
              <a:t>det skal satses er et uavklart spørsmål</a:t>
            </a: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srgbClr val="5C5C5B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nb-NO" sz="3200" b="0" i="0" u="none" strike="noStrike" kern="1200" cap="none" spc="0" normalizeH="0" baseline="0" noProof="0" dirty="0">
              <a:ln>
                <a:noFill/>
              </a:ln>
              <a:solidFill>
                <a:srgbClr val="5C5C5B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3863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tel 3">
            <a:extLst>
              <a:ext uri="{FF2B5EF4-FFF2-40B4-BE49-F238E27FC236}">
                <a16:creationId xmlns:a16="http://schemas.microsoft.com/office/drawing/2014/main" id="{2097B935-E1AB-4AC9-83D2-5E7AEEFE5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nb-NO" altLang="nb-NO" dirty="0">
                <a:cs typeface="Arial" panose="020B0604020202020204" pitchFamily="34" charset="0"/>
              </a:rPr>
              <a:t>Hva kan dere fra studiene?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BCFBA9B-252A-4BD5-9CC7-B7E6264F3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0081" y="1676882"/>
            <a:ext cx="8351838" cy="1009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30724" name="Rectangle 5">
            <a:extLst>
              <a:ext uri="{FF2B5EF4-FFF2-40B4-BE49-F238E27FC236}">
                <a16:creationId xmlns:a16="http://schemas.microsoft.com/office/drawing/2014/main" id="{6928F30A-D673-4069-8338-1F9EEB74E9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2213" y="2707977"/>
            <a:ext cx="1814512" cy="3889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nb-NO" sz="2400">
              <a:latin typeface="Arial" panose="020B0604020202020204" pitchFamily="34" charset="0"/>
            </a:endParaRPr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id="{4921E769-C48C-4D2E-9BB1-587098CCB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1089" y="2724151"/>
            <a:ext cx="2016125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  <a:defRPr/>
            </a:pPr>
            <a:r>
              <a:rPr lang="nb-NO" altLang="nb-NO" sz="2400" dirty="0">
                <a:solidFill>
                  <a:schemeClr val="tx2"/>
                </a:solidFill>
                <a:latin typeface="+mn-lt"/>
              </a:rPr>
              <a:t>Kunnskaper</a:t>
            </a:r>
          </a:p>
        </p:txBody>
      </p:sp>
      <p:sp>
        <p:nvSpPr>
          <p:cNvPr id="11" name="Text Box 8">
            <a:extLst>
              <a:ext uri="{FF2B5EF4-FFF2-40B4-BE49-F238E27FC236}">
                <a16:creationId xmlns:a16="http://schemas.microsoft.com/office/drawing/2014/main" id="{2EC0B4BB-B01C-498C-A677-9DCA985754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6725" y="4310226"/>
            <a:ext cx="3816350" cy="103105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  <a:defRPr/>
            </a:pPr>
            <a:r>
              <a:rPr lang="nb-NO" altLang="nb-NO" sz="4000" b="1" dirty="0">
                <a:latin typeface="+mj-lt"/>
              </a:rPr>
              <a:t>Må krav</a:t>
            </a:r>
          </a:p>
          <a:p>
            <a:pPr>
              <a:spcBef>
                <a:spcPct val="50000"/>
              </a:spcBef>
              <a:buFontTx/>
              <a:buNone/>
              <a:defRPr/>
            </a:pPr>
            <a:endParaRPr lang="nb-NO" altLang="nb-NO" sz="1400" i="1" dirty="0">
              <a:latin typeface="+mj-lt"/>
            </a:endParaRPr>
          </a:p>
        </p:txBody>
      </p:sp>
      <p:pic>
        <p:nvPicPr>
          <p:cNvPr id="30727" name="Picture 13" descr="http://4.bp.blogspot.com/-cdqnFQ0Deps/TZSFHXf0lYI/AAAAAAAAAC4/RC1C9rsU_XM/s1600/malkeveien+4.jpg">
            <a:extLst>
              <a:ext uri="{FF2B5EF4-FFF2-40B4-BE49-F238E27FC236}">
                <a16:creationId xmlns:a16="http://schemas.microsoft.com/office/drawing/2014/main" id="{04F7B45F-D05D-422F-8E5A-2C0C7F632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326" y="5300664"/>
            <a:ext cx="989013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15" descr="http://radikalfront.com/wp-content/uploads/2010/08/lenin1.gif">
            <a:extLst>
              <a:ext uri="{FF2B5EF4-FFF2-40B4-BE49-F238E27FC236}">
                <a16:creationId xmlns:a16="http://schemas.microsoft.com/office/drawing/2014/main" id="{31388F77-1CCF-4927-87EE-D9CD6748F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814" y="3197225"/>
            <a:ext cx="809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9" name="Picture 17" descr="http://teaching-students.wikispaces.com/file/view/writing-center.jpg/181659597/writing-center.jpg">
            <a:extLst>
              <a:ext uri="{FF2B5EF4-FFF2-40B4-BE49-F238E27FC236}">
                <a16:creationId xmlns:a16="http://schemas.microsoft.com/office/drawing/2014/main" id="{FB70A972-7324-409A-813B-4BC9E1426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26" y="1686570"/>
            <a:ext cx="1533525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7">
            <a:extLst>
              <a:ext uri="{FF2B5EF4-FFF2-40B4-BE49-F238E27FC236}">
                <a16:creationId xmlns:a16="http://schemas.microsoft.com/office/drawing/2014/main" id="{00AB8BDC-3021-4F16-9B2B-EDE95548C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0959" y="1988840"/>
            <a:ext cx="8351838" cy="70788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  <a:defRPr/>
            </a:pPr>
            <a:r>
              <a:rPr lang="nb-NO" altLang="nb-NO" sz="4000" b="1" dirty="0">
                <a:latin typeface="+mn-lt"/>
              </a:rPr>
              <a:t>Bør krav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C005C5DF-0F1A-4074-9FE7-322D185BD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4025" y="1619250"/>
            <a:ext cx="8351838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  <a:defRPr/>
            </a:pPr>
            <a:r>
              <a:rPr lang="nb-NO" altLang="nb-NO" sz="2400" dirty="0">
                <a:solidFill>
                  <a:schemeClr val="tx2"/>
                </a:solidFill>
                <a:latin typeface="+mn-lt"/>
              </a:rPr>
              <a:t>Ferdigheter</a:t>
            </a:r>
          </a:p>
        </p:txBody>
      </p:sp>
      <p:sp>
        <p:nvSpPr>
          <p:cNvPr id="30732" name="AutoShape 14" descr="data:image/jpeg;base64,/9j/4AAQSkZJRgABAQAAAQABAAD/2wCEAAkGBhMQEBQUEhQVFBQWFxUXFRUXGBoXGBcbGhQXFxYbFRYXHCceGBkkHBUXIC8gIycpLCwuFh4xNTAqNSYrLSkBCQoKDgwOFA8PFCkcHBgpKSkpKSkpKSkpKSkpKSkpKSkpKSkpKSkpKSkpKSkpKSksKSwsKSwpLCwpKSksLCkpLP/AABEIAHoAuAMBIgACEQEDEQH/xAAcAAABBQEBAQAAAAAAAAAAAAAFAAIEBgcDAQj/xABDEAACAAMFBAgCCAMGBwAAAAABAgADEQQFEiExBkFRcQcTImGBkaGxMkIjUmJygsHR8BSy4QgVM1OiwiQlNENjkqP/xAAYAQADAQEAAAAAAAAAAAAAAAAAAQIDBP/EABwRAQEBAQEBAQEBAAAAAAAAAAABEQIhAzFBUf/aAAwDAQACEQMRAD8AyC/bUrzcMs/Ry1WXL7wozb8TYm/FAyPawoA8g5srstNt87AnZQUMyYRkg/NuA3wKsdkea6pLUu7EKqqKkk6ACPoS4rml2WQsqUKKKYjvZqdpieJ07gaQ5NR31kdLh2eWzrLs9llrUmpLdwGOZMalSaHQcaCkXZtm1dk6yjIiIKUpiZSTVh9WueHPTOK/YqhuzkXole7GDl4gDwi9iHUcSVylWNFLEIoLGrGgqeZ3xXLyxNMJZCBWgquVBwNItUAtoLQ2IIKmoqAPmNcvKFF9zwKUDu9ILbO2WuOYQKE4UyGi6nTexPkImWO5pUuWFCLpnlWpOpJ3kmOltt0qyyWeYyypaCpYkKoA5waU5x5a5ctavhGOmEGgr/SA4UcB5f0jNL+6YxQ/wsvEKn6abVVPEonxN5QPui0X7eXbkhhLOkx1EpPw4jVvCArtbAkqu7yFfyh1jtMtJpMx0TsgAMVWtTqK8ozlOiS9Z4/4i8sNdy43/QQyb/Z5mHP+8WJPGTXu/wAyA5zWwSbRLf4WRvukH2jtgHAeUfP959A14SFxWa0S5xBHZGKU/MEkj1gbap1/XRRprWlJa7yf4iT+I54fGkJb6QYqNaRxa0Jwr4RkWynTfJm0S2p1DE0E1e1KJ+1vQ+YjTpE9XUMpDKRUMCCCOII3Q8TtSzaeCiOUycaH8gB+UNrDWFSBxIH6+ggLdEpKdkVArQV8ofgHAR7SPYTRzdBQ5DSFDn0PIwoA+Hok3fd8yfNSVKRnmOaIqipJ/e+Ol13VNtM1JUlC8xzRVHryAGZJj6O6OejmVdcvE1JlpcUmTNy/Yl8F4nU8soCtxz6OejGVdkozJxDWllIeZulAjNZR9337ste8xJaFggog38frE8znFmv2Zhs79+EUGZNSMgBmSaQCsd2TTMVHXNsLFKZIv223mgPnSKjHv2iNw3OXKzZlQooyLoW3hn4DgvjFnZwoJOgzMKkB74vJWTAhrUkNyG7xPtCaecxGfaVlI7IbEwVEA7TEmlB7k7gCYKT71RXKkEkb8vSAVjcI4fDVgGC13YqVPkKeMQr/AL9SySJlonHsqK0GrMfhVe8nLwPCGidUV2o29s932YzppJJJWXLHxzGG5e7i2g9Iwe23xb9obVQ5qpqssEiRIX6zV+JvtGpNMhuA+xpar/t4DNQCvErJl1qcNd5J8SfLb7quWTYLN1chcKqK13s2mJzvJy9hpCxXVyOWwfRdZJMtZ05RaZ9T25gqq0JAwSzkNNTU8o0PDEa7JGCSi8FH6xKhLjykewobMegJ4QGdEW8CMBBzrlTu317oZIvJTXFkdw48u+IlrtWI5Q8Tb4z3arojs1qxTLOBZp1NVH0T/fljTmsUC6Nprds/aepmy2MomrSCaowr8dnfd+6929FoFbSbMybwkGVOXvRx8cttzIfcaGGjU64L+k26Qs6zviRvNW3q43NBKyis0fZBPnQD84+ebFelp2dvEpMBZG/xQPgnS69mZL4OM/EER9B7O21LRL6+WcUuZTAw0Kga+ZI8IRyei8KFChNDX0PIwoT6HkYUAZ3sBsHJuyVlR57gdbNpnxwp9VAfPU7gLnLERpAyHIewjpbLWJMpnOui8zpDZaTXtKWZ1ZOYIAJ0xHQA7ju8YJrGeSJQM3rZhqZYJlruM0mgdhvwipHeQd0WTZi2zZhcMaouWI64jnSvcv8AMILC560VvaeUksQCTQDIVOZpoIq6CLNfFqwSjTVsh+fpFWS0DrOrUMzBcTUBwotSAWbQVoe/KCDv9SFjFel/ac2i1Cyyz9HINGA+aYdcvsg05k8Y12+70Flss6eafRozAHeadkedPOMT6MroNtvJZk3tCXWdMJ3tUFa83YHwhjn/AFq/R7soLBZFVh9NMo8099Ml5KD51O+LL1HWMibmYV5A1PtCH9YkXcQs7GxoFU0HEkjT1gKe31ZhHsCpN8FpgUgBSaDjXdWCsS2llKIt4zKJTjEowLvR8wOEA6viCDDgRWGVyhYxFMXQNHlYaTHogCsdIuyQvCyHCB18qryTxPzIfssBTnSAHQJtdUTLvcnsVmyAdQpP0iHvVsxzbhGkj9/vy8ow3axP7nv+XaZYwy2dZ9B9Vzgnr/MfGFV819IQoajhgCMwcweI3Q6E0NfQ8jChPoeRhQALskqtOQ9hAHaO3Y5mBfhTLuJ3/pBy32vqJJYagAL3kgUijSbSJhcAk4WKsaGmKlWAalCRUE0JpWKjn7ueOs5yFJUVb5RxOijuFSM4vFxXb/DyEl1q1Ku31nObHlU5dwEUmyMZrmXLBxYsFaGlcILZ7woIxcNI0KWoRAK0CgCp4AUgp/Of1Ave7Xm0KsMh8J0PjxgestrNIKvTHNdiaHIDIAYt5wgesd7ZfhZwsuoGJQW3mrDTgINzJSsKMARwOcJeS24xzpetRW7xLGXWzZak91Sx9QPKB3QrYgJFpnUzeaEH3UFaeb+kG+nqzJKslmCCmK01P4ZT094i9ECf8rU8Zs2vmB+UOJsznF5rHscJ08IpZjQLUk9wiNd94tMTrHkzZMtierZ6dscaA1Wu7EBxENAgH+klKNTMUDwNT6CLcIrGz1jabNM9gVRQVlA5E1+J6bhuEWcRNa8TwjFetdoBcmopXLOLCYHtcUkkkoKnXM/rArqWgzWlRqwpzEPU1FdajXcYKtctnAzlrQcYHTFUZIAqjQcIbO84ZMmACpIA3k6DmTHIXlJOkyWQeDA+oyiPb7iW2mXJm16onFMUGmIAZKSM6E0rB6x7NWWUoWXIlKBkAFGUGic2hRvOV/mL5xmPTfKlzrPImoasjshI+q6115oPONvSwSxoiD8IildNFnX+5pxoBhaS2nCav5GEqc0c6PreZ912OYcyZEsE96rgPqsWGKR0MuTclkrwmD/6vF3hNDX0PIwoT6HkYUACrfdyz5YVssgVI3GnqNxirXhJMrDIljEU7K1yxu5qWNNxY+Qi4WduyOQ9hCeyIzq5UFlrhPCuX75xTKzUSwWeXYrOiE5qDiO9mY1c+LVgTeF7NONNF3L+vGFtBNrOp9UKPSp94HgwIvX8SJDUZTwIbnQ1EWa5LY01WxGtGp5gGnrFWlWeZNZUllQzHMvUgKKlshqdwi3XVd4kS8NcRJJZqUqTy8ByAgqvnrN/7REgm7pDj5LQtfxS5g/SAnQvasV3ulc0nPl95VI/OL50w3d19zWkUqyhZi04owY/6cUY50K3sEtM6QTlNQOv3krX/Sx8oUX3PGvWpOswS8/pJiKeVQW9AYu+AUpQU4bordyWMPPxsP8ADFVz3tl7RZhBS+c/pAR7ChQmhQoUKsARLzP0Z8K8oCFtfMxY5ksMCCKg5EQGmbIyWPaMxl+oWOHx3kQ4z65tQrgtPX2gsmcuWCC4+FnOWFTvoNacRFpjjZrKspQqKFUCgVRQDwjoXgVzMh0Zz09W0S7oZTrMmylHgcZ9Ei/tPjDuny+DabTZLDKNWHaYfbmEJLHlU/ihG0vops3V3NYlO+Vi/wDZmb/dFtiFdNkWTIlSl0loiDkqhR7RNgM19DyMKE+h5GFAA6zHLwHsIkCIlmOnIewiUGpnwzhoio3nMxTph+0f0iOD3xytDsSzLmxqVB0xE5V7qnOJdquMWRJcuTKedOcYpkz5pjZAs7nJFHDQDICGwzdT7gl1ng8Fc8tB+Zi1iAuz9zNIXFNYNNYANhqEXfRAczzOZ7oI2q3pKHbanv5DdCrfnyevbfYEnoUmDEp1Gntnvp4x8r39YWuS+GEvMSZgeX9qW3aAP4ThPfH0/fE4iWCpyJoSOBGXhGTdK2yBtkjr5S1nSQchq8utWHeRqPGAXqbjTdjZ6zbKk5DVZ3bU92gB7/6wfjB+g7pEWTSwWhsKsxMhzoGY5oTuBJqO8niI3UuBqaQKnkPjzFCgXe95YOyvxHU/VH6whbkOtV8BJgUCorRjw5coJAxTWNR3cIP3HbsaYSe0uXeRuP5eEPEc9aJiEzUhrTKRCtVrCwl6kTZ9IHWq9Au+A9534F3xWLZezPXOgisY9fT/AAcvvbBLPLeY7UVASfDQDiScvGMV2WmzLwvR7ZM+Vus40OktRyAr+GGbTXvMvK0pZLKDMBegp/3H4/dXPPmTGoSdhVuyyIinE2sx/rOdTyFKCD+j2c7V22YvfrVzOY1ixiMt2XvHBOpxjTbO9RBYr59bD30PIwoT6HkYUS1B5B05D2EdrfOwSpjHcjH0MR5RyHIewiehhsop103LOtBVmBkyag1YUmzBWvZU/Ap4nM7gIu6wwQ4QHJiNe1qMuUzLkcgPE0iqTR1tQ5NGIxHfSoxelYP7SzaSlHFx6AmK6rQ4ju+jF53kJlFQUUabq+G4RDDfv9Y4qYcWpUnQawJ3WV9JPR2UJtdjTs0rNlrqpGsxANQdSBvz0jpsd0qs4Eq3MW+VJx3Upk3dpnqN8ahd1itFpWXikmUrkM5ZlJEvWnZ+ZhTLdWKf0ldGsi1zGm2PDKnZlxpLmtvNB8Dd4138YTT+etMlX2P4aW4ILOoK76/a5QFZySScyTUxhVg2it11TDJm4kpSiTBjQiuop8vesXmwdKUplBnLgB+aWesTxHxCGnrV563KIllvrqrVIVc2mPgKjXCdTTupWvdFctm0yWlVSxz5eOYwQOzACWPmY10pFpuO5bHd64hPWbOI7U55ikmuuEV7IPDvgTJf1Z7TbAoiq3xfe4axDv7aiWoNHFOIz9ozu9+kWXLr1amY3Emg9MzDgtvX4tlptORd2CgZkk0A5xnt/wC1E22zBZbGrNjOEYR25ldyjcvf7QQubYq9L7cM9ZFmr8cwFUp/45esw9+nfG27G9HlkutKSVxTSKPPfOY3HP5V+yMucTavj557QXos6L0uuX1s2j2t1ozDMSwfkln3bfuyGZrbhgsiLRGcdI98guJSnTWCK+l8VWxWqk9OcbJdEyssRh129qeg743C6EpKHKKrP5T1NfQ8jChPoeRhRDoBJRyHIewiZJbKBCTDQZnQb+4RKkTTTU+cUygkDCmzgqsx0UEnwFYhrNPE+cR72mH+Hm5n4DvhKv4A2u9nnUDmtKkZU15RxR84gq54n9iHpMNRmfPlFOfRFWjyc30bfdb2MRGc01MOmOcJzO/84Av1mlgylG7Ao/00ilzaqxU6gketIt0lzhGZ0HtFPvxz18zM6/7RCjX6fkDr8ueTa5WCegcDQ6MverfL/SMe2s2G/gw0yVNxSxubJxu1GTRpFw2t3s7FnZj1kwVLEmgOQz3RU+kJz1LZnUfzQVnz1ZZGeWe8HTSh+8qt/MDBddoLZLk41wpKdmXEJUsYmUAsK4a5Ar5iK/HpmEgCpoK0G4V1oPAeUS6cifNvqfNyaax9PaNR6IrzsVnyn2dGmk/9QwxsK7gDUKOWfOMlsmsW/ZsxUT15+PqeTMVwGUgggEEaEd0dIquw01jYkqTqw174PmYeJhKlQNqNokskokntH4RGKXjeDTXLsakmD2389jaTViaaVJimzmPGHHN1dq1bD2EzbRi3CNqsyUUCMt6ND2Y0tZh4mFWnyS30PIwohvMNDmdI9hNn/9k=">
            <a:extLst>
              <a:ext uri="{FF2B5EF4-FFF2-40B4-BE49-F238E27FC236}">
                <a16:creationId xmlns:a16="http://schemas.microsoft.com/office/drawing/2014/main" id="{DB230537-9A47-4C46-BA65-859245C349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6846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>
              <a:latin typeface="Calibri" panose="020F0502020204030204" pitchFamily="34" charset="0"/>
            </a:endParaRPr>
          </a:p>
        </p:txBody>
      </p:sp>
      <p:sp>
        <p:nvSpPr>
          <p:cNvPr id="30733" name="AutoShape 16" descr="data:image/jpeg;base64,/9j/4AAQSkZJRgABAQAAAQABAAD/2wCEAAkGBhMQEBQUEhQVFBQWFxUXFRUXGBoXGBcbGhQXFxYbFRYXHCceGBkkHBUXIC8gIycpLCwuFh4xNTAqNSYrLSkBCQoKDgwOFA8PFCkcHBgpKSkpKSkpKSkpKSkpKSkpKSkpKSkpKSkpKSkpKSkpKSksKSwsKSwpLCwpKSksLCkpLP/AABEIAHoAuAMBIgACEQEDEQH/xAAcAAABBQEBAQAAAAAAAAAAAAAFAAIEBgcDAQj/xABDEAACAAMFBAgCCAMGBwAAAAABAgADEQQFEiExBkFRcQcTImGBkaGxMkIjUmJygsHR8BSy4QgVM1OiwiQlNENjkqP/xAAYAQADAQEAAAAAAAAAAAAAAAAAAQIDBP/EABwRAQEBAQEBAQEBAAAAAAAAAAABEQIhAzFBUf/aAAwDAQACEQMRAD8AyC/bUrzcMs/Ry1WXL7wozb8TYm/FAyPawoA8g5srstNt87AnZQUMyYRkg/NuA3wKsdkea6pLUu7EKqqKkk6ACPoS4rml2WQsqUKKKYjvZqdpieJ07gaQ5NR31kdLh2eWzrLs9llrUmpLdwGOZMalSaHQcaCkXZtm1dk6yjIiIKUpiZSTVh9WueHPTOK/YqhuzkXole7GDl4gDwi9iHUcSVylWNFLEIoLGrGgqeZ3xXLyxNMJZCBWgquVBwNItUAtoLQ2IIKmoqAPmNcvKFF9zwKUDu9ILbO2WuOYQKE4UyGi6nTexPkImWO5pUuWFCLpnlWpOpJ3kmOltt0qyyWeYyypaCpYkKoA5waU5x5a5ctavhGOmEGgr/SA4UcB5f0jNL+6YxQ/wsvEKn6abVVPEonxN5QPui0X7eXbkhhLOkx1EpPw4jVvCArtbAkqu7yFfyh1jtMtJpMx0TsgAMVWtTqK8ozlOiS9Z4/4i8sNdy43/QQyb/Z5mHP+8WJPGTXu/wAyA5zWwSbRLf4WRvukH2jtgHAeUfP959A14SFxWa0S5xBHZGKU/MEkj1gbap1/XRRprWlJa7yf4iT+I54fGkJb6QYqNaRxa0Jwr4RkWynTfJm0S2p1DE0E1e1KJ+1vQ+YjTpE9XUMpDKRUMCCCOII3Q8TtSzaeCiOUycaH8gB+UNrDWFSBxIH6+ggLdEpKdkVArQV8ofgHAR7SPYTRzdBQ5DSFDn0PIwoA+Hok3fd8yfNSVKRnmOaIqipJ/e+Ol13VNtM1JUlC8xzRVHryAGZJj6O6OejmVdcvE1JlpcUmTNy/Yl8F4nU8soCtxz6OejGVdkozJxDWllIeZulAjNZR9337ste8xJaFggog38frE8znFmv2Zhs79+EUGZNSMgBmSaQCsd2TTMVHXNsLFKZIv223mgPnSKjHv2iNw3OXKzZlQooyLoW3hn4DgvjFnZwoJOgzMKkB74vJWTAhrUkNyG7xPtCaecxGfaVlI7IbEwVEA7TEmlB7k7gCYKT71RXKkEkb8vSAVjcI4fDVgGC13YqVPkKeMQr/AL9SySJlonHsqK0GrMfhVe8nLwPCGidUV2o29s932YzppJJJWXLHxzGG5e7i2g9Iwe23xb9obVQ5qpqssEiRIX6zV+JvtGpNMhuA+xpar/t4DNQCvErJl1qcNd5J8SfLb7quWTYLN1chcKqK13s2mJzvJy9hpCxXVyOWwfRdZJMtZ05RaZ9T25gqq0JAwSzkNNTU8o0PDEa7JGCSi8FH6xKhLjykewobMegJ4QGdEW8CMBBzrlTu317oZIvJTXFkdw48u+IlrtWI5Q8Tb4z3arojs1qxTLOBZp1NVH0T/fljTmsUC6Nprds/aepmy2MomrSCaowr8dnfd+6929FoFbSbMybwkGVOXvRx8cttzIfcaGGjU64L+k26Qs6zviRvNW3q43NBKyis0fZBPnQD84+ebFelp2dvEpMBZG/xQPgnS69mZL4OM/EER9B7O21LRL6+WcUuZTAw0Kga+ZI8IRyei8KFChNDX0PIwoT6HkYUAZ3sBsHJuyVlR57gdbNpnxwp9VAfPU7gLnLERpAyHIewjpbLWJMpnOui8zpDZaTXtKWZ1ZOYIAJ0xHQA7ju8YJrGeSJQM3rZhqZYJlruM0mgdhvwipHeQd0WTZi2zZhcMaouWI64jnSvcv8AMILC560VvaeUksQCTQDIVOZpoIq6CLNfFqwSjTVsh+fpFWS0DrOrUMzBcTUBwotSAWbQVoe/KCDv9SFjFel/ac2i1Cyyz9HINGA+aYdcvsg05k8Y12+70Flss6eafRozAHeadkedPOMT6MroNtvJZk3tCXWdMJ3tUFa83YHwhjn/AFq/R7soLBZFVh9NMo8099Ml5KD51O+LL1HWMibmYV5A1PtCH9YkXcQs7GxoFU0HEkjT1gKe31ZhHsCpN8FpgUgBSaDjXdWCsS2llKIt4zKJTjEowLvR8wOEA6viCDDgRWGVyhYxFMXQNHlYaTHogCsdIuyQvCyHCB18qryTxPzIfssBTnSAHQJtdUTLvcnsVmyAdQpP0iHvVsxzbhGkj9/vy8ow3axP7nv+XaZYwy2dZ9B9Vzgnr/MfGFV819IQoajhgCMwcweI3Q6E0NfQ8jChPoeRhQALskqtOQ9hAHaO3Y5mBfhTLuJ3/pBy32vqJJYagAL3kgUijSbSJhcAk4WKsaGmKlWAalCRUE0JpWKjn7ueOs5yFJUVb5RxOijuFSM4vFxXb/DyEl1q1Ku31nObHlU5dwEUmyMZrmXLBxYsFaGlcILZ7woIxcNI0KWoRAK0CgCp4AUgp/Of1Ave7Xm0KsMh8J0PjxgestrNIKvTHNdiaHIDIAYt5wgesd7ZfhZwsuoGJQW3mrDTgINzJSsKMARwOcJeS24xzpetRW7xLGXWzZak91Sx9QPKB3QrYgJFpnUzeaEH3UFaeb+kG+nqzJKslmCCmK01P4ZT094i9ECf8rU8Zs2vmB+UOJsznF5rHscJ08IpZjQLUk9wiNd94tMTrHkzZMtierZ6dscaA1Wu7EBxENAgH+klKNTMUDwNT6CLcIrGz1jabNM9gVRQVlA5E1+J6bhuEWcRNa8TwjFetdoBcmopXLOLCYHtcUkkkoKnXM/rArqWgzWlRqwpzEPU1FdajXcYKtctnAzlrQcYHTFUZIAqjQcIbO84ZMmACpIA3k6DmTHIXlJOkyWQeDA+oyiPb7iW2mXJm16onFMUGmIAZKSM6E0rB6x7NWWUoWXIlKBkAFGUGic2hRvOV/mL5xmPTfKlzrPImoasjshI+q6115oPONvSwSxoiD8IildNFnX+5pxoBhaS2nCav5GEqc0c6PreZ912OYcyZEsE96rgPqsWGKR0MuTclkrwmD/6vF3hNDX0PIwoT6HkYUACrfdyz5YVssgVI3GnqNxirXhJMrDIljEU7K1yxu5qWNNxY+Qi4WduyOQ9hCeyIzq5UFlrhPCuX75xTKzUSwWeXYrOiE5qDiO9mY1c+LVgTeF7NONNF3L+vGFtBNrOp9UKPSp94HgwIvX8SJDUZTwIbnQ1EWa5LY01WxGtGp5gGnrFWlWeZNZUllQzHMvUgKKlshqdwi3XVd4kS8NcRJJZqUqTy8ByAgqvnrN/7REgm7pDj5LQtfxS5g/SAnQvasV3ulc0nPl95VI/OL50w3d19zWkUqyhZi04owY/6cUY50K3sEtM6QTlNQOv3krX/Sx8oUX3PGvWpOswS8/pJiKeVQW9AYu+AUpQU4bordyWMPPxsP8ADFVz3tl7RZhBS+c/pAR7ChQmhQoUKsARLzP0Z8K8oCFtfMxY5ksMCCKg5EQGmbIyWPaMxl+oWOHx3kQ4z65tQrgtPX2gsmcuWCC4+FnOWFTvoNacRFpjjZrKspQqKFUCgVRQDwjoXgVzMh0Zz09W0S7oZTrMmylHgcZ9Ei/tPjDuny+DabTZLDKNWHaYfbmEJLHlU/ihG0vops3V3NYlO+Vi/wDZmb/dFtiFdNkWTIlSl0loiDkqhR7RNgM19DyMKE+h5GFAA6zHLwHsIkCIlmOnIewiUGpnwzhoio3nMxTph+0f0iOD3xytDsSzLmxqVB0xE5V7qnOJdquMWRJcuTKedOcYpkz5pjZAs7nJFHDQDICGwzdT7gl1ng8Fc8tB+Zi1iAuz9zNIXFNYNNYANhqEXfRAczzOZ7oI2q3pKHbanv5DdCrfnyevbfYEnoUmDEp1Gntnvp4x8r39YWuS+GEvMSZgeX9qW3aAP4ThPfH0/fE4iWCpyJoSOBGXhGTdK2yBtkjr5S1nSQchq8utWHeRqPGAXqbjTdjZ6zbKk5DVZ3bU92gB7/6wfjB+g7pEWTSwWhsKsxMhzoGY5oTuBJqO8niI3UuBqaQKnkPjzFCgXe95YOyvxHU/VH6whbkOtV8BJgUCorRjw5coJAxTWNR3cIP3HbsaYSe0uXeRuP5eEPEc9aJiEzUhrTKRCtVrCwl6kTZ9IHWq9Au+A9534F3xWLZezPXOgisY9fT/AAcvvbBLPLeY7UVASfDQDiScvGMV2WmzLwvR7ZM+Vus40OktRyAr+GGbTXvMvK0pZLKDMBegp/3H4/dXPPmTGoSdhVuyyIinE2sx/rOdTyFKCD+j2c7V22YvfrVzOY1ixiMt2XvHBOpxjTbO9RBYr59bD30PIwoT6HkYUS1B5B05D2EdrfOwSpjHcjH0MR5RyHIewiehhsop103LOtBVmBkyag1YUmzBWvZU/Ap4nM7gIu6wwQ4QHJiNe1qMuUzLkcgPE0iqTR1tQ5NGIxHfSoxelYP7SzaSlHFx6AmK6rQ4ju+jF53kJlFQUUabq+G4RDDfv9Y4qYcWpUnQawJ3WV9JPR2UJtdjTs0rNlrqpGsxANQdSBvz0jpsd0qs4Eq3MW+VJx3Upk3dpnqN8ahd1itFpWXikmUrkM5ZlJEvWnZ+ZhTLdWKf0ldGsi1zGm2PDKnZlxpLmtvNB8Dd4138YTT+etMlX2P4aW4ILOoK76/a5QFZySScyTUxhVg2it11TDJm4kpSiTBjQiuop8vesXmwdKUplBnLgB+aWesTxHxCGnrV563KIllvrqrVIVc2mPgKjXCdTTupWvdFctm0yWlVSxz5eOYwQOzACWPmY10pFpuO5bHd64hPWbOI7U55ikmuuEV7IPDvgTJf1Z7TbAoiq3xfe4axDv7aiWoNHFOIz9ozu9+kWXLr1amY3Emg9MzDgtvX4tlptORd2CgZkk0A5xnt/wC1E22zBZbGrNjOEYR25ldyjcvf7QQubYq9L7cM9ZFmr8cwFUp/45esw9+nfG27G9HlkutKSVxTSKPPfOY3HP5V+yMucTavj557QXos6L0uuX1s2j2t1ozDMSwfkln3bfuyGZrbhgsiLRGcdI98guJSnTWCK+l8VWxWqk9OcbJdEyssRh129qeg743C6EpKHKKrP5T1NfQ8jChPoeRhRDoBJRyHIewiZJbKBCTDQZnQb+4RKkTTTU+cUygkDCmzgqsx0UEnwFYhrNPE+cR72mH+Hm5n4DvhKv4A2u9nnUDmtKkZU15RxR84gq54n9iHpMNRmfPlFOfRFWjyc30bfdb2MRGc01MOmOcJzO/84Av1mlgylG7Ao/00ilzaqxU6gketIt0lzhGZ0HtFPvxz18zM6/7RCjX6fkDr8ueTa5WCegcDQ6MverfL/SMe2s2G/gw0yVNxSxubJxu1GTRpFw2t3s7FnZj1kwVLEmgOQz3RU+kJz1LZnUfzQVnz1ZZGeWe8HTSh+8qt/MDBddoLZLk41wpKdmXEJUsYmUAsK4a5Ar5iK/HpmEgCpoK0G4V1oPAeUS6cifNvqfNyaax9PaNR6IrzsVnyn2dGmk/9QwxsK7gDUKOWfOMlsmsW/ZsxUT15+PqeTMVwGUgggEEaEd0dIquw01jYkqTqw174PmYeJhKlQNqNokskokntH4RGKXjeDTXLsakmD2389jaTViaaVJimzmPGHHN1dq1bD2EzbRi3CNqsyUUCMt6ND2Y0tZh4mFWnyS30PIwohvMNDmdI9hNn/9k=">
            <a:extLst>
              <a:ext uri="{FF2B5EF4-FFF2-40B4-BE49-F238E27FC236}">
                <a16:creationId xmlns:a16="http://schemas.microsoft.com/office/drawing/2014/main" id="{CA1F948E-9F9B-4CD5-8344-13E1546BE0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20863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>
              <a:latin typeface="Calibri" panose="020F0502020204030204" pitchFamily="34" charset="0"/>
            </a:endParaRPr>
          </a:p>
        </p:txBody>
      </p:sp>
      <p:sp>
        <p:nvSpPr>
          <p:cNvPr id="30734" name="AutoShape 18" descr="data:image/jpeg;base64,/9j/4AAQSkZJRgABAQAAAQABAAD/2wCEAAkGBhMQEBQUEhQVFBQWFxUXFRUXGBoXGBcbGhQXFxYbFRYXHCceGBkkHBUXIC8gIycpLCwuFh4xNTAqNSYrLSkBCQoKDgwOFA8PFCkcHBgpKSkpKSkpKSkpKSkpKSkpKSkpKSkpKSkpKSkpKSkpKSksKSwsKSwpLCwpKSksLCkpLP/AABEIAHoAuAMBIgACEQEDEQH/xAAcAAABBQEBAQAAAAAAAAAAAAAFAAIEBgcDAQj/xABDEAACAAMFBAgCCAMGBwAAAAABAgADEQQFEiExBkFRcQcTImGBkaGxMkIjUmJygsHR8BSy4QgVM1OiwiQlNENjkqP/xAAYAQADAQEAAAAAAAAAAAAAAAAAAQIDBP/EABwRAQEBAQEBAQEBAAAAAAAAAAABEQIhAzFBUf/aAAwDAQACEQMRAD8AyC/bUrzcMs/Ry1WXL7wozb8TYm/FAyPawoA8g5srstNt87AnZQUMyYRkg/NuA3wKsdkea6pLUu7EKqqKkk6ACPoS4rml2WQsqUKKKYjvZqdpieJ07gaQ5NR31kdLh2eWzrLs9llrUmpLdwGOZMalSaHQcaCkXZtm1dk6yjIiIKUpiZSTVh9WueHPTOK/YqhuzkXole7GDl4gDwi9iHUcSVylWNFLEIoLGrGgqeZ3xXLyxNMJZCBWgquVBwNItUAtoLQ2IIKmoqAPmNcvKFF9zwKUDu9ILbO2WuOYQKE4UyGi6nTexPkImWO5pUuWFCLpnlWpOpJ3kmOltt0qyyWeYyypaCpYkKoA5waU5x5a5ctavhGOmEGgr/SA4UcB5f0jNL+6YxQ/wsvEKn6abVVPEonxN5QPui0X7eXbkhhLOkx1EpPw4jVvCArtbAkqu7yFfyh1jtMtJpMx0TsgAMVWtTqK8ozlOiS9Z4/4i8sNdy43/QQyb/Z5mHP+8WJPGTXu/wAyA5zWwSbRLf4WRvukH2jtgHAeUfP959A14SFxWa0S5xBHZGKU/MEkj1gbap1/XRRprWlJa7yf4iT+I54fGkJb6QYqNaRxa0Jwr4RkWynTfJm0S2p1DE0E1e1KJ+1vQ+YjTpE9XUMpDKRUMCCCOII3Q8TtSzaeCiOUycaH8gB+UNrDWFSBxIH6+ggLdEpKdkVArQV8ofgHAR7SPYTRzdBQ5DSFDn0PIwoA+Hok3fd8yfNSVKRnmOaIqipJ/e+Ol13VNtM1JUlC8xzRVHryAGZJj6O6OejmVdcvE1JlpcUmTNy/Yl8F4nU8soCtxz6OejGVdkozJxDWllIeZulAjNZR9337ste8xJaFggog38frE8znFmv2Zhs79+EUGZNSMgBmSaQCsd2TTMVHXNsLFKZIv223mgPnSKjHv2iNw3OXKzZlQooyLoW3hn4DgvjFnZwoJOgzMKkB74vJWTAhrUkNyG7xPtCaecxGfaVlI7IbEwVEA7TEmlB7k7gCYKT71RXKkEkb8vSAVjcI4fDVgGC13YqVPkKeMQr/AL9SySJlonHsqK0GrMfhVe8nLwPCGidUV2o29s932YzppJJJWXLHxzGG5e7i2g9Iwe23xb9obVQ5qpqssEiRIX6zV+JvtGpNMhuA+xpar/t4DNQCvErJl1qcNd5J8SfLb7quWTYLN1chcKqK13s2mJzvJy9hpCxXVyOWwfRdZJMtZ05RaZ9T25gqq0JAwSzkNNTU8o0PDEa7JGCSi8FH6xKhLjykewobMegJ4QGdEW8CMBBzrlTu317oZIvJTXFkdw48u+IlrtWI5Q8Tb4z3arojs1qxTLOBZp1NVH0T/fljTmsUC6Nprds/aepmy2MomrSCaowr8dnfd+6929FoFbSbMybwkGVOXvRx8cttzIfcaGGjU64L+k26Qs6zviRvNW3q43NBKyis0fZBPnQD84+ebFelp2dvEpMBZG/xQPgnS69mZL4OM/EER9B7O21LRL6+WcUuZTAw0Kga+ZI8IRyei8KFChNDX0PIwoT6HkYUAZ3sBsHJuyVlR57gdbNpnxwp9VAfPU7gLnLERpAyHIewjpbLWJMpnOui8zpDZaTXtKWZ1ZOYIAJ0xHQA7ju8YJrGeSJQM3rZhqZYJlruM0mgdhvwipHeQd0WTZi2zZhcMaouWI64jnSvcv8AMILC560VvaeUksQCTQDIVOZpoIq6CLNfFqwSjTVsh+fpFWS0DrOrUMzBcTUBwotSAWbQVoe/KCDv9SFjFel/ac2i1Cyyz9HINGA+aYdcvsg05k8Y12+70Flss6eafRozAHeadkedPOMT6MroNtvJZk3tCXWdMJ3tUFa83YHwhjn/AFq/R7soLBZFVh9NMo8099Ml5KD51O+LL1HWMibmYV5A1PtCH9YkXcQs7GxoFU0HEkjT1gKe31ZhHsCpN8FpgUgBSaDjXdWCsS2llKIt4zKJTjEowLvR8wOEA6viCDDgRWGVyhYxFMXQNHlYaTHogCsdIuyQvCyHCB18qryTxPzIfssBTnSAHQJtdUTLvcnsVmyAdQpP0iHvVsxzbhGkj9/vy8ow3axP7nv+XaZYwy2dZ9B9Vzgnr/MfGFV819IQoajhgCMwcweI3Q6E0NfQ8jChPoeRhQALskqtOQ9hAHaO3Y5mBfhTLuJ3/pBy32vqJJYagAL3kgUijSbSJhcAk4WKsaGmKlWAalCRUE0JpWKjn7ueOs5yFJUVb5RxOijuFSM4vFxXb/DyEl1q1Ku31nObHlU5dwEUmyMZrmXLBxYsFaGlcILZ7woIxcNI0KWoRAK0CgCp4AUgp/Of1Ave7Xm0KsMh8J0PjxgestrNIKvTHNdiaHIDIAYt5wgesd7ZfhZwsuoGJQW3mrDTgINzJSsKMARwOcJeS24xzpetRW7xLGXWzZak91Sx9QPKB3QrYgJFpnUzeaEH3UFaeb+kG+nqzJKslmCCmK01P4ZT094i9ECf8rU8Zs2vmB+UOJsznF5rHscJ08IpZjQLUk9wiNd94tMTrHkzZMtierZ6dscaA1Wu7EBxENAgH+klKNTMUDwNT6CLcIrGz1jabNM9gVRQVlA5E1+J6bhuEWcRNa8TwjFetdoBcmopXLOLCYHtcUkkkoKnXM/rArqWgzWlRqwpzEPU1FdajXcYKtctnAzlrQcYHTFUZIAqjQcIbO84ZMmACpIA3k6DmTHIXlJOkyWQeDA+oyiPb7iW2mXJm16onFMUGmIAZKSM6E0rB6x7NWWUoWXIlKBkAFGUGic2hRvOV/mL5xmPTfKlzrPImoasjshI+q6115oPONvSwSxoiD8IildNFnX+5pxoBhaS2nCav5GEqc0c6PreZ912OYcyZEsE96rgPqsWGKR0MuTclkrwmD/6vF3hNDX0PIwoT6HkYUACrfdyz5YVssgVI3GnqNxirXhJMrDIljEU7K1yxu5qWNNxY+Qi4WduyOQ9hCeyIzq5UFlrhPCuX75xTKzUSwWeXYrOiE5qDiO9mY1c+LVgTeF7NONNF3L+vGFtBNrOp9UKPSp94HgwIvX8SJDUZTwIbnQ1EWa5LY01WxGtGp5gGnrFWlWeZNZUllQzHMvUgKKlshqdwi3XVd4kS8NcRJJZqUqTy8ByAgqvnrN/7REgm7pDj5LQtfxS5g/SAnQvasV3ulc0nPl95VI/OL50w3d19zWkUqyhZi04owY/6cUY50K3sEtM6QTlNQOv3krX/Sx8oUX3PGvWpOswS8/pJiKeVQW9AYu+AUpQU4bordyWMPPxsP8ADFVz3tl7RZhBS+c/pAR7ChQmhQoUKsARLzP0Z8K8oCFtfMxY5ksMCCKg5EQGmbIyWPaMxl+oWOHx3kQ4z65tQrgtPX2gsmcuWCC4+FnOWFTvoNacRFpjjZrKspQqKFUCgVRQDwjoXgVzMh0Zz09W0S7oZTrMmylHgcZ9Ei/tPjDuny+DabTZLDKNWHaYfbmEJLHlU/ihG0vops3V3NYlO+Vi/wDZmb/dFtiFdNkWTIlSl0loiDkqhR7RNgM19DyMKE+h5GFAA6zHLwHsIkCIlmOnIewiUGpnwzhoio3nMxTph+0f0iOD3xytDsSzLmxqVB0xE5V7qnOJdquMWRJcuTKedOcYpkz5pjZAs7nJFHDQDICGwzdT7gl1ng8Fc8tB+Zi1iAuz9zNIXFNYNNYANhqEXfRAczzOZ7oI2q3pKHbanv5DdCrfnyevbfYEnoUmDEp1Gntnvp4x8r39YWuS+GEvMSZgeX9qW3aAP4ThPfH0/fE4iWCpyJoSOBGXhGTdK2yBtkjr5S1nSQchq8utWHeRqPGAXqbjTdjZ6zbKk5DVZ3bU92gB7/6wfjB+g7pEWTSwWhsKsxMhzoGY5oTuBJqO8niI3UuBqaQKnkPjzFCgXe95YOyvxHU/VH6whbkOtV8BJgUCorRjw5coJAxTWNR3cIP3HbsaYSe0uXeRuP5eEPEc9aJiEzUhrTKRCtVrCwl6kTZ9IHWq9Au+A9534F3xWLZezPXOgisY9fT/AAcvvbBLPLeY7UVASfDQDiScvGMV2WmzLwvR7ZM+Vus40OktRyAr+GGbTXvMvK0pZLKDMBegp/3H4/dXPPmTGoSdhVuyyIinE2sx/rOdTyFKCD+j2c7V22YvfrVzOY1ixiMt2XvHBOpxjTbO9RBYr59bD30PIwoT6HkYUS1B5B05D2EdrfOwSpjHcjH0MR5RyHIewiehhsop103LOtBVmBkyag1YUmzBWvZU/Ap4nM7gIu6wwQ4QHJiNe1qMuUzLkcgPE0iqTR1tQ5NGIxHfSoxelYP7SzaSlHFx6AmK6rQ4ju+jF53kJlFQUUabq+G4RDDfv9Y4qYcWpUnQawJ3WV9JPR2UJtdjTs0rNlrqpGsxANQdSBvz0jpsd0qs4Eq3MW+VJx3Upk3dpnqN8ahd1itFpWXikmUrkM5ZlJEvWnZ+ZhTLdWKf0ldGsi1zGm2PDKnZlxpLmtvNB8Dd4138YTT+etMlX2P4aW4ILOoK76/a5QFZySScyTUxhVg2it11TDJm4kpSiTBjQiuop8vesXmwdKUplBnLgB+aWesTxHxCGnrV563KIllvrqrVIVc2mPgKjXCdTTupWvdFctm0yWlVSxz5eOYwQOzACWPmY10pFpuO5bHd64hPWbOI7U55ikmuuEV7IPDvgTJf1Z7TbAoiq3xfe4axDv7aiWoNHFOIz9ozu9+kWXLr1amY3Emg9MzDgtvX4tlptORd2CgZkk0A5xnt/wC1E22zBZbGrNjOEYR25ldyjcvf7QQubYq9L7cM9ZFmr8cwFUp/45esw9+nfG27G9HlkutKSVxTSKPPfOY3HP5V+yMucTavj557QXos6L0uuX1s2j2t1ozDMSwfkln3bfuyGZrbhgsiLRGcdI98guJSnTWCK+l8VWxWqk9OcbJdEyssRh129qeg743C6EpKHKKrP5T1NfQ8jChPoeRhRDoBJRyHIewiZJbKBCTDQZnQb+4RKkTTTU+cUygkDCmzgqsx0UEnwFYhrNPE+cR72mH+Hm5n4DvhKv4A2u9nnUDmtKkZU15RxR84gq54n9iHpMNRmfPlFOfRFWjyc30bfdb2MRGc01MOmOcJzO/84Av1mlgylG7Ao/00ilzaqxU6gketIt0lzhGZ0HtFPvxz18zM6/7RCjX6fkDr8ueTa5WCegcDQ6MverfL/SMe2s2G/gw0yVNxSxubJxu1GTRpFw2t3s7FnZj1kwVLEmgOQz3RU+kJz1LZnUfzQVnz1ZZGeWe8HTSh+8qt/MDBddoLZLk41wpKdmXEJUsYmUAsK4a5Ar5iK/HpmEgCpoK0G4V1oPAeUS6cifNvqfNyaax9PaNR6IrzsVnyn2dGmk/9QwxsK7gDUKOWfOMlsmsW/ZsxUT15+PqeTMVwGUgggEEaEd0dIquw01jYkqTqw174PmYeJhKlQNqNokskokntH4RGKXjeDTXLsakmD2389jaTViaaVJimzmPGHHN1dq1bD2EzbRi3CNqsyUUCMt6ND2Y0tZh4mFWnyS30PIwohvMNDmdI9hNn/9k=">
            <a:extLst>
              <a:ext uri="{FF2B5EF4-FFF2-40B4-BE49-F238E27FC236}">
                <a16:creationId xmlns:a16="http://schemas.microsoft.com/office/drawing/2014/main" id="{707185E3-4B2E-4633-914E-36A20B7F82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73263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>
              <a:latin typeface="Calibri" panose="020F0502020204030204" pitchFamily="34" charset="0"/>
            </a:endParaRPr>
          </a:p>
        </p:txBody>
      </p:sp>
      <p:sp>
        <p:nvSpPr>
          <p:cNvPr id="30735" name="AutoShape 20" descr="data:image/jpeg;base64,/9j/4AAQSkZJRgABAQAAAQABAAD/2wCEAAkGBhMQEBQUEhQVFBQWFxUXFRUXGBoXGBcbGhQXFxYbFRYXHCceGBkkHBUXIC8gIycpLCwuFh4xNTAqNSYrLSkBCQoKDgwOFA8PFCkcHBgpKSkpKSkpKSkpKSkpKSkpKSkpKSkpKSkpKSkpKSkpKSksKSwsKSwpLCwpKSksLCkpLP/AABEIAHoAuAMBIgACEQEDEQH/xAAcAAABBQEBAQAAAAAAAAAAAAAFAAIEBgcDAQj/xABDEAACAAMFBAgCCAMGBwAAAAABAgADEQQFEiExBkFRcQcTImGBkaGxMkIjUmJygsHR8BSy4QgVM1OiwiQlNENjkqP/xAAYAQADAQEAAAAAAAAAAAAAAAAAAQIDBP/EABwRAQEBAQEBAQEBAAAAAAAAAAABEQIhAzFBUf/aAAwDAQACEQMRAD8AyC/bUrzcMs/Ry1WXL7wozb8TYm/FAyPawoA8g5srstNt87AnZQUMyYRkg/NuA3wKsdkea6pLUu7EKqqKkk6ACPoS4rml2WQsqUKKKYjvZqdpieJ07gaQ5NR31kdLh2eWzrLs9llrUmpLdwGOZMalSaHQcaCkXZtm1dk6yjIiIKUpiZSTVh9WueHPTOK/YqhuzkXole7GDl4gDwi9iHUcSVylWNFLEIoLGrGgqeZ3xXLyxNMJZCBWgquVBwNItUAtoLQ2IIKmoqAPmNcvKFF9zwKUDu9ILbO2WuOYQKE4UyGi6nTexPkImWO5pUuWFCLpnlWpOpJ3kmOltt0qyyWeYyypaCpYkKoA5waU5x5a5ctavhGOmEGgr/SA4UcB5f0jNL+6YxQ/wsvEKn6abVVPEonxN5QPui0X7eXbkhhLOkx1EpPw4jVvCArtbAkqu7yFfyh1jtMtJpMx0TsgAMVWtTqK8ozlOiS9Z4/4i8sNdy43/QQyb/Z5mHP+8WJPGTXu/wAyA5zWwSbRLf4WRvukH2jtgHAeUfP959A14SFxWa0S5xBHZGKU/MEkj1gbap1/XRRprWlJa7yf4iT+I54fGkJb6QYqNaRxa0Jwr4RkWynTfJm0S2p1DE0E1e1KJ+1vQ+YjTpE9XUMpDKRUMCCCOII3Q8TtSzaeCiOUycaH8gB+UNrDWFSBxIH6+ggLdEpKdkVArQV8ofgHAR7SPYTRzdBQ5DSFDn0PIwoA+Hok3fd8yfNSVKRnmOaIqipJ/e+Ol13VNtM1JUlC8xzRVHryAGZJj6O6OejmVdcvE1JlpcUmTNy/Yl8F4nU8soCtxz6OejGVdkozJxDWllIeZulAjNZR9337ste8xJaFggog38frE8znFmv2Zhs79+EUGZNSMgBmSaQCsd2TTMVHXNsLFKZIv223mgPnSKjHv2iNw3OXKzZlQooyLoW3hn4DgvjFnZwoJOgzMKkB74vJWTAhrUkNyG7xPtCaecxGfaVlI7IbEwVEA7TEmlB7k7gCYKT71RXKkEkb8vSAVjcI4fDVgGC13YqVPkKeMQr/AL9SySJlonHsqK0GrMfhVe8nLwPCGidUV2o29s932YzppJJJWXLHxzGG5e7i2g9Iwe23xb9obVQ5qpqssEiRIX6zV+JvtGpNMhuA+xpar/t4DNQCvErJl1qcNd5J8SfLb7quWTYLN1chcKqK13s2mJzvJy9hpCxXVyOWwfRdZJMtZ05RaZ9T25gqq0JAwSzkNNTU8o0PDEa7JGCSi8FH6xKhLjykewobMegJ4QGdEW8CMBBzrlTu317oZIvJTXFkdw48u+IlrtWI5Q8Tb4z3arojs1qxTLOBZp1NVH0T/fljTmsUC6Nprds/aepmy2MomrSCaowr8dnfd+6929FoFbSbMybwkGVOXvRx8cttzIfcaGGjU64L+k26Qs6zviRvNW3q43NBKyis0fZBPnQD84+ebFelp2dvEpMBZG/xQPgnS69mZL4OM/EER9B7O21LRL6+WcUuZTAw0Kga+ZI8IRyei8KFChNDX0PIwoT6HkYUAZ3sBsHJuyVlR57gdbNpnxwp9VAfPU7gLnLERpAyHIewjpbLWJMpnOui8zpDZaTXtKWZ1ZOYIAJ0xHQA7ju8YJrGeSJQM3rZhqZYJlruM0mgdhvwipHeQd0WTZi2zZhcMaouWI64jnSvcv8AMILC560VvaeUksQCTQDIVOZpoIq6CLNfFqwSjTVsh+fpFWS0DrOrUMzBcTUBwotSAWbQVoe/KCDv9SFjFel/ac2i1Cyyz9HINGA+aYdcvsg05k8Y12+70Flss6eafRozAHeadkedPOMT6MroNtvJZk3tCXWdMJ3tUFa83YHwhjn/AFq/R7soLBZFVh9NMo8099Ml5KD51O+LL1HWMibmYV5A1PtCH9YkXcQs7GxoFU0HEkjT1gKe31ZhHsCpN8FpgUgBSaDjXdWCsS2llKIt4zKJTjEowLvR8wOEA6viCDDgRWGVyhYxFMXQNHlYaTHogCsdIuyQvCyHCB18qryTxPzIfssBTnSAHQJtdUTLvcnsVmyAdQpP0iHvVsxzbhGkj9/vy8ow3axP7nv+XaZYwy2dZ9B9Vzgnr/MfGFV819IQoajhgCMwcweI3Q6E0NfQ8jChPoeRhQALskqtOQ9hAHaO3Y5mBfhTLuJ3/pBy32vqJJYagAL3kgUijSbSJhcAk4WKsaGmKlWAalCRUE0JpWKjn7ueOs5yFJUVb5RxOijuFSM4vFxXb/DyEl1q1Ku31nObHlU5dwEUmyMZrmXLBxYsFaGlcILZ7woIxcNI0KWoRAK0CgCp4AUgp/Of1Ave7Xm0KsMh8J0PjxgestrNIKvTHNdiaHIDIAYt5wgesd7ZfhZwsuoGJQW3mrDTgINzJSsKMARwOcJeS24xzpetRW7xLGXWzZak91Sx9QPKB3QrYgJFpnUzeaEH3UFaeb+kG+nqzJKslmCCmK01P4ZT094i9ECf8rU8Zs2vmB+UOJsznF5rHscJ08IpZjQLUk9wiNd94tMTrHkzZMtierZ6dscaA1Wu7EBxENAgH+klKNTMUDwNT6CLcIrGz1jabNM9gVRQVlA5E1+J6bhuEWcRNa8TwjFetdoBcmopXLOLCYHtcUkkkoKnXM/rArqWgzWlRqwpzEPU1FdajXcYKtctnAzlrQcYHTFUZIAqjQcIbO84ZMmACpIA3k6DmTHIXlJOkyWQeDA+oyiPb7iW2mXJm16onFMUGmIAZKSM6E0rB6x7NWWUoWXIlKBkAFGUGic2hRvOV/mL5xmPTfKlzrPImoasjshI+q6115oPONvSwSxoiD8IildNFnX+5pxoBhaS2nCav5GEqc0c6PreZ912OYcyZEsE96rgPqsWGKR0MuTclkrwmD/6vF3hNDX0PIwoT6HkYUACrfdyz5YVssgVI3GnqNxirXhJMrDIljEU7K1yxu5qWNNxY+Qi4WduyOQ9hCeyIzq5UFlrhPCuX75xTKzUSwWeXYrOiE5qDiO9mY1c+LVgTeF7NONNF3L+vGFtBNrOp9UKPSp94HgwIvX8SJDUZTwIbnQ1EWa5LY01WxGtGp5gGnrFWlWeZNZUllQzHMvUgKKlshqdwi3XVd4kS8NcRJJZqUqTy8ByAgqvnrN/7REgm7pDj5LQtfxS5g/SAnQvasV3ulc0nPl95VI/OL50w3d19zWkUqyhZi04owY/6cUY50K3sEtM6QTlNQOv3krX/Sx8oUX3PGvWpOswS8/pJiKeVQW9AYu+AUpQU4bordyWMPPxsP8ADFVz3tl7RZhBS+c/pAR7ChQmhQoUKsARLzP0Z8K8oCFtfMxY5ksMCCKg5EQGmbIyWPaMxl+oWOHx3kQ4z65tQrgtPX2gsmcuWCC4+FnOWFTvoNacRFpjjZrKspQqKFUCgVRQDwjoXgVzMh0Zz09W0S7oZTrMmylHgcZ9Ei/tPjDuny+DabTZLDKNWHaYfbmEJLHlU/ihG0vops3V3NYlO+Vi/wDZmb/dFtiFdNkWTIlSl0loiDkqhR7RNgM19DyMKE+h5GFAA6zHLwHsIkCIlmOnIewiUGpnwzhoio3nMxTph+0f0iOD3xytDsSzLmxqVB0xE5V7qnOJdquMWRJcuTKedOcYpkz5pjZAs7nJFHDQDICGwzdT7gl1ng8Fc8tB+Zi1iAuz9zNIXFNYNNYANhqEXfRAczzOZ7oI2q3pKHbanv5DdCrfnyevbfYEnoUmDEp1Gntnvp4x8r39YWuS+GEvMSZgeX9qW3aAP4ThPfH0/fE4iWCpyJoSOBGXhGTdK2yBtkjr5S1nSQchq8utWHeRqPGAXqbjTdjZ6zbKk5DVZ3bU92gB7/6wfjB+g7pEWTSwWhsKsxMhzoGY5oTuBJqO8niI3UuBqaQKnkPjzFCgXe95YOyvxHU/VH6whbkOtV8BJgUCorRjw5coJAxTWNR3cIP3HbsaYSe0uXeRuP5eEPEc9aJiEzUhrTKRCtVrCwl6kTZ9IHWq9Au+A9534F3xWLZezPXOgisY9fT/AAcvvbBLPLeY7UVASfDQDiScvGMV2WmzLwvR7ZM+Vus40OktRyAr+GGbTXvMvK0pZLKDMBegp/3H4/dXPPmTGoSdhVuyyIinE2sx/rOdTyFKCD+j2c7V22YvfrVzOY1ixiMt2XvHBOpxjTbO9RBYr59bD30PIwoT6HkYUS1B5B05D2EdrfOwSpjHcjH0MR5RyHIewiehhsop103LOtBVmBkyag1YUmzBWvZU/Ap4nM7gIu6wwQ4QHJiNe1qMuUzLkcgPE0iqTR1tQ5NGIxHfSoxelYP7SzaSlHFx6AmK6rQ4ju+jF53kJlFQUUabq+G4RDDfv9Y4qYcWpUnQawJ3WV9JPR2UJtdjTs0rNlrqpGsxANQdSBvz0jpsd0qs4Eq3MW+VJx3Upk3dpnqN8ahd1itFpWXikmUrkM5ZlJEvWnZ+ZhTLdWKf0ldGsi1zGm2PDKnZlxpLmtvNB8Dd4138YTT+etMlX2P4aW4ILOoK76/a5QFZySScyTUxhVg2it11TDJm4kpSiTBjQiuop8vesXmwdKUplBnLgB+aWesTxHxCGnrV563KIllvrqrVIVc2mPgKjXCdTTupWvdFctm0yWlVSxz5eOYwQOzACWPmY10pFpuO5bHd64hPWbOI7U55ikmuuEV7IPDvgTJf1Z7TbAoiq3xfe4axDv7aiWoNHFOIz9ozu9+kWXLr1amY3Emg9MzDgtvX4tlptORd2CgZkk0A5xnt/wC1E22zBZbGrNjOEYR25ldyjcvf7QQubYq9L7cM9ZFmr8cwFUp/45esw9+nfG27G9HlkutKSVxTSKPPfOY3HP5V+yMucTavj557QXos6L0uuX1s2j2t1ozDMSwfkln3bfuyGZrbhgsiLRGcdI98guJSnTWCK+l8VWxWqk9OcbJdEyssRh129qeg743C6EpKHKKrP5T1NfQ8jChPoeRhRDoBJRyHIewiZJbKBCTDQZnQb+4RKkTTTU+cUygkDCmzgqsx0UEnwFYhrNPE+cR72mH+Hm5n4DvhKv4A2u9nnUDmtKkZU15RxR84gq54n9iHpMNRmfPlFOfRFWjyc30bfdb2MRGc01MOmOcJzO/84Av1mlgylG7Ao/00ilzaqxU6gketIt0lzhGZ0HtFPvxz18zM6/7RCjX6fkDr8ueTa5WCegcDQ6MverfL/SMe2s2G/gw0yVNxSxubJxu1GTRpFw2t3s7FnZj1kwVLEmgOQz3RU+kJz1LZnUfzQVnz1ZZGeWe8HTSh+8qt/MDBddoLZLk41wpKdmXEJUsYmUAsK4a5Ar5iK/HpmEgCpoK0G4V1oPAeUS6cifNvqfNyaax9PaNR6IrzsVnyn2dGmk/9QwxsK7gDUKOWfOMlsmsW/ZsxUT15+PqeTMVwGUgggEEaEd0dIquw01jYkqTqw174PmYeJhKlQNqNokskokntH4RGKXjeDTXLsakmD2389jaTViaaVJimzmPGHHN1dq1bD2EzbRi3CNqsyUUCMt6ND2Y0tZh4mFWnyS30PIwohvMNDmdI9hNn/9k=">
            <a:extLst>
              <a:ext uri="{FF2B5EF4-FFF2-40B4-BE49-F238E27FC236}">
                <a16:creationId xmlns:a16="http://schemas.microsoft.com/office/drawing/2014/main" id="{AF2A1C9F-A8FC-4D79-9E05-8832143548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25663" y="3127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>
              <a:latin typeface="Calibri" panose="020F0502020204030204" pitchFamily="34" charset="0"/>
            </a:endParaRPr>
          </a:p>
        </p:txBody>
      </p:sp>
      <p:pic>
        <p:nvPicPr>
          <p:cNvPr id="30736" name="Bilde 7">
            <a:extLst>
              <a:ext uri="{FF2B5EF4-FFF2-40B4-BE49-F238E27FC236}">
                <a16:creationId xmlns:a16="http://schemas.microsoft.com/office/drawing/2014/main" id="{8D489F95-01AF-419F-92D8-FC8D1F8B54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564" y="1707208"/>
            <a:ext cx="1495425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7" name="Picture 17">
            <a:extLst>
              <a:ext uri="{FF2B5EF4-FFF2-40B4-BE49-F238E27FC236}">
                <a16:creationId xmlns:a16="http://schemas.microsoft.com/office/drawing/2014/main" id="{4FA9E95A-8481-485B-9A5D-E840086ED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326" y="4179888"/>
            <a:ext cx="989013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/>
          </p:cNvSpPr>
          <p:nvPr/>
        </p:nvSpPr>
        <p:spPr>
          <a:xfrm>
            <a:off x="2669894" y="459833"/>
            <a:ext cx="7585276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 kern="1200" cap="all" spc="100">
                <a:solidFill>
                  <a:srgbClr val="646463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000">
                <a:solidFill>
                  <a:srgbClr val="646463"/>
                </a:solidFill>
                <a:latin typeface="Tahoma" panose="020B0604030504040204" pitchFamily="34" charset="0"/>
              </a:defRPr>
            </a:lvl9pPr>
          </a:lstStyle>
          <a:p>
            <a:r>
              <a:rPr lang="nb-NO" cap="none" dirty="0"/>
              <a:t>Kompetansebevissthet</a:t>
            </a:r>
          </a:p>
        </p:txBody>
      </p:sp>
      <p:sp>
        <p:nvSpPr>
          <p:cNvPr id="3" name="Plassholder for tekst 2"/>
          <p:cNvSpPr txBox="1">
            <a:spLocks/>
          </p:cNvSpPr>
          <p:nvPr/>
        </p:nvSpPr>
        <p:spPr>
          <a:xfrm>
            <a:off x="624418" y="1773238"/>
            <a:ext cx="10847916" cy="4760912"/>
          </a:xfrm>
          <a:prstGeom prst="rect">
            <a:avLst/>
          </a:prstGeom>
        </p:spPr>
        <p:txBody>
          <a:bodyPr/>
          <a:lstStyle>
            <a:lvl1pPr marL="90488" indent="-90488" algn="l" rtl="0" eaLnBrk="0" fontAlgn="base" hangingPunct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13" indent="-136525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7675" indent="-136525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3725" indent="-136525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6288" indent="-136525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En typisk UiO student er ikke komfortabel med å sette ord på egen kompetanse</a:t>
            </a:r>
          </a:p>
          <a:p>
            <a:endParaRPr lang="nb-NO" dirty="0"/>
          </a:p>
        </p:txBody>
      </p:sp>
      <p:pic>
        <p:nvPicPr>
          <p:cNvPr id="4" name="Bilde 3"/>
          <p:cNvPicPr/>
          <p:nvPr/>
        </p:nvPicPr>
        <p:blipFill>
          <a:blip r:embed="rId2"/>
          <a:stretch>
            <a:fillRect/>
          </a:stretch>
        </p:blipFill>
        <p:spPr>
          <a:xfrm>
            <a:off x="2351584" y="3068960"/>
            <a:ext cx="6624776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19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/>
          <p:cNvSpPr txBox="1">
            <a:spLocks/>
          </p:cNvSpPr>
          <p:nvPr/>
        </p:nvSpPr>
        <p:spPr bwMode="auto">
          <a:xfrm>
            <a:off x="609600" y="274638"/>
            <a:ext cx="1086299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5C5C5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srgbClr val="5C5C5B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Integrert brukerreise</a:t>
            </a:r>
          </a:p>
        </p:txBody>
      </p:sp>
      <p:sp>
        <p:nvSpPr>
          <p:cNvPr id="5" name="Plassholder for tekst 2"/>
          <p:cNvSpPr txBox="1">
            <a:spLocks/>
          </p:cNvSpPr>
          <p:nvPr/>
        </p:nvSpPr>
        <p:spPr bwMode="auto">
          <a:xfrm>
            <a:off x="624418" y="1773238"/>
            <a:ext cx="10847916" cy="476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rgbClr val="5C5C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rgbClr val="5C5C5B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rgbClr val="5C5C5B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5C5C5B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5C5C5B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5C5C5B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Definere karrieretjenester som en rettighet – ikke som en tilleggstjeneste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5C5C5B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Strategisk nivå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5C5C5B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Definere hvilke forventinger en student kan ha til karrieretjenestene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5C5C5B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Taktisk nivå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5C5C5B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Fra leveranseavtale til integrert samarbeid: Finne gode krysningspunkter for integrert samarbeid mellom fakultet, institutt og Karrieresenteret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nb-NO" sz="3200" b="0" i="0" u="none" strike="noStrike" kern="1200" cap="none" spc="0" normalizeH="0" baseline="0" noProof="0" dirty="0">
              <a:ln>
                <a:noFill/>
              </a:ln>
              <a:solidFill>
                <a:srgbClr val="5C5C5B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0908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bilde 4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93" b="5193"/>
          <a:stretch>
            <a:fillRect/>
          </a:stretch>
        </p:blipFill>
        <p:spPr/>
      </p:pic>
      <p:sp>
        <p:nvSpPr>
          <p:cNvPr id="6" name="Tittel 1"/>
          <p:cNvSpPr>
            <a:spLocks noGrp="1"/>
          </p:cNvSpPr>
          <p:nvPr>
            <p:ph type="title"/>
          </p:nvPr>
        </p:nvSpPr>
        <p:spPr>
          <a:xfrm>
            <a:off x="1559496" y="274638"/>
            <a:ext cx="6264696" cy="1143000"/>
          </a:xfrm>
        </p:spPr>
        <p:txBody>
          <a:bodyPr/>
          <a:lstStyle/>
          <a:p>
            <a:r>
              <a:rPr lang="nb-NO" sz="3600" dirty="0"/>
              <a:t>Kandidatene skal</a:t>
            </a:r>
          </a:p>
        </p:txBody>
      </p:sp>
      <p:sp>
        <p:nvSpPr>
          <p:cNvPr id="7" name="Plassholder for tekst 2"/>
          <p:cNvSpPr>
            <a:spLocks noGrp="1"/>
          </p:cNvSpPr>
          <p:nvPr>
            <p:ph type="body" sz="quarter" idx="10"/>
          </p:nvPr>
        </p:nvSpPr>
        <p:spPr>
          <a:xfrm>
            <a:off x="624418" y="1417638"/>
            <a:ext cx="6119654" cy="5116512"/>
          </a:xfrm>
        </p:spPr>
        <p:txBody>
          <a:bodyPr/>
          <a:lstStyle/>
          <a:p>
            <a:pPr marL="342900" lvl="0" indent="-342900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Tx/>
              <a:buSzTx/>
              <a:buFont typeface="Arial" charset="0"/>
              <a:buChar char="•"/>
            </a:pPr>
            <a:r>
              <a:rPr lang="nb-NO" sz="2000" dirty="0">
                <a:solidFill>
                  <a:srgbClr val="5C5C5B"/>
                </a:solidFill>
              </a:rPr>
              <a:t>Være bevisst egen kompetanse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Tx/>
              <a:buSzTx/>
              <a:buFont typeface="Arial" charset="0"/>
              <a:buChar char="•"/>
            </a:pPr>
            <a:r>
              <a:rPr lang="nb-NO" sz="2000" dirty="0">
                <a:solidFill>
                  <a:srgbClr val="5C5C5B"/>
                </a:solidFill>
              </a:rPr>
              <a:t>kunne formidle sin egen kompetanse og gjøre den relevant for potensielle arbeidsgivere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Tx/>
              <a:buSzTx/>
              <a:buFont typeface="Arial" charset="0"/>
              <a:buChar char="•"/>
            </a:pPr>
            <a:r>
              <a:rPr lang="nb-NO" sz="2000" dirty="0">
                <a:solidFill>
                  <a:srgbClr val="5C5C5B"/>
                </a:solidFill>
              </a:rPr>
              <a:t>være klar over hvilke muligheter som finnes for å tilegne seg relevant erfaring underveis i studietiden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Tx/>
              <a:buSzTx/>
              <a:buFont typeface="Arial" charset="0"/>
              <a:buChar char="•"/>
            </a:pPr>
            <a:r>
              <a:rPr lang="nb-NO" sz="2000" dirty="0">
                <a:solidFill>
                  <a:srgbClr val="5C5C5B"/>
                </a:solidFill>
              </a:rPr>
              <a:t>ha kunnskap om arbeidslivet og relevante jobbmuligheter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Tx/>
              <a:buSzTx/>
              <a:buFont typeface="Arial" charset="0"/>
              <a:buChar char="•"/>
            </a:pPr>
            <a:r>
              <a:rPr lang="nb-NO" sz="2000" dirty="0">
                <a:solidFill>
                  <a:srgbClr val="5C5C5B"/>
                </a:solidFill>
              </a:rPr>
              <a:t>ha verktøy for å kunne planlegge egen karriere og nå sine målsetninger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Tx/>
              <a:buSzTx/>
              <a:buFont typeface="Arial" charset="0"/>
              <a:buChar char="•"/>
            </a:pPr>
            <a:r>
              <a:rPr lang="nb-NO" sz="2000" dirty="0">
                <a:solidFill>
                  <a:srgbClr val="5C5C5B"/>
                </a:solidFill>
              </a:rPr>
              <a:t>ha informasjon og verktøy som gjør dem i stand til å håndtere jobbsøkerprosessen </a:t>
            </a:r>
          </a:p>
        </p:txBody>
      </p:sp>
    </p:spTree>
    <p:extLst>
      <p:ext uri="{BB962C8B-B14F-4D97-AF65-F5344CB8AC3E}">
        <p14:creationId xmlns:p14="http://schemas.microsoft.com/office/powerpoint/2010/main" val="76827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A83417-3E7B-4BE7-8ADC-176CD55C4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Læringsmiljø og karriere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BD1236-88A9-44A9-8890-6B7037CFAC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5869" y="2100431"/>
            <a:ext cx="9720261" cy="422633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Viktig med tanke på helhetlig forståelse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Virke motiverende å se kobling mellom nåtid og fremtid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dirty="0"/>
              <a:t>Spesielt noen semestre ut i studiene når tvilen melder seg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dirty="0"/>
              <a:t>Se sammenhengen mellom det man selv får kunnskap om og hvordan arbeidsgiver ser </a:t>
            </a:r>
            <a:r>
              <a:rPr lang="nb-NO" dirty="0" err="1"/>
              <a:t>anvennelighet</a:t>
            </a:r>
            <a:r>
              <a:rPr lang="nb-NO" dirty="0"/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Involvere hele organisasjonen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dirty="0"/>
              <a:t>Studenter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dirty="0"/>
              <a:t>Vitenskapelige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dirty="0"/>
              <a:t>Administrative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dirty="0"/>
              <a:t>Ledelse</a:t>
            </a:r>
          </a:p>
          <a:p>
            <a:pPr lvl="2">
              <a:buFont typeface="Arial" panose="020B0604020202020204" pitchFamily="34" charset="0"/>
              <a:buChar char="•"/>
            </a:pPr>
            <a:endParaRPr lang="nb-NO" dirty="0"/>
          </a:p>
          <a:p>
            <a:pPr lvl="2"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Overordnet mål: Gi alle studenter gode verktøy for å planlegge egen karriere og mestre studenttilværelsen.</a:t>
            </a:r>
          </a:p>
          <a:p>
            <a:pPr marL="128588" lvl="1" indent="0">
              <a:buNone/>
            </a:pPr>
            <a:endParaRPr lang="nb-NO" dirty="0"/>
          </a:p>
          <a:p>
            <a:pPr lvl="1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82598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A83417-3E7B-4BE7-8ADC-176CD55C4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Læringsmiljø og nye tanker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BD1236-88A9-44A9-8890-6B7037CFAC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5869" y="2100431"/>
            <a:ext cx="9720261" cy="422633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 err="1"/>
              <a:t>Onboarding</a:t>
            </a:r>
            <a:r>
              <a:rPr lang="nb-NO" dirty="0"/>
              <a:t> av studenter</a:t>
            </a:r>
          </a:p>
          <a:p>
            <a:pPr marL="0" indent="0">
              <a:buNone/>
            </a:pPr>
            <a:endParaRPr lang="nb-NO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Digital kurspakke før man kommer til UiO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Fokus på livet rundt studiene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 err="1"/>
              <a:t>Gamification</a:t>
            </a:r>
            <a:r>
              <a:rPr lang="nb-NO" dirty="0"/>
              <a:t>?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b-NO" dirty="0"/>
          </a:p>
          <a:p>
            <a:pPr marL="90488" lvl="1" indent="-90488">
              <a:spcBef>
                <a:spcPts val="1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nb-NO" sz="2200" dirty="0"/>
              <a:t>Gjennom studiene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Oppmerksomhet rundt på det som venter etter oppnådd grad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Arbeidslivsrelevans er noe man oppsøker og bygger, skritt for skritt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Kultur, kommunikasjon </a:t>
            </a:r>
            <a:r>
              <a:rPr lang="nb-NO" dirty="0" err="1"/>
              <a:t>fremsnakking</a:t>
            </a:r>
            <a:r>
              <a:rPr lang="nb-NO"/>
              <a:t>. </a:t>
            </a:r>
            <a:endParaRPr lang="nb-NO" dirty="0"/>
          </a:p>
          <a:p>
            <a:pPr lvl="1">
              <a:buFont typeface="Arial" panose="020B0604020202020204" pitchFamily="34" charset="0"/>
              <a:buChar char="•"/>
            </a:pPr>
            <a:endParaRPr lang="nb-NO" dirty="0"/>
          </a:p>
          <a:p>
            <a:pPr marL="0" lvl="1" indent="0">
              <a:spcBef>
                <a:spcPts val="1200"/>
              </a:spcBef>
              <a:spcAft>
                <a:spcPts val="200"/>
              </a:spcAft>
              <a:buSzPct val="100000"/>
              <a:buNone/>
            </a:pPr>
            <a:endParaRPr lang="nb-NO" sz="2200" dirty="0"/>
          </a:p>
          <a:p>
            <a:pPr marL="90488" lvl="1" indent="-90488">
              <a:spcBef>
                <a:spcPts val="1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endParaRPr lang="nb-NO" sz="2200" dirty="0"/>
          </a:p>
          <a:p>
            <a:pPr lvl="1">
              <a:buFont typeface="Arial" panose="020B0604020202020204" pitchFamily="34" charset="0"/>
              <a:buChar char="•"/>
            </a:pPr>
            <a:endParaRPr lang="nb-NO" dirty="0"/>
          </a:p>
          <a:p>
            <a:pPr lvl="2">
              <a:buFont typeface="Arial" panose="020B0604020202020204" pitchFamily="34" charset="0"/>
              <a:buChar char="•"/>
            </a:pPr>
            <a:endParaRPr lang="nb-NO" dirty="0"/>
          </a:p>
          <a:p>
            <a:pPr lvl="2">
              <a:buFont typeface="Arial" panose="020B0604020202020204" pitchFamily="34" charset="0"/>
              <a:buChar char="•"/>
            </a:pPr>
            <a:endParaRPr lang="nb-NO" dirty="0"/>
          </a:p>
          <a:p>
            <a:pPr marL="128588" lvl="1" indent="0">
              <a:buNone/>
            </a:pPr>
            <a:endParaRPr lang="nb-NO" dirty="0"/>
          </a:p>
          <a:p>
            <a:pPr lvl="1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58936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Egendefinert 1">
      <a:dk1>
        <a:srgbClr val="5C5C5B"/>
      </a:dk1>
      <a:lt1>
        <a:srgbClr val="97D5EB"/>
      </a:lt1>
      <a:dk2>
        <a:srgbClr val="5C5C5B"/>
      </a:dk2>
      <a:lt2>
        <a:srgbClr val="FE6672"/>
      </a:lt2>
      <a:accent1>
        <a:srgbClr val="5C5C5B"/>
      </a:accent1>
      <a:accent2>
        <a:srgbClr val="97D5EB"/>
      </a:accent2>
      <a:accent3>
        <a:srgbClr val="7C7C7B"/>
      </a:accent3>
      <a:accent4>
        <a:srgbClr val="FE6672"/>
      </a:accent4>
      <a:accent5>
        <a:srgbClr val="FCCF61"/>
      </a:accent5>
      <a:accent6>
        <a:srgbClr val="00C0AA"/>
      </a:accent6>
      <a:hlink>
        <a:srgbClr val="46B4DB"/>
      </a:hlink>
      <a:folHlink>
        <a:srgbClr val="5C5C5B"/>
      </a:folHlink>
    </a:clrScheme>
    <a:fontScheme name="Egendefinert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3" id="{B38395D8-4911-4992-99E9-83D9F9EACC69}" vid="{7A3B66DD-5293-4233-8A2F-36D0B7A8FC69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MAL_KS_2014</Template>
  <TotalTime>1280</TotalTime>
  <Words>603</Words>
  <Application>Microsoft Office PowerPoint</Application>
  <PresentationFormat>Widescreen</PresentationFormat>
  <Paragraphs>112</Paragraphs>
  <Slides>11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8" baseType="lpstr">
      <vt:lpstr>Arial</vt:lpstr>
      <vt:lpstr>Calibri</vt:lpstr>
      <vt:lpstr>Tahoma</vt:lpstr>
      <vt:lpstr>Tw Cen MT</vt:lpstr>
      <vt:lpstr>Wingdings</vt:lpstr>
      <vt:lpstr>Wingdings 3</vt:lpstr>
      <vt:lpstr>Integral</vt:lpstr>
      <vt:lpstr>PowerPoint-presentasjon</vt:lpstr>
      <vt:lpstr>Hvem er vi</vt:lpstr>
      <vt:lpstr>PowerPoint-presentasjon</vt:lpstr>
      <vt:lpstr>Det vi jobber mot</vt:lpstr>
      <vt:lpstr>PowerPoint-presentasjon</vt:lpstr>
      <vt:lpstr>Hva kan dere fra studiene?</vt:lpstr>
      <vt:lpstr>PowerPoint-presentasjon</vt:lpstr>
      <vt:lpstr>PowerPoint-presentasjon</vt:lpstr>
      <vt:lpstr>Kandidatene skal</vt:lpstr>
      <vt:lpstr>Læringsmiljø og karriere</vt:lpstr>
      <vt:lpstr>Læringsmiljø og nye tanker</vt:lpstr>
    </vt:vector>
  </TitlesOfParts>
  <Company>Studentsamskipnaden i Oslo og Akershus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Gisle Hellsten</dc:creator>
  <cp:lastModifiedBy>Gisle Hellsten</cp:lastModifiedBy>
  <cp:revision>66</cp:revision>
  <dcterms:created xsi:type="dcterms:W3CDTF">2019-06-03T09:31:22Z</dcterms:created>
  <dcterms:modified xsi:type="dcterms:W3CDTF">2021-04-21T09:02:53Z</dcterms:modified>
</cp:coreProperties>
</file>