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573" r:id="rId3"/>
    <p:sldId id="574" r:id="rId4"/>
    <p:sldId id="510" r:id="rId5"/>
    <p:sldId id="516" r:id="rId6"/>
    <p:sldId id="575" r:id="rId7"/>
    <p:sldId id="297" r:id="rId8"/>
    <p:sldId id="518" r:id="rId9"/>
    <p:sldId id="576" r:id="rId10"/>
    <p:sldId id="523" r:id="rId11"/>
    <p:sldId id="542" r:id="rId12"/>
  </p:sldIdLst>
  <p:sldSz cx="9144000" cy="6858000" type="screen4x3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0" autoAdjust="0"/>
    <p:restoredTop sz="90935" autoAdjust="0"/>
  </p:normalViewPr>
  <p:slideViewPr>
    <p:cSldViewPr>
      <p:cViewPr>
        <p:scale>
          <a:sx n="77" d="100"/>
          <a:sy n="77" d="100"/>
        </p:scale>
        <p:origin x="-6" y="-7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-1920" y="-108"/>
      </p:cViewPr>
      <p:guideLst>
        <p:guide orient="horz" pos="3127"/>
        <p:guide pos="213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44283" cy="496569"/>
          </a:xfrm>
          <a:prstGeom prst="rect">
            <a:avLst/>
          </a:prstGeom>
        </p:spPr>
        <p:txBody>
          <a:bodyPr vert="horz" lIns="92249" tIns="46124" rIns="92249" bIns="46124" rtlCol="0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4"/>
            <a:ext cx="2944283" cy="496569"/>
          </a:xfrm>
          <a:prstGeom prst="rect">
            <a:avLst/>
          </a:prstGeom>
        </p:spPr>
        <p:txBody>
          <a:bodyPr vert="horz" lIns="92249" tIns="46124" rIns="92249" bIns="46124" rtlCol="0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10D76E00-5E14-4EB7-9A48-B8001D6BFEB1}" type="datetime1">
              <a:rPr lang="nb-NO"/>
              <a:pPr>
                <a:defRPr/>
              </a:pPr>
              <a:t>19.05.2017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33109"/>
            <a:ext cx="2944283" cy="496569"/>
          </a:xfrm>
          <a:prstGeom prst="rect">
            <a:avLst/>
          </a:prstGeom>
        </p:spPr>
        <p:txBody>
          <a:bodyPr vert="horz" lIns="92249" tIns="46124" rIns="92249" bIns="46124" rtlCol="0" anchor="b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33109"/>
            <a:ext cx="2944283" cy="496569"/>
          </a:xfrm>
          <a:prstGeom prst="rect">
            <a:avLst/>
          </a:prstGeom>
        </p:spPr>
        <p:txBody>
          <a:bodyPr vert="horz" lIns="92249" tIns="46124" rIns="92249" bIns="46124" rtlCol="0" anchor="b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B350C8A5-A8C8-4626-A55C-0C6DB5E2E8F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17442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4"/>
            <a:ext cx="2944283" cy="49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49" tIns="46124" rIns="92249" bIns="46124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9" y="4"/>
            <a:ext cx="2944283" cy="49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49" tIns="46124" rIns="92249" bIns="4612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6125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5" y="4717415"/>
            <a:ext cx="4982633" cy="4469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49" tIns="46124" rIns="92249" bIns="461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34833"/>
            <a:ext cx="2944283" cy="49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49" tIns="46124" rIns="92249" bIns="46124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9" y="9434833"/>
            <a:ext cx="2944283" cy="49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49" tIns="46124" rIns="92249" bIns="4612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88155260-54F0-4F5D-9C10-F0DA3175C6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1261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baseline="0" dirty="0" smtClean="0"/>
              <a:t>Systematisk HMS-arbeid er: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Et ledelsessystem for HMS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Et styringsprinsipp for å forbedre HMS-prestasjoner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Orden i eget hus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Klare retningslinjer og ansvarsfordeling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Forankring av HMS i linjen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Et verktøy for å oppnå medvirkning i HMS-arbeidet på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Kvalitetssikring av HMS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155260-54F0-4F5D-9C10-F0DA3175C6E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Styringssløyfa – planlegg, utfør, følg opp og korriger</a:t>
            </a:r>
          </a:p>
          <a:p>
            <a:r>
              <a:rPr lang="nb-NO" dirty="0" smtClean="0"/>
              <a:t>Kravene i HMS-internkontrollforskriften, OHSAS 18001 og ISO 45001 (utgis i 2018)</a:t>
            </a:r>
          </a:p>
          <a:p>
            <a:endParaRPr lang="nb-NO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 smtClean="0"/>
              <a:t>1992 </a:t>
            </a:r>
            <a:r>
              <a:rPr lang="nb-NO" dirty="0" smtClean="0"/>
              <a:t>IK-</a:t>
            </a:r>
            <a:r>
              <a:rPr lang="nb-NO" dirty="0" err="1" smtClean="0"/>
              <a:t>forsrkiften</a:t>
            </a:r>
            <a:r>
              <a:rPr lang="nb-NO" baseline="0" dirty="0" smtClean="0"/>
              <a:t>  trådte i kraft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 smtClean="0"/>
              <a:t>1997 IK-</a:t>
            </a:r>
            <a:r>
              <a:rPr lang="nb-NO" baseline="0" dirty="0" err="1" smtClean="0"/>
              <a:t>forskriften</a:t>
            </a:r>
            <a:r>
              <a:rPr lang="nb-NO" baseline="0" dirty="0" smtClean="0"/>
              <a:t> erstattet av forskrift om systematisk HMS-arbeid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2006 deler</a:t>
            </a:r>
            <a:r>
              <a:rPr lang="nb-NO" baseline="0" dirty="0" smtClean="0"/>
              <a:t> av forskrift om systematisk HMS-arbeid </a:t>
            </a:r>
            <a:r>
              <a:rPr lang="nb-NO" dirty="0" smtClean="0"/>
              <a:t>er den del av Arbeidsmiljøloven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  <a:p>
            <a:r>
              <a:rPr lang="nb-NO" dirty="0" smtClean="0"/>
              <a:t>Internkontroll er systematiske tiltak som skal sikre at virksomhetenes aktiviteter planlegges, organiseres, utføres og </a:t>
            </a:r>
            <a:r>
              <a:rPr lang="nb-NO" dirty="0" err="1" smtClean="0"/>
              <a:t>vedlikejoldes</a:t>
            </a:r>
            <a:r>
              <a:rPr lang="nb-NO" dirty="0" smtClean="0"/>
              <a:t> i samsvar med krav fastsatt i eller i medhold av HMS-lovgivningen:</a:t>
            </a:r>
          </a:p>
          <a:p>
            <a:r>
              <a:rPr lang="nb-NO" dirty="0" smtClean="0"/>
              <a:t>- Lov om tilsyn med elektriske anlegg og elektrisk utstyr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- Arbeidsmiljøloven</a:t>
            </a:r>
          </a:p>
          <a:p>
            <a:r>
              <a:rPr lang="nb-NO" dirty="0" smtClean="0"/>
              <a:t>- Genteknologiloven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- Strålevernloven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- Brann- og eksplosjonsvernloven</a:t>
            </a:r>
          </a:p>
          <a:p>
            <a:r>
              <a:rPr lang="nb-NO" dirty="0" smtClean="0"/>
              <a:t>- Forurensningsloven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- </a:t>
            </a:r>
            <a:r>
              <a:rPr lang="nb-NO" dirty="0" err="1" smtClean="0"/>
              <a:t>Produktkontrolloven</a:t>
            </a:r>
            <a:endParaRPr lang="nb-NO" dirty="0" smtClean="0"/>
          </a:p>
          <a:p>
            <a:r>
              <a:rPr lang="nb-NO" dirty="0" smtClean="0"/>
              <a:t>- Sivilbeskyttelsesloven (denne loven</a:t>
            </a:r>
            <a:r>
              <a:rPr lang="nb-NO" baseline="0" dirty="0" smtClean="0"/>
              <a:t> gjelder ikke UiO)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Internkontroll innebærer at virksomheten skal:</a:t>
            </a:r>
          </a:p>
          <a:p>
            <a:r>
              <a:rPr lang="nb-NO" dirty="0" smtClean="0"/>
              <a:t>1. sørge for at de lover og forskrifter i helse-, miljø- og sikkerhetslovgivningen som gjelder for virksomheten er tilgjengelig, og ha oversikt over de krav som er av særlig viktighet for virksomheten</a:t>
            </a:r>
          </a:p>
          <a:p>
            <a:r>
              <a:rPr lang="nb-NO" dirty="0" smtClean="0"/>
              <a:t>2. sørge for at arbeidstakerne har tilstrekkelig kunnskaper og ferdigheter i det systematiske helse-, miljø- og sikkerhetsarbeidet, herunder informasjon om endringer</a:t>
            </a:r>
          </a:p>
          <a:p>
            <a:r>
              <a:rPr lang="nb-NO" dirty="0" smtClean="0"/>
              <a:t>3. sørge for at arbeidstakerne medvirker slik at samlet kunnskap og erfaring utnyttes</a:t>
            </a:r>
          </a:p>
          <a:p>
            <a:r>
              <a:rPr lang="nb-NO" dirty="0" smtClean="0"/>
              <a:t>4. fastsette mål for helse, miljø og sikkerhet</a:t>
            </a:r>
          </a:p>
          <a:p>
            <a:r>
              <a:rPr lang="nb-NO" dirty="0" smtClean="0"/>
              <a:t>5. ha oversikt over virksomhetens organisasjon, herunder hvordan ansvar, oppgaver og myndighet for arbeidet med helse, miljø og sikkerhet er fordelt</a:t>
            </a:r>
          </a:p>
          <a:p>
            <a:r>
              <a:rPr lang="nb-NO" dirty="0" smtClean="0"/>
              <a:t>6. kartlegge farer og problemer og på denne bakgrunn vurdere risiko, samt utarbeide tilhørende planer og tiltak for å redusere risikoforholdene</a:t>
            </a:r>
          </a:p>
          <a:p>
            <a:r>
              <a:rPr lang="nb-NO" dirty="0" smtClean="0"/>
              <a:t>7. iverksette rutiner for å avdekke, rette opp og forebygge overtredelser av krav fastsatt i eller i medhold av helse-, miljø- og sikkerhets- lovgivningen</a:t>
            </a:r>
          </a:p>
          <a:p>
            <a:r>
              <a:rPr lang="nb-NO" dirty="0" smtClean="0"/>
              <a:t>8. foreta systematisk overvåkning og gjennomgang av internkontrollen for å sikre at den fungerer som forutsatt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841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nb-NO" dirty="0" smtClean="0"/>
              <a:t>HMS-grunnkurs har en egen 3-timers-modul</a:t>
            </a:r>
            <a:r>
              <a:rPr lang="nb-NO" baseline="0" dirty="0" smtClean="0"/>
              <a:t> om HMS-regelverket som de som trenger det kan ta</a:t>
            </a:r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155260-54F0-4F5D-9C10-F0DA3175C6E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483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nb-NO" dirty="0" smtClean="0"/>
              <a:t>Arbeidsgiveren har ansvaret for at arbeidsmiljølovgivningens krav blir oppfylt.</a:t>
            </a:r>
          </a:p>
          <a:p>
            <a:r>
              <a:rPr lang="nb-NO" dirty="0" smtClean="0"/>
              <a:t>Arbeidstaker har medvirkningsplikt.</a:t>
            </a:r>
          </a:p>
          <a:p>
            <a:r>
              <a:rPr lang="nb-NO" dirty="0" smtClean="0"/>
              <a:t>Verneombudet skal ivareta arbeidstakernes interesser i saker som angår arbeidsmiljøet.</a:t>
            </a:r>
          </a:p>
          <a:p>
            <a:endParaRPr lang="nb-NO" dirty="0" smtClean="0"/>
          </a:p>
          <a:p>
            <a:pPr eaLnBrk="1" hangingPunct="1"/>
            <a:endParaRPr lang="nb-NO" b="1" dirty="0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AD6E9B-52B6-49BD-95BE-14EF1BE26B58}" type="slidenum">
              <a:rPr lang="en-US" smtClean="0">
                <a:latin typeface="Arial" pitchFamily="34" charset="0"/>
                <a:ea typeface="ヒラギノ角ゴ Pro W3"/>
                <a:cs typeface="ヒラギノ角ゴ Pro W3"/>
              </a:rPr>
              <a:pPr/>
              <a:t>8</a:t>
            </a:fld>
            <a:endParaRPr lang="en-US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155260-54F0-4F5D-9C10-F0DA3175C6E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60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b-NO" dirty="0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560CE6-D59E-492B-A2AC-3825669E22A1}" type="slidenum">
              <a:rPr lang="en-US" smtClean="0">
                <a:latin typeface="Arial" pitchFamily="34" charset="0"/>
                <a:ea typeface="ヒラギノ角ゴ Pro W3"/>
                <a:cs typeface="ヒラギノ角ゴ Pro W3"/>
              </a:rPr>
              <a:pPr/>
              <a:t>11</a:t>
            </a:fld>
            <a:endParaRPr lang="en-US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155260-54F0-4F5D-9C10-F0DA3175C6E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610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3C362-5453-4439-8FB0-134121739B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5A25D-DA61-4393-BAC0-3831094D54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68E7-4851-40E3-951E-EB98CAE817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A57B9-3215-4C4E-AA60-9D9A03D385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CB182-0D39-4309-B737-C75312DA70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8C9EE-157F-4664-8D93-F2671D1317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7BA62-92F4-479F-8727-6B07F8DA83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D509D-4457-46A2-AD96-2119B416C1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A5A36-B23E-440C-8AE9-423C625A5B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31EE2-211D-4F80-886C-CE0598EED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49F68C8B-9D73-455A-B947-2739F4D643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om/hms/arbeidsmiljo/prosedyrer/samsvarsvurderin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om/hms/arbeidsmiljo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Helse miljø og sikkerhet </a:t>
            </a:r>
            <a:br>
              <a:rPr lang="nb-NO" dirty="0" smtClean="0"/>
            </a:br>
            <a:endParaRPr lang="nb-NO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dirty="0"/>
              <a:t>HMS-</a:t>
            </a:r>
            <a:r>
              <a:rPr lang="nb-NO" dirty="0" err="1"/>
              <a:t>ledelsesystem</a:t>
            </a:r>
            <a:r>
              <a:rPr lang="nb-NO" dirty="0"/>
              <a:t> ved UiO</a:t>
            </a:r>
          </a:p>
          <a:p>
            <a:pPr eaLnBrk="1" hangingPunct="1"/>
            <a:r>
              <a:rPr lang="nb-NO" dirty="0" smtClean="0"/>
              <a:t>				</a:t>
            </a:r>
            <a:r>
              <a:rPr lang="nb-NO" dirty="0"/>
              <a:t>	</a:t>
            </a:r>
            <a:r>
              <a:rPr lang="nb-NO" dirty="0" smtClean="0"/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Regelverk</a:t>
            </a:r>
          </a:p>
          <a:p>
            <a:r>
              <a:rPr lang="nb-NO" dirty="0" smtClean="0"/>
              <a:t>Roller</a:t>
            </a:r>
          </a:p>
          <a:p>
            <a:r>
              <a:rPr lang="nb-NO" dirty="0" smtClean="0"/>
              <a:t>HMS-ledelsessystem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43C362-5453-4439-8FB0-134121739B0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531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Regelverk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43C362-5453-4439-8FB0-134121739B0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1026" name="Picture 2" descr="C:\Users\emona\AppData\Local\Microsoft\Windows\Temporary Internet Files\Content.IE5\YWBD43S6\judge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764703"/>
            <a:ext cx="3884340" cy="365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484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Internkontroll</a:t>
            </a:r>
            <a:endParaRPr lang="nb-NO" dirty="0"/>
          </a:p>
        </p:txBody>
      </p:sp>
      <p:pic>
        <p:nvPicPr>
          <p:cNvPr id="12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988840"/>
            <a:ext cx="5133975" cy="3590925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932040" y="5552226"/>
            <a:ext cx="22609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smtClean="0">
                <a:solidFill>
                  <a:schemeClr val="bg1">
                    <a:lumMod val="65000"/>
                  </a:schemeClr>
                </a:solidFill>
              </a:rPr>
              <a:t>Figur fra Teknologisk institutt</a:t>
            </a:r>
            <a:endParaRPr lang="nb-NO" sz="11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06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Regelverk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Gjennomgang av det HMS-regelverket som gjelder UiO:  </a:t>
            </a:r>
            <a:r>
              <a:rPr lang="nb-NO" dirty="0" smtClean="0">
                <a:hlinkClick r:id="rId3"/>
              </a:rPr>
              <a:t>Prosedyre for samsvarsvurdering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43C362-5453-4439-8FB0-134121739B0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4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Roller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43C362-5453-4439-8FB0-134121739B0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2050" name="Picture 2" descr="C:\Users\emona\AppData\Local\Microsoft\Windows\Temporary Internet Files\Content.IE5\YWBD43S6\Drama-icon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625793"/>
            <a:ext cx="3857476" cy="27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61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Roller innen HMS-arbeidet	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1979712" y="1981200"/>
            <a:ext cx="6769001" cy="4543425"/>
          </a:xfrm>
        </p:spPr>
        <p:txBody>
          <a:bodyPr/>
          <a:lstStyle/>
          <a:p>
            <a:pPr eaLnBrk="1" hangingPunct="1"/>
            <a:r>
              <a:rPr lang="nb-NO" dirty="0" smtClean="0"/>
              <a:t>Leder – har ansvaret</a:t>
            </a:r>
          </a:p>
          <a:p>
            <a:pPr eaLnBrk="1" hangingPunct="1"/>
            <a:r>
              <a:rPr lang="nb-NO" dirty="0" smtClean="0"/>
              <a:t>Ansatt – skal medvirke</a:t>
            </a:r>
          </a:p>
          <a:p>
            <a:pPr eaLnBrk="1" hangingPunct="1"/>
            <a:r>
              <a:rPr lang="nb-NO" dirty="0" smtClean="0"/>
              <a:t>Verneombud (VO) – skal påse</a:t>
            </a:r>
          </a:p>
          <a:p>
            <a:pPr eaLnBrk="1" hangingPunct="1"/>
            <a:r>
              <a:rPr lang="nb-NO" dirty="0" smtClean="0"/>
              <a:t>Bedriftshelsetjenesten (BHT) skal gi råd</a:t>
            </a:r>
          </a:p>
        </p:txBody>
      </p:sp>
      <p:pic>
        <p:nvPicPr>
          <p:cNvPr id="108546" name="Picture 2" descr="http://www.uio.no/om/organisasjon/ledelsen/bilder/g-e-bjorneboe-200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720" y="2046337"/>
            <a:ext cx="1905000" cy="239077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9512" y="4437112"/>
            <a:ext cx="18722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Universitets-direktør</a:t>
            </a:r>
            <a:r>
              <a:rPr lang="nb-NO" dirty="0" smtClean="0"/>
              <a:t> Gunn-Elin Bjørneboe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Organisering av HMS-arbeidet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Lokale ressurser</a:t>
            </a:r>
          </a:p>
          <a:p>
            <a:pPr lvl="1"/>
            <a:r>
              <a:rPr lang="nb-NO" dirty="0" smtClean="0"/>
              <a:t>Leder, ansatte og verneombud</a:t>
            </a:r>
          </a:p>
          <a:p>
            <a:pPr lvl="1"/>
            <a:r>
              <a:rPr lang="nb-NO" dirty="0" smtClean="0"/>
              <a:t>Lokalt arbeidsmiljøutvalg</a:t>
            </a:r>
          </a:p>
          <a:p>
            <a:pPr lvl="1"/>
            <a:r>
              <a:rPr lang="nb-NO" dirty="0" smtClean="0"/>
              <a:t>Lokale HMS-koordinatorer og personal</a:t>
            </a:r>
          </a:p>
          <a:p>
            <a:pPr lvl="1"/>
            <a:r>
              <a:rPr lang="nb-NO" dirty="0" smtClean="0"/>
              <a:t>Lokale strålevernskoordinatorer</a:t>
            </a:r>
          </a:p>
          <a:p>
            <a:pPr lvl="1"/>
            <a:r>
              <a:rPr lang="nb-NO" dirty="0" smtClean="0"/>
              <a:t>Romansvarlige lab, stoffkartotekansvarlige</a:t>
            </a:r>
            <a:endParaRPr lang="nb-NO" dirty="0"/>
          </a:p>
          <a:p>
            <a:pPr lvl="1"/>
            <a:r>
              <a:rPr lang="nb-NO" dirty="0" smtClean="0"/>
              <a:t>Etasjekontakter brann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43C362-5453-4439-8FB0-134121739B0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5085184"/>
            <a:ext cx="1296144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79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HMS-ledelsessystem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43C362-5453-4439-8FB0-134121739B0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3074" name="Picture 2" descr="C:\Users\emona\AppData\Local\Microsoft\Windows\Temporary Internet Files\Content.IE5\C0ESFTOY\samenwerken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63" y="1196752"/>
            <a:ext cx="520065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26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HMS-ledelsessystem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Policyer: Gir prinsipper og retningslinjer som gir retning mot </a:t>
            </a:r>
            <a:r>
              <a:rPr lang="nb-NO" dirty="0" err="1" smtClean="0"/>
              <a:t>HMS-målet</a:t>
            </a:r>
            <a:r>
              <a:rPr lang="nb-NO" dirty="0" smtClean="0"/>
              <a:t>. </a:t>
            </a:r>
          </a:p>
          <a:p>
            <a:r>
              <a:rPr lang="nb-NO" dirty="0" smtClean="0"/>
              <a:t>Prosedyrer: Beskriver hvem som gjør hva og når.</a:t>
            </a:r>
          </a:p>
          <a:p>
            <a:r>
              <a:rPr lang="nb-NO" dirty="0" smtClean="0"/>
              <a:t>Verktøy: Skjemaer, maler, plakater, veiledninger, IT-systemer osv.</a:t>
            </a:r>
          </a:p>
          <a:p>
            <a:r>
              <a:rPr lang="nb-NO" dirty="0" smtClean="0"/>
              <a:t>Registreringer: Referater, utfylte skjema, oversikt over kompetanse, osv.</a:t>
            </a:r>
          </a:p>
          <a:p>
            <a:r>
              <a:rPr lang="nb-NO" dirty="0">
                <a:hlinkClick r:id="rId3"/>
              </a:rPr>
              <a:t>https://www.uio.no/om/hms/arbeidsmiljo</a:t>
            </a:r>
            <a:endParaRPr lang="nb-NO" dirty="0" smtClean="0"/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7529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Flere nivåer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Felles HMS-system – HMS-web</a:t>
            </a:r>
          </a:p>
          <a:p>
            <a:r>
              <a:rPr lang="nb-NO" dirty="0" smtClean="0"/>
              <a:t>Lokalt HMS-system</a:t>
            </a:r>
          </a:p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43C362-5453-4439-8FB0-134121739B0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01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ME-kurs for ledere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HME-kurs for ledere</Template>
  <TotalTime>4691</TotalTime>
  <Words>528</Words>
  <Application>Microsoft Office PowerPoint</Application>
  <PresentationFormat>On-screen Show (4:3)</PresentationFormat>
  <Paragraphs>90</Paragraphs>
  <Slides>11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HME-kurs for ledere</vt:lpstr>
      <vt:lpstr>Helse miljø og sikkerhet  </vt:lpstr>
      <vt:lpstr>Agenda</vt:lpstr>
      <vt:lpstr>Regelverk</vt:lpstr>
      <vt:lpstr>Internkontroll</vt:lpstr>
      <vt:lpstr>Regelverk</vt:lpstr>
      <vt:lpstr>Roller</vt:lpstr>
      <vt:lpstr>Roller innen HMS-arbeidet </vt:lpstr>
      <vt:lpstr>Organisering av HMS-arbeidet</vt:lpstr>
      <vt:lpstr>HMS-ledelsessystem</vt:lpstr>
      <vt:lpstr>HMS-ledelsessystem</vt:lpstr>
      <vt:lpstr>Flere nivåer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2</dc:title>
  <dc:creator>emona</dc:creator>
  <cp:lastModifiedBy>Elisabeth Mona</cp:lastModifiedBy>
  <cp:revision>277</cp:revision>
  <cp:lastPrinted>2016-11-16T07:49:13Z</cp:lastPrinted>
  <dcterms:created xsi:type="dcterms:W3CDTF">2012-03-13T21:00:16Z</dcterms:created>
  <dcterms:modified xsi:type="dcterms:W3CDTF">2017-05-19T11:45:04Z</dcterms:modified>
</cp:coreProperties>
</file>