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2.xml" ContentType="application/vnd.openxmlformats-officedocument.themeOverr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7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.xml" ContentType="application/vnd.openxmlformats-officedocument.drawingml.chartshapes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4" r:id="rId3"/>
    <p:sldId id="258" r:id="rId4"/>
    <p:sldId id="275" r:id="rId5"/>
    <p:sldId id="259" r:id="rId6"/>
    <p:sldId id="293" r:id="rId7"/>
    <p:sldId id="298" r:id="rId8"/>
    <p:sldId id="260" r:id="rId9"/>
    <p:sldId id="294" r:id="rId10"/>
    <p:sldId id="299" r:id="rId11"/>
    <p:sldId id="297" r:id="rId12"/>
    <p:sldId id="261" r:id="rId13"/>
    <p:sldId id="296" r:id="rId14"/>
    <p:sldId id="295" r:id="rId15"/>
    <p:sldId id="276" r:id="rId16"/>
    <p:sldId id="262" r:id="rId17"/>
    <p:sldId id="273" r:id="rId18"/>
    <p:sldId id="284" r:id="rId19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177552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2540478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2903403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C3AF"/>
    <a:srgbClr val="CF3C3A"/>
    <a:srgbClr val="F7A7CF"/>
    <a:srgbClr val="A3DDD2"/>
    <a:srgbClr val="ED1C24"/>
    <a:srgbClr val="FEDC00"/>
    <a:srgbClr val="0C0087"/>
    <a:srgbClr val="039B82"/>
    <a:srgbClr val="009D7D"/>
    <a:srgbClr val="0347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6837" autoAdjust="0"/>
  </p:normalViewPr>
  <p:slideViewPr>
    <p:cSldViewPr>
      <p:cViewPr varScale="1">
        <p:scale>
          <a:sx n="137" d="100"/>
          <a:sy n="137" d="100"/>
        </p:scale>
        <p:origin x="672" y="126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)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3)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4)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rtealo\AppData\Roaming\Microsoft\Excel\ny%20(33)%20(version%201).xls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5)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-regneark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1.bin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7).xls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7).xls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\los-aks-felles\Samfunnskontakt\Studentrekruttering\Rapporter%20og%20unders&#248;kelser\S&#248;kertall\2019\GRAF_fylker.xls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30577427821522E-2"/>
          <c:y val="3.4426232740061985E-2"/>
          <c:w val="0.89513867016622917"/>
          <c:h val="0.73295075939784404"/>
        </c:manualLayout>
      </c:layout>
      <c:lineChart>
        <c:grouping val="standard"/>
        <c:varyColors val="0"/>
        <c:ser>
          <c:idx val="0"/>
          <c:order val="0"/>
          <c:tx>
            <c:strRef>
              <c:f>'[ny (1).xls]Sheet1'!$A$2</c:f>
              <c:strCache>
                <c:ptCount val="1"/>
                <c:pt idx="0">
                  <c:v>NMBU</c:v>
                </c:pt>
              </c:strCache>
            </c:strRef>
          </c:tx>
          <c:spPr>
            <a:ln w="28575" cap="rnd">
              <a:solidFill>
                <a:srgbClr val="009D7D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(1).xls]Sheet1'!$B$2:$H$2</c:f>
              <c:numCache>
                <c:formatCode>General</c:formatCode>
                <c:ptCount val="7"/>
                <c:pt idx="0">
                  <c:v>3.17</c:v>
                </c:pt>
                <c:pt idx="1">
                  <c:v>3.39</c:v>
                </c:pt>
                <c:pt idx="2">
                  <c:v>3.5300000000000002</c:v>
                </c:pt>
                <c:pt idx="3">
                  <c:v>3.3559999999999999</c:v>
                </c:pt>
                <c:pt idx="4">
                  <c:v>3.06</c:v>
                </c:pt>
                <c:pt idx="5">
                  <c:v>3.11</c:v>
                </c:pt>
                <c:pt idx="6">
                  <c:v>2.86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B7-4EAA-9218-304645D13C0A}"/>
            </c:ext>
          </c:extLst>
        </c:ser>
        <c:ser>
          <c:idx val="1"/>
          <c:order val="1"/>
          <c:tx>
            <c:strRef>
              <c:f>'[ny (1).xls]Sheet1'!$A$3</c:f>
              <c:strCache>
                <c:ptCount val="1"/>
                <c:pt idx="0">
                  <c:v>NORD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(1).xls]Sheet1'!$B$3:$H$3</c:f>
              <c:numCache>
                <c:formatCode>General</c:formatCode>
                <c:ptCount val="7"/>
                <c:pt idx="0">
                  <c:v>1.56</c:v>
                </c:pt>
                <c:pt idx="1">
                  <c:v>1.51</c:v>
                </c:pt>
                <c:pt idx="2">
                  <c:v>1.74</c:v>
                </c:pt>
                <c:pt idx="3">
                  <c:v>1.6520000000000001</c:v>
                </c:pt>
                <c:pt idx="4">
                  <c:v>1.75</c:v>
                </c:pt>
                <c:pt idx="5">
                  <c:v>1.85</c:v>
                </c:pt>
                <c:pt idx="6">
                  <c:v>1.71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B7-4EAA-9218-304645D13C0A}"/>
            </c:ext>
          </c:extLst>
        </c:ser>
        <c:ser>
          <c:idx val="2"/>
          <c:order val="2"/>
          <c:tx>
            <c:strRef>
              <c:f>'[ny (1).xls]Sheet1'!$A$4</c:f>
              <c:strCache>
                <c:ptCount val="1"/>
                <c:pt idx="0">
                  <c:v>NTNU</c:v>
                </c:pt>
              </c:strCache>
            </c:strRef>
          </c:tx>
          <c:spPr>
            <a:ln w="28575" cap="rnd">
              <a:solidFill>
                <a:srgbClr val="0C0087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(1).xls]Sheet1'!$B$4:$H$4</c:f>
              <c:numCache>
                <c:formatCode>General</c:formatCode>
                <c:ptCount val="7"/>
                <c:pt idx="0">
                  <c:v>2.48</c:v>
                </c:pt>
                <c:pt idx="1">
                  <c:v>2.4699999999999998</c:v>
                </c:pt>
                <c:pt idx="2">
                  <c:v>2.58</c:v>
                </c:pt>
                <c:pt idx="3">
                  <c:v>2.665</c:v>
                </c:pt>
                <c:pt idx="4">
                  <c:v>2.61</c:v>
                </c:pt>
                <c:pt idx="5">
                  <c:v>2.71</c:v>
                </c:pt>
                <c:pt idx="6">
                  <c:v>2.62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B7-4EAA-9218-304645D13C0A}"/>
            </c:ext>
          </c:extLst>
        </c:ser>
        <c:ser>
          <c:idx val="3"/>
          <c:order val="3"/>
          <c:tx>
            <c:strRef>
              <c:f>'[ny (1).xls]Sheet1'!$A$5</c:f>
              <c:strCache>
                <c:ptCount val="1"/>
                <c:pt idx="0">
                  <c:v>OSLOMET</c:v>
                </c:pt>
              </c:strCache>
            </c:strRef>
          </c:tx>
          <c:spPr>
            <a:ln w="28575" cap="rnd">
              <a:solidFill>
                <a:srgbClr val="FEDC00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(1).xls]Sheet1'!$B$5:$H$5</c:f>
              <c:numCache>
                <c:formatCode>General</c:formatCode>
                <c:ptCount val="7"/>
                <c:pt idx="0">
                  <c:v>2.93</c:v>
                </c:pt>
                <c:pt idx="1">
                  <c:v>3.1</c:v>
                </c:pt>
                <c:pt idx="2">
                  <c:v>3.14</c:v>
                </c:pt>
                <c:pt idx="3">
                  <c:v>3.4699999999999998</c:v>
                </c:pt>
                <c:pt idx="4">
                  <c:v>3.4</c:v>
                </c:pt>
                <c:pt idx="5">
                  <c:v>3.5</c:v>
                </c:pt>
                <c:pt idx="6">
                  <c:v>3.4699999999999998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FB7-4EAA-9218-304645D13C0A}"/>
            </c:ext>
          </c:extLst>
        </c:ser>
        <c:ser>
          <c:idx val="4"/>
          <c:order val="4"/>
          <c:tx>
            <c:strRef>
              <c:f>'[ny (1).xls]Sheet1'!$A$6</c:f>
              <c:strCache>
                <c:ptCount val="1"/>
                <c:pt idx="0">
                  <c:v>UIA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(1).xls]Sheet1'!$B$6:$H$6</c:f>
              <c:numCache>
                <c:formatCode>General</c:formatCode>
                <c:ptCount val="7"/>
                <c:pt idx="0">
                  <c:v>2.08</c:v>
                </c:pt>
                <c:pt idx="1">
                  <c:v>2.2200000000000002</c:v>
                </c:pt>
                <c:pt idx="2">
                  <c:v>2.46</c:v>
                </c:pt>
                <c:pt idx="3">
                  <c:v>2.2810000000000001</c:v>
                </c:pt>
                <c:pt idx="4">
                  <c:v>2.04</c:v>
                </c:pt>
                <c:pt idx="5">
                  <c:v>2.0699999999999998</c:v>
                </c:pt>
                <c:pt idx="6">
                  <c:v>2.0099999999999998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FB7-4EAA-9218-304645D13C0A}"/>
            </c:ext>
          </c:extLst>
        </c:ser>
        <c:ser>
          <c:idx val="5"/>
          <c:order val="5"/>
          <c:tx>
            <c:strRef>
              <c:f>'[ny (1).xls]Sheet1'!$A$7</c:f>
              <c:strCache>
                <c:ptCount val="1"/>
                <c:pt idx="0">
                  <c:v>UIB</c:v>
                </c:pt>
              </c:strCache>
            </c:strRef>
          </c:tx>
          <c:spPr>
            <a:ln w="28575" cap="rnd">
              <a:solidFill>
                <a:srgbClr val="ED1C24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(1).xls]Sheet1'!$B$7:$H$7</c:f>
              <c:numCache>
                <c:formatCode>General</c:formatCode>
                <c:ptCount val="7"/>
                <c:pt idx="0">
                  <c:v>2.34</c:v>
                </c:pt>
                <c:pt idx="1">
                  <c:v>2.23</c:v>
                </c:pt>
                <c:pt idx="2">
                  <c:v>2.38</c:v>
                </c:pt>
                <c:pt idx="3">
                  <c:v>2.5380000000000003</c:v>
                </c:pt>
                <c:pt idx="4">
                  <c:v>2.67</c:v>
                </c:pt>
                <c:pt idx="5">
                  <c:v>2.57</c:v>
                </c:pt>
                <c:pt idx="6">
                  <c:v>2.56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FB7-4EAA-9218-304645D13C0A}"/>
            </c:ext>
          </c:extLst>
        </c:ser>
        <c:ser>
          <c:idx val="6"/>
          <c:order val="6"/>
          <c:tx>
            <c:strRef>
              <c:f>'[ny (1).xls]Sheet1'!$A$8</c:f>
              <c:strCache>
                <c:ptCount val="1"/>
                <c:pt idx="0">
                  <c:v>UIO</c:v>
                </c:pt>
              </c:strCache>
            </c:strRef>
          </c:tx>
          <c:spPr>
            <a:ln w="28575" cap="rnd">
              <a:solidFill>
                <a:srgbClr val="ED1C24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(1).xls]Sheet1'!$B$8:$H$8</c:f>
              <c:numCache>
                <c:formatCode>General</c:formatCode>
                <c:ptCount val="7"/>
                <c:pt idx="0">
                  <c:v>2.89</c:v>
                </c:pt>
                <c:pt idx="1">
                  <c:v>2.87</c:v>
                </c:pt>
                <c:pt idx="2">
                  <c:v>2.96</c:v>
                </c:pt>
                <c:pt idx="3">
                  <c:v>2.9590000000000001</c:v>
                </c:pt>
                <c:pt idx="4">
                  <c:v>3.05</c:v>
                </c:pt>
                <c:pt idx="5">
                  <c:v>3.12</c:v>
                </c:pt>
                <c:pt idx="6">
                  <c:v>2.96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FB7-4EAA-9218-304645D13C0A}"/>
            </c:ext>
          </c:extLst>
        </c:ser>
        <c:ser>
          <c:idx val="7"/>
          <c:order val="7"/>
          <c:tx>
            <c:strRef>
              <c:f>'[ny (1).xls]Sheet1'!$A$9</c:f>
              <c:strCache>
                <c:ptCount val="1"/>
                <c:pt idx="0">
                  <c:v>UIS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(1).xls]Sheet1'!$B$9:$H$9</c:f>
              <c:numCache>
                <c:formatCode>General</c:formatCode>
                <c:ptCount val="7"/>
                <c:pt idx="0">
                  <c:v>2.42</c:v>
                </c:pt>
                <c:pt idx="1">
                  <c:v>2.39</c:v>
                </c:pt>
                <c:pt idx="2">
                  <c:v>2.62</c:v>
                </c:pt>
                <c:pt idx="3">
                  <c:v>2.6930000000000001</c:v>
                </c:pt>
                <c:pt idx="4">
                  <c:v>2.54</c:v>
                </c:pt>
                <c:pt idx="5">
                  <c:v>2.66</c:v>
                </c:pt>
                <c:pt idx="6">
                  <c:v>2.64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FB7-4EAA-9218-304645D13C0A}"/>
            </c:ext>
          </c:extLst>
        </c:ser>
        <c:ser>
          <c:idx val="8"/>
          <c:order val="8"/>
          <c:tx>
            <c:strRef>
              <c:f>'[ny (1).xls]Sheet1'!$A$10</c:f>
              <c:strCache>
                <c:ptCount val="1"/>
                <c:pt idx="0">
                  <c:v>UIT</c:v>
                </c:pt>
              </c:strCache>
            </c:strRef>
          </c:tx>
          <c:spPr>
            <a:ln w="28575" cap="rnd">
              <a:solidFill>
                <a:srgbClr val="F7A7CF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(1).xls]Sheet1'!$B$10:$H$10</c:f>
              <c:numCache>
                <c:formatCode>General</c:formatCode>
                <c:ptCount val="7"/>
                <c:pt idx="0">
                  <c:v>1.46</c:v>
                </c:pt>
                <c:pt idx="1">
                  <c:v>1.6099999999999999</c:v>
                </c:pt>
                <c:pt idx="2">
                  <c:v>1.6400000000000001</c:v>
                </c:pt>
                <c:pt idx="3">
                  <c:v>1.5939999999999999</c:v>
                </c:pt>
                <c:pt idx="4">
                  <c:v>1.8</c:v>
                </c:pt>
                <c:pt idx="5">
                  <c:v>1.8199999999999998</c:v>
                </c:pt>
                <c:pt idx="6">
                  <c:v>1.52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FB7-4EAA-9218-304645D13C0A}"/>
            </c:ext>
          </c:extLst>
        </c:ser>
        <c:ser>
          <c:idx val="9"/>
          <c:order val="9"/>
          <c:tx>
            <c:strRef>
              <c:f>'[ny (1).xls]Sheet1'!$A$11</c:f>
              <c:strCache>
                <c:ptCount val="1"/>
                <c:pt idx="0">
                  <c:v>USN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(1).xls]Sheet1'!$B$11:$H$11</c:f>
              <c:numCache>
                <c:formatCode>General</c:formatCode>
                <c:ptCount val="7"/>
                <c:pt idx="0">
                  <c:v>1.74</c:v>
                </c:pt>
                <c:pt idx="1">
                  <c:v>1.76</c:v>
                </c:pt>
                <c:pt idx="2">
                  <c:v>1.8399999999999999</c:v>
                </c:pt>
                <c:pt idx="3">
                  <c:v>1.7170000000000001</c:v>
                </c:pt>
                <c:pt idx="4">
                  <c:v>2.02</c:v>
                </c:pt>
                <c:pt idx="5">
                  <c:v>2.1</c:v>
                </c:pt>
                <c:pt idx="6">
                  <c:v>2.04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FB7-4EAA-9218-304645D13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6203464"/>
        <c:axId val="496202808"/>
      </c:lineChart>
      <c:catAx>
        <c:axId val="49620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6202808"/>
        <c:crosses val="autoZero"/>
        <c:auto val="1"/>
        <c:lblAlgn val="ctr"/>
        <c:lblOffset val="100"/>
        <c:noMultiLvlLbl val="0"/>
      </c:catAx>
      <c:valAx>
        <c:axId val="496202808"/>
        <c:scaling>
          <c:orientation val="minMax"/>
          <c:max val="3.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620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47921037096096"/>
          <c:y val="2.911862284963556E-2"/>
          <c:w val="0.84348035403473687"/>
          <c:h val="0.59943398288497529"/>
        </c:manualLayout>
      </c:layout>
      <c:lineChart>
        <c:grouping val="standard"/>
        <c:varyColors val="0"/>
        <c:ser>
          <c:idx val="0"/>
          <c:order val="0"/>
          <c:tx>
            <c:strRef>
              <c:f>Sheet1!$I$9</c:f>
              <c:strCache>
                <c:ptCount val="1"/>
                <c:pt idx="0">
                  <c:v>Det teologiske fakultet</c:v>
                </c:pt>
              </c:strCache>
            </c:strRef>
          </c:tx>
          <c:spPr>
            <a:ln w="31750" cap="rnd">
              <a:solidFill>
                <a:srgbClr val="F7A7CF"/>
              </a:solidFill>
              <a:round/>
            </a:ln>
            <a:effectLst/>
          </c:spPr>
          <c:marker>
            <c:symbol val="none"/>
          </c:marker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7E-4672-9DD9-8C2B731D75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Sheet1!$J$8:$S$8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Sheet1!$J$9:$S$9</c:f>
              <c:numCache>
                <c:formatCode>General</c:formatCode>
                <c:ptCount val="10"/>
                <c:pt idx="0">
                  <c:v>103</c:v>
                </c:pt>
                <c:pt idx="1">
                  <c:v>90</c:v>
                </c:pt>
                <c:pt idx="2">
                  <c:v>90</c:v>
                </c:pt>
                <c:pt idx="3">
                  <c:v>88</c:v>
                </c:pt>
                <c:pt idx="4">
                  <c:v>102</c:v>
                </c:pt>
                <c:pt idx="5">
                  <c:v>97</c:v>
                </c:pt>
                <c:pt idx="6">
                  <c:v>61</c:v>
                </c:pt>
                <c:pt idx="7">
                  <c:v>73</c:v>
                </c:pt>
                <c:pt idx="8">
                  <c:v>99</c:v>
                </c:pt>
                <c:pt idx="9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C3-4C2A-BE76-E56A9A4A2D47}"/>
            </c:ext>
          </c:extLst>
        </c:ser>
        <c:ser>
          <c:idx val="1"/>
          <c:order val="1"/>
          <c:tx>
            <c:strRef>
              <c:f>Sheet1!$I$10</c:f>
              <c:strCache>
                <c:ptCount val="1"/>
                <c:pt idx="0">
                  <c:v>Det juridiske fakultet</c:v>
                </c:pt>
              </c:strCache>
            </c:strRef>
          </c:tx>
          <c:spPr>
            <a:ln w="3175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Sheet1!$J$8:$S$8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Sheet1!$J$10:$S$10</c:f>
              <c:numCache>
                <c:formatCode>General</c:formatCode>
                <c:ptCount val="10"/>
                <c:pt idx="0">
                  <c:v>3070</c:v>
                </c:pt>
                <c:pt idx="1">
                  <c:v>3090</c:v>
                </c:pt>
                <c:pt idx="2">
                  <c:v>3422</c:v>
                </c:pt>
                <c:pt idx="3">
                  <c:v>3371</c:v>
                </c:pt>
                <c:pt idx="4">
                  <c:v>3150</c:v>
                </c:pt>
                <c:pt idx="5">
                  <c:v>3413</c:v>
                </c:pt>
                <c:pt idx="6">
                  <c:v>3245</c:v>
                </c:pt>
                <c:pt idx="7">
                  <c:v>3187</c:v>
                </c:pt>
                <c:pt idx="8">
                  <c:v>3214</c:v>
                </c:pt>
                <c:pt idx="9">
                  <c:v>3200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C3-4C2A-BE76-E56A9A4A2D47}"/>
            </c:ext>
          </c:extLst>
        </c:ser>
        <c:ser>
          <c:idx val="2"/>
          <c:order val="2"/>
          <c:tx>
            <c:strRef>
              <c:f>Sheet1!$I$11</c:f>
              <c:strCache>
                <c:ptCount val="1"/>
                <c:pt idx="0">
                  <c:v>Det humanistiske fakultet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Sheet1!$J$8:$S$8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Sheet1!$J$11:$S$11</c:f>
              <c:numCache>
                <c:formatCode>General</c:formatCode>
                <c:ptCount val="10"/>
                <c:pt idx="0">
                  <c:v>3675</c:v>
                </c:pt>
                <c:pt idx="1">
                  <c:v>3860</c:v>
                </c:pt>
                <c:pt idx="2">
                  <c:v>3886</c:v>
                </c:pt>
                <c:pt idx="3">
                  <c:v>3629</c:v>
                </c:pt>
                <c:pt idx="4">
                  <c:v>3698</c:v>
                </c:pt>
                <c:pt idx="5">
                  <c:v>3840</c:v>
                </c:pt>
                <c:pt idx="6">
                  <c:v>3768</c:v>
                </c:pt>
                <c:pt idx="7">
                  <c:v>3989</c:v>
                </c:pt>
                <c:pt idx="8">
                  <c:v>3924</c:v>
                </c:pt>
                <c:pt idx="9">
                  <c:v>3610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C3-4C2A-BE76-E56A9A4A2D47}"/>
            </c:ext>
          </c:extLst>
        </c:ser>
        <c:ser>
          <c:idx val="3"/>
          <c:order val="3"/>
          <c:tx>
            <c:strRef>
              <c:f>Sheet1!$I$12</c:f>
              <c:strCache>
                <c:ptCount val="1"/>
                <c:pt idx="0">
                  <c:v>Det matematisk-naturvitenskapelige fakultet</c:v>
                </c:pt>
              </c:strCache>
            </c:strRef>
          </c:tx>
          <c:spPr>
            <a:ln w="317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Sheet1!$J$8:$S$8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Sheet1!$J$12:$S$12</c:f>
              <c:numCache>
                <c:formatCode>General</c:formatCode>
                <c:ptCount val="10"/>
                <c:pt idx="0">
                  <c:v>1502</c:v>
                </c:pt>
                <c:pt idx="1">
                  <c:v>1660</c:v>
                </c:pt>
                <c:pt idx="2">
                  <c:v>1845</c:v>
                </c:pt>
                <c:pt idx="3">
                  <c:v>1954</c:v>
                </c:pt>
                <c:pt idx="4">
                  <c:v>2094</c:v>
                </c:pt>
                <c:pt idx="5">
                  <c:v>2476</c:v>
                </c:pt>
                <c:pt idx="6">
                  <c:v>2492</c:v>
                </c:pt>
                <c:pt idx="7">
                  <c:v>3094</c:v>
                </c:pt>
                <c:pt idx="8">
                  <c:v>2911</c:v>
                </c:pt>
                <c:pt idx="9">
                  <c:v>2841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C3-4C2A-BE76-E56A9A4A2D47}"/>
            </c:ext>
          </c:extLst>
        </c:ser>
        <c:ser>
          <c:idx val="4"/>
          <c:order val="4"/>
          <c:tx>
            <c:strRef>
              <c:f>Sheet1!$I$13</c:f>
              <c:strCache>
                <c:ptCount val="1"/>
                <c:pt idx="0">
                  <c:v>Det odontologiske fakultet</c:v>
                </c:pt>
              </c:strCache>
            </c:strRef>
          </c:tx>
          <c:spPr>
            <a:ln w="31750" cap="rnd">
              <a:solidFill>
                <a:schemeClr val="accent6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Sheet1!$J$8:$S$8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Sheet1!$J$13:$S$13</c:f>
              <c:numCache>
                <c:formatCode>General</c:formatCode>
                <c:ptCount val="10"/>
                <c:pt idx="0">
                  <c:v>369</c:v>
                </c:pt>
                <c:pt idx="1">
                  <c:v>363</c:v>
                </c:pt>
                <c:pt idx="2">
                  <c:v>365</c:v>
                </c:pt>
                <c:pt idx="3">
                  <c:v>401</c:v>
                </c:pt>
                <c:pt idx="4">
                  <c:v>358</c:v>
                </c:pt>
                <c:pt idx="5">
                  <c:v>416</c:v>
                </c:pt>
                <c:pt idx="6">
                  <c:v>416</c:v>
                </c:pt>
                <c:pt idx="7">
                  <c:v>370</c:v>
                </c:pt>
                <c:pt idx="8">
                  <c:v>422</c:v>
                </c:pt>
                <c:pt idx="9">
                  <c:v>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7C3-4C2A-BE76-E56A9A4A2D47}"/>
            </c:ext>
          </c:extLst>
        </c:ser>
        <c:ser>
          <c:idx val="5"/>
          <c:order val="5"/>
          <c:tx>
            <c:strRef>
              <c:f>Sheet1!$I$14</c:f>
              <c:strCache>
                <c:ptCount val="1"/>
                <c:pt idx="0">
                  <c:v>Det samfunnsvitenskapelige fakultet</c:v>
                </c:pt>
              </c:strCache>
            </c:strRef>
          </c:tx>
          <c:spPr>
            <a:ln w="317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Sheet1!$J$8:$S$8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Sheet1!$J$14:$S$14</c:f>
              <c:numCache>
                <c:formatCode>General</c:formatCode>
                <c:ptCount val="10"/>
                <c:pt idx="0">
                  <c:v>4794</c:v>
                </c:pt>
                <c:pt idx="1">
                  <c:v>4960</c:v>
                </c:pt>
                <c:pt idx="2">
                  <c:v>5017</c:v>
                </c:pt>
                <c:pt idx="3">
                  <c:v>4965</c:v>
                </c:pt>
                <c:pt idx="4">
                  <c:v>4773</c:v>
                </c:pt>
                <c:pt idx="5">
                  <c:v>4871</c:v>
                </c:pt>
                <c:pt idx="6">
                  <c:v>4876</c:v>
                </c:pt>
                <c:pt idx="7">
                  <c:v>4806</c:v>
                </c:pt>
                <c:pt idx="8">
                  <c:v>5440</c:v>
                </c:pt>
                <c:pt idx="9">
                  <c:v>5023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7C3-4C2A-BE76-E56A9A4A2D47}"/>
            </c:ext>
          </c:extLst>
        </c:ser>
        <c:ser>
          <c:idx val="6"/>
          <c:order val="6"/>
          <c:tx>
            <c:strRef>
              <c:f>Sheet1!$I$15</c:f>
              <c:strCache>
                <c:ptCount val="1"/>
                <c:pt idx="0">
                  <c:v>Det utdanningsvitenskapelige fakultet</c:v>
                </c:pt>
              </c:strCache>
            </c:strRef>
          </c:tx>
          <c:spPr>
            <a:ln w="3175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Sheet1!$J$8:$S$8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Sheet1!$J$15:$S$15</c:f>
              <c:numCache>
                <c:formatCode>General</c:formatCode>
                <c:ptCount val="10"/>
                <c:pt idx="0">
                  <c:v>1112</c:v>
                </c:pt>
                <c:pt idx="1">
                  <c:v>1004</c:v>
                </c:pt>
                <c:pt idx="2">
                  <c:v>1092</c:v>
                </c:pt>
                <c:pt idx="3">
                  <c:v>1148</c:v>
                </c:pt>
                <c:pt idx="4">
                  <c:v>1285</c:v>
                </c:pt>
                <c:pt idx="5">
                  <c:v>1258</c:v>
                </c:pt>
                <c:pt idx="6">
                  <c:v>1281</c:v>
                </c:pt>
                <c:pt idx="7">
                  <c:v>1356</c:v>
                </c:pt>
                <c:pt idx="8">
                  <c:v>1392</c:v>
                </c:pt>
                <c:pt idx="9">
                  <c:v>1336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7C3-4C2A-BE76-E56A9A4A2D47}"/>
            </c:ext>
          </c:extLst>
        </c:ser>
        <c:ser>
          <c:idx val="7"/>
          <c:order val="7"/>
          <c:tx>
            <c:strRef>
              <c:f>Sheet1!$I$16</c:f>
              <c:strCache>
                <c:ptCount val="1"/>
                <c:pt idx="0">
                  <c:v>Det medisinske fakultet</c:v>
                </c:pt>
              </c:strCache>
            </c:strRef>
          </c:tx>
          <c:spPr>
            <a:ln w="31750" cap="rnd">
              <a:solidFill>
                <a:srgbClr val="039B82"/>
              </a:solidFill>
              <a:round/>
            </a:ln>
            <a:effectLst/>
          </c:spPr>
          <c:marker>
            <c:symbol val="none"/>
          </c:marker>
          <c:cat>
            <c:numRef>
              <c:f>Sheet1!$J$8:$S$8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Sheet1!$J$16:$S$16</c:f>
              <c:numCache>
                <c:formatCode>General</c:formatCode>
                <c:ptCount val="10"/>
                <c:pt idx="0">
                  <c:v>1465</c:v>
                </c:pt>
                <c:pt idx="1">
                  <c:v>1348</c:v>
                </c:pt>
                <c:pt idx="2">
                  <c:v>1471</c:v>
                </c:pt>
                <c:pt idx="3">
                  <c:v>1511</c:v>
                </c:pt>
                <c:pt idx="4">
                  <c:v>1396</c:v>
                </c:pt>
                <c:pt idx="5">
                  <c:v>1422</c:v>
                </c:pt>
                <c:pt idx="6">
                  <c:v>1521</c:v>
                </c:pt>
                <c:pt idx="7">
                  <c:v>1559</c:v>
                </c:pt>
                <c:pt idx="8">
                  <c:v>1610</c:v>
                </c:pt>
                <c:pt idx="9">
                  <c:v>1685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7C3-4C2A-BE76-E56A9A4A2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851952"/>
        <c:axId val="413558816"/>
      </c:lineChart>
      <c:catAx>
        <c:axId val="41385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13558816"/>
        <c:crosses val="autoZero"/>
        <c:auto val="1"/>
        <c:lblAlgn val="ctr"/>
        <c:lblOffset val="100"/>
        <c:noMultiLvlLbl val="0"/>
      </c:catAx>
      <c:valAx>
        <c:axId val="41355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1385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0377387261981785E-3"/>
          <c:y val="0.71343339134129857"/>
          <c:w val="0.99896226127380183"/>
          <c:h val="0.26230108961733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Sheet1!$K$15</c:f>
              <c:strCache>
                <c:ptCount val="1"/>
                <c:pt idx="0">
                  <c:v>TF</c:v>
                </c:pt>
              </c:strCache>
            </c:strRef>
          </c:tx>
          <c:spPr>
            <a:ln w="28575" cap="rnd">
              <a:solidFill>
                <a:srgbClr val="F7A7CF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Sheet1!$L$15:$P$15</c:f>
              <c:numCache>
                <c:formatCode>General</c:formatCode>
                <c:ptCount val="5"/>
                <c:pt idx="0">
                  <c:v>1.1000000000000001</c:v>
                </c:pt>
                <c:pt idx="1">
                  <c:v>0.7</c:v>
                </c:pt>
                <c:pt idx="2">
                  <c:v>0.9</c:v>
                </c:pt>
                <c:pt idx="3">
                  <c:v>1.1000000000000001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B1-4F8C-8B69-707D24A0EA07}"/>
            </c:ext>
          </c:extLst>
        </c:ser>
        <c:ser>
          <c:idx val="1"/>
          <c:order val="1"/>
          <c:tx>
            <c:strRef>
              <c:f>Sheet1!$K$16</c:f>
              <c:strCache>
                <c:ptCount val="1"/>
                <c:pt idx="0">
                  <c:v>JF</c:v>
                </c:pt>
              </c:strCache>
            </c:strRef>
          </c:tx>
          <c:spPr>
            <a:ln w="28575" cap="rnd">
              <a:solidFill>
                <a:srgbClr val="32868D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Sheet1!$L$16:$P$16</c:f>
              <c:numCache>
                <c:formatCode>General</c:formatCode>
                <c:ptCount val="5"/>
                <c:pt idx="0">
                  <c:v>6.7</c:v>
                </c:pt>
                <c:pt idx="1">
                  <c:v>6.5</c:v>
                </c:pt>
                <c:pt idx="2">
                  <c:v>6.7</c:v>
                </c:pt>
                <c:pt idx="3">
                  <c:v>6.7</c:v>
                </c:pt>
                <c:pt idx="4">
                  <c:v>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B1-4F8C-8B69-707D24A0EA07}"/>
            </c:ext>
          </c:extLst>
        </c:ser>
        <c:ser>
          <c:idx val="2"/>
          <c:order val="2"/>
          <c:tx>
            <c:strRef>
              <c:f>Sheet1!$K$17</c:f>
              <c:strCache>
                <c:ptCount val="1"/>
                <c:pt idx="0">
                  <c:v>HF</c:v>
                </c:pt>
              </c:strCache>
            </c:strRef>
          </c:tx>
          <c:spPr>
            <a:ln w="28575" cap="rnd">
              <a:solidFill>
                <a:srgbClr val="262692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Sheet1!$L$17:$P$17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2.1</c:v>
                </c:pt>
                <c:pt idx="3">
                  <c:v>2.1</c:v>
                </c:pt>
                <c:pt idx="4">
                  <c:v>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B1-4F8C-8B69-707D24A0EA07}"/>
            </c:ext>
          </c:extLst>
        </c:ser>
        <c:ser>
          <c:idx val="3"/>
          <c:order val="3"/>
          <c:tx>
            <c:strRef>
              <c:f>Sheet1!$K$18</c:f>
              <c:strCache>
                <c:ptCount val="1"/>
                <c:pt idx="0">
                  <c:v>MN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Sheet1!$L$18:$P$18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2.4</c:v>
                </c:pt>
                <c:pt idx="3">
                  <c:v>2.2000000000000002</c:v>
                </c:pt>
                <c:pt idx="4">
                  <c:v>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B1-4F8C-8B69-707D24A0EA07}"/>
            </c:ext>
          </c:extLst>
        </c:ser>
        <c:ser>
          <c:idx val="4"/>
          <c:order val="4"/>
          <c:tx>
            <c:strRef>
              <c:f>Sheet1!$K$19</c:f>
              <c:strCache>
                <c:ptCount val="1"/>
                <c:pt idx="0">
                  <c:v>OD</c:v>
                </c:pt>
              </c:strCache>
            </c:strRef>
          </c:tx>
          <c:spPr>
            <a:ln w="28575" cap="rnd">
              <a:solidFill>
                <a:srgbClr val="BCBCE9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Sheet1!$L$19:$P$19</c:f>
              <c:numCache>
                <c:formatCode>General</c:formatCode>
                <c:ptCount val="5"/>
                <c:pt idx="0">
                  <c:v>4.7</c:v>
                </c:pt>
                <c:pt idx="1">
                  <c:v>4.7</c:v>
                </c:pt>
                <c:pt idx="2">
                  <c:v>4.5</c:v>
                </c:pt>
                <c:pt idx="3">
                  <c:v>4.8</c:v>
                </c:pt>
                <c:pt idx="4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B1-4F8C-8B69-707D24A0EA07}"/>
            </c:ext>
          </c:extLst>
        </c:ser>
        <c:ser>
          <c:idx val="5"/>
          <c:order val="5"/>
          <c:tx>
            <c:strRef>
              <c:f>Sheet1!$K$20</c:f>
              <c:strCache>
                <c:ptCount val="1"/>
                <c:pt idx="0">
                  <c:v>SV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Sheet1!$L$20:$P$20</c:f>
              <c:numCache>
                <c:formatCode>General</c:formatCode>
                <c:ptCount val="5"/>
                <c:pt idx="0">
                  <c:v>3.7</c:v>
                </c:pt>
                <c:pt idx="1">
                  <c:v>3.8</c:v>
                </c:pt>
                <c:pt idx="2">
                  <c:v>3.7</c:v>
                </c:pt>
                <c:pt idx="3">
                  <c:v>4.0999999999999996</c:v>
                </c:pt>
                <c:pt idx="4">
                  <c:v>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6B1-4F8C-8B69-707D24A0EA07}"/>
            </c:ext>
          </c:extLst>
        </c:ser>
        <c:ser>
          <c:idx val="6"/>
          <c:order val="6"/>
          <c:tx>
            <c:strRef>
              <c:f>Sheet1!$K$21</c:f>
              <c:strCache>
                <c:ptCount val="1"/>
                <c:pt idx="0">
                  <c:v>UV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Sheet1!$L$21:$P$21</c:f>
              <c:numCache>
                <c:formatCode>General</c:formatCode>
                <c:ptCount val="5"/>
                <c:pt idx="0">
                  <c:v>2.1</c:v>
                </c:pt>
                <c:pt idx="1">
                  <c:v>2.1</c:v>
                </c:pt>
                <c:pt idx="2">
                  <c:v>2.2000000000000002</c:v>
                </c:pt>
                <c:pt idx="3">
                  <c:v>2.2000000000000002</c:v>
                </c:pt>
                <c:pt idx="4">
                  <c:v>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6B1-4F8C-8B69-707D24A0EA07}"/>
            </c:ext>
          </c:extLst>
        </c:ser>
        <c:ser>
          <c:idx val="7"/>
          <c:order val="7"/>
          <c:tx>
            <c:strRef>
              <c:f>Sheet1!$K$22</c:f>
              <c:strCache>
                <c:ptCount val="1"/>
                <c:pt idx="0">
                  <c:v>MED</c:v>
                </c:pt>
              </c:strCache>
            </c:strRef>
          </c:tx>
          <c:spPr>
            <a:ln w="28575" cap="rnd">
              <a:solidFill>
                <a:srgbClr val="29AA95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Sheet1!$L$22:$P$22</c:f>
              <c:numCache>
                <c:formatCode>General</c:formatCode>
                <c:ptCount val="5"/>
                <c:pt idx="0">
                  <c:v>4.8</c:v>
                </c:pt>
                <c:pt idx="1">
                  <c:v>5.3</c:v>
                </c:pt>
                <c:pt idx="2">
                  <c:v>5.3</c:v>
                </c:pt>
                <c:pt idx="3">
                  <c:v>5.6</c:v>
                </c:pt>
                <c:pt idx="4">
                  <c:v>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6B1-4F8C-8B69-707D24A0E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400736"/>
        <c:axId val="435401064"/>
      </c:lineChart>
      <c:catAx>
        <c:axId val="43540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35401064"/>
        <c:crosses val="autoZero"/>
        <c:auto val="1"/>
        <c:lblAlgn val="ctr"/>
        <c:lblOffset val="100"/>
        <c:noMultiLvlLbl val="0"/>
      </c:catAx>
      <c:valAx>
        <c:axId val="435401064"/>
        <c:scaling>
          <c:orientation val="minMax"/>
          <c:max val="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3540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'[ny (3).xls]Sheet1'!$B$1:$B$2</c:f>
              <c:strCache>
                <c:ptCount val="2"/>
                <c:pt idx="1">
                  <c:v>2018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'[ny (3).xls]Sheet1'!$A$3:$A$15</c:f>
              <c:strCache>
                <c:ptCount val="13"/>
                <c:pt idx="0">
                  <c:v>0-19</c:v>
                </c:pt>
                <c:pt idx="1">
                  <c:v>20</c:v>
                </c:pt>
                <c:pt idx="2">
                  <c:v>21</c:v>
                </c:pt>
                <c:pt idx="3">
                  <c:v>22</c:v>
                </c:pt>
                <c:pt idx="4">
                  <c:v>23</c:v>
                </c:pt>
                <c:pt idx="5">
                  <c:v>24</c:v>
                </c:pt>
                <c:pt idx="6">
                  <c:v>25</c:v>
                </c:pt>
                <c:pt idx="7">
                  <c:v>26</c:v>
                </c:pt>
                <c:pt idx="8">
                  <c:v>27-29</c:v>
                </c:pt>
                <c:pt idx="9">
                  <c:v>30-34</c:v>
                </c:pt>
                <c:pt idx="10">
                  <c:v>35-39</c:v>
                </c:pt>
                <c:pt idx="11">
                  <c:v>40-49</c:v>
                </c:pt>
                <c:pt idx="12">
                  <c:v>50+</c:v>
                </c:pt>
              </c:strCache>
            </c:strRef>
          </c:cat>
          <c:val>
            <c:numRef>
              <c:f>'[ny (3).xls]Sheet1'!$B$3:$B$15</c:f>
              <c:numCache>
                <c:formatCode>General</c:formatCode>
                <c:ptCount val="13"/>
                <c:pt idx="0">
                  <c:v>3783</c:v>
                </c:pt>
                <c:pt idx="1">
                  <c:v>2642</c:v>
                </c:pt>
                <c:pt idx="2">
                  <c:v>1890</c:v>
                </c:pt>
                <c:pt idx="3">
                  <c:v>1563</c:v>
                </c:pt>
                <c:pt idx="4">
                  <c:v>1456</c:v>
                </c:pt>
                <c:pt idx="5">
                  <c:v>1243</c:v>
                </c:pt>
                <c:pt idx="6">
                  <c:v>991</c:v>
                </c:pt>
                <c:pt idx="7">
                  <c:v>854</c:v>
                </c:pt>
                <c:pt idx="8">
                  <c:v>1760</c:v>
                </c:pt>
                <c:pt idx="9">
                  <c:v>1410</c:v>
                </c:pt>
                <c:pt idx="10">
                  <c:v>665</c:v>
                </c:pt>
                <c:pt idx="11">
                  <c:v>617</c:v>
                </c:pt>
                <c:pt idx="12">
                  <c:v>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D8-48F5-9041-FB7C5495335D}"/>
            </c:ext>
          </c:extLst>
        </c:ser>
        <c:ser>
          <c:idx val="1"/>
          <c:order val="1"/>
          <c:tx>
            <c:strRef>
              <c:f>'[ny (3).xls]Sheet1'!$C$1:$C$2</c:f>
              <c:strCache>
                <c:ptCount val="2"/>
                <c:pt idx="1">
                  <c:v>2019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'[ny (3).xls]Sheet1'!$A$3:$A$15</c:f>
              <c:strCache>
                <c:ptCount val="13"/>
                <c:pt idx="0">
                  <c:v>0-19</c:v>
                </c:pt>
                <c:pt idx="1">
                  <c:v>20</c:v>
                </c:pt>
                <c:pt idx="2">
                  <c:v>21</c:v>
                </c:pt>
                <c:pt idx="3">
                  <c:v>22</c:v>
                </c:pt>
                <c:pt idx="4">
                  <c:v>23</c:v>
                </c:pt>
                <c:pt idx="5">
                  <c:v>24</c:v>
                </c:pt>
                <c:pt idx="6">
                  <c:v>25</c:v>
                </c:pt>
                <c:pt idx="7">
                  <c:v>26</c:v>
                </c:pt>
                <c:pt idx="8">
                  <c:v>27-29</c:v>
                </c:pt>
                <c:pt idx="9">
                  <c:v>30-34</c:v>
                </c:pt>
                <c:pt idx="10">
                  <c:v>35-39</c:v>
                </c:pt>
                <c:pt idx="11">
                  <c:v>40-49</c:v>
                </c:pt>
                <c:pt idx="12">
                  <c:v>50+</c:v>
                </c:pt>
              </c:strCache>
            </c:strRef>
          </c:cat>
          <c:val>
            <c:numRef>
              <c:f>'[ny (3).xls]Sheet1'!$C$3:$C$15</c:f>
              <c:numCache>
                <c:formatCode>General</c:formatCode>
                <c:ptCount val="13"/>
                <c:pt idx="0">
                  <c:v>3556</c:v>
                </c:pt>
                <c:pt idx="1">
                  <c:v>2571</c:v>
                </c:pt>
                <c:pt idx="2">
                  <c:v>1800</c:v>
                </c:pt>
                <c:pt idx="3">
                  <c:v>1430</c:v>
                </c:pt>
                <c:pt idx="4">
                  <c:v>1398</c:v>
                </c:pt>
                <c:pt idx="5">
                  <c:v>1156</c:v>
                </c:pt>
                <c:pt idx="6">
                  <c:v>936</c:v>
                </c:pt>
                <c:pt idx="7">
                  <c:v>801</c:v>
                </c:pt>
                <c:pt idx="8">
                  <c:v>1613</c:v>
                </c:pt>
                <c:pt idx="9">
                  <c:v>1340</c:v>
                </c:pt>
                <c:pt idx="10">
                  <c:v>677</c:v>
                </c:pt>
                <c:pt idx="11">
                  <c:v>622</c:v>
                </c:pt>
                <c:pt idx="12">
                  <c:v>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D8-48F5-9041-FB7C549533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85637768"/>
        <c:axId val="488780832"/>
      </c:barChart>
      <c:catAx>
        <c:axId val="48563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8780832"/>
        <c:crosses val="autoZero"/>
        <c:auto val="1"/>
        <c:lblAlgn val="ctr"/>
        <c:lblOffset val="100"/>
        <c:noMultiLvlLbl val="0"/>
      </c:catAx>
      <c:valAx>
        <c:axId val="48878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563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00B050"/>
            </a:solidFill>
          </c:spPr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67F-4090-B365-151083FCF492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67F-4090-B365-151083FCF492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67F-4090-B365-151083FCF492}"/>
              </c:ext>
            </c:extLst>
          </c:dPt>
          <c:dLbls>
            <c:dLbl>
              <c:idx val="0"/>
              <c:layout>
                <c:manualLayout>
                  <c:x val="-0.21848699742786934"/>
                  <c:y val="-0.11386628754738999"/>
                </c:manualLayout>
              </c:layout>
              <c:tx>
                <c:rich>
                  <a:bodyPr/>
                  <a:lstStyle/>
                  <a:p>
                    <a:fld id="{2D95D330-01AA-410D-BCD4-B2EC41643E96}" type="CATEGORYNAME">
                      <a:rPr lang="en-US" sz="1400"/>
                      <a:pPr/>
                      <a:t>[CATEGORY NAME]</a:t>
                    </a:fld>
                    <a:endParaRPr lang="nb-NO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67F-4090-B365-151083FCF492}"/>
                </c:ext>
              </c:extLst>
            </c:dLbl>
            <c:dLbl>
              <c:idx val="1"/>
              <c:layout>
                <c:manualLayout>
                  <c:x val="0.22286088490979941"/>
                  <c:y val="-7.4507144940215805E-2"/>
                </c:manualLayout>
              </c:layout>
              <c:tx>
                <c:rich>
                  <a:bodyPr/>
                  <a:lstStyle/>
                  <a:p>
                    <a:fld id="{722BE7F9-9A94-4AFD-826E-D7C4F6F19308}" type="CATEGORYNAME">
                      <a:rPr lang="en-US" sz="1400"/>
                      <a:pPr/>
                      <a:t>[CATEGORY NAME]</a:t>
                    </a:fld>
                    <a:endParaRPr lang="nb-NO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67F-4090-B365-151083FCF492}"/>
                </c:ext>
              </c:extLst>
            </c:dLbl>
            <c:dLbl>
              <c:idx val="2"/>
              <c:layout>
                <c:manualLayout>
                  <c:x val="0.10689084616281654"/>
                  <c:y val="0.18728127734033245"/>
                </c:manualLayout>
              </c:layout>
              <c:tx>
                <c:rich>
                  <a:bodyPr/>
                  <a:lstStyle/>
                  <a:p>
                    <a:fld id="{CC270E1A-6282-4727-B6B1-FD3E8B10818C}" type="CATEGORYNAME">
                      <a:rPr lang="en-US" sz="1400"/>
                      <a:pPr/>
                      <a:t>[CATEGORY NAME]</a:t>
                    </a:fld>
                    <a:endParaRPr lang="nb-NO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67F-4090-B365-151083FCF4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'[ny (4).xls]Sheet1'!$N$28:$N$30</c:f>
              <c:strCache>
                <c:ptCount val="3"/>
                <c:pt idx="0">
                  <c:v>18-23</c:v>
                </c:pt>
                <c:pt idx="1">
                  <c:v>24-29</c:v>
                </c:pt>
                <c:pt idx="2">
                  <c:v>30+</c:v>
                </c:pt>
              </c:strCache>
            </c:strRef>
          </c:cat>
          <c:val>
            <c:numRef>
              <c:f>'[ny (4).xls]Sheet1'!$O$28:$O$30</c:f>
              <c:numCache>
                <c:formatCode>0.0\ %</c:formatCode>
                <c:ptCount val="3"/>
                <c:pt idx="0">
                  <c:v>0.59199999999999997</c:v>
                </c:pt>
                <c:pt idx="1">
                  <c:v>0.248</c:v>
                </c:pt>
                <c:pt idx="2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7F-4090-B365-151083FCF4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Sheet1!$J$29</c:f>
              <c:strCache>
                <c:ptCount val="1"/>
                <c:pt idx="0">
                  <c:v>TF</c:v>
                </c:pt>
              </c:strCache>
            </c:strRef>
          </c:tx>
          <c:spPr>
            <a:ln w="28575" cap="rnd">
              <a:solidFill>
                <a:srgbClr val="F7A7CF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Sheet1!$O$29:$P$29</c:f>
              <c:numCache>
                <c:formatCode>0.0\ %</c:formatCode>
                <c:ptCount val="2"/>
                <c:pt idx="0">
                  <c:v>0.32600000000000001</c:v>
                </c:pt>
                <c:pt idx="1">
                  <c:v>0.28299999999999997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E9-4033-BC70-96BA1B9EF463}"/>
            </c:ext>
          </c:extLst>
        </c:ser>
        <c:ser>
          <c:idx val="1"/>
          <c:order val="1"/>
          <c:tx>
            <c:strRef>
              <c:f>Sheet1!$J$30</c:f>
              <c:strCache>
                <c:ptCount val="1"/>
                <c:pt idx="0">
                  <c:v>JF</c:v>
                </c:pt>
              </c:strCache>
            </c:strRef>
          </c:tx>
          <c:spPr>
            <a:ln w="28575" cap="rnd">
              <a:solidFill>
                <a:srgbClr val="32868D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BE9-4033-BC70-96BA1B9EF463}"/>
                </c:ext>
              </c:extLst>
            </c:dLbl>
            <c:dLbl>
              <c:idx val="1"/>
              <c:layout>
                <c:manualLayout>
                  <c:x val="-7.4947787358375139E-3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Sheet1!$O$30:$P$30</c:f>
              <c:numCache>
                <c:formatCode>0.0\ %</c:formatCode>
                <c:ptCount val="2"/>
                <c:pt idx="0">
                  <c:v>0.52400000000000002</c:v>
                </c:pt>
                <c:pt idx="1">
                  <c:v>0.54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E9-4033-BC70-96BA1B9EF463}"/>
            </c:ext>
          </c:extLst>
        </c:ser>
        <c:ser>
          <c:idx val="2"/>
          <c:order val="2"/>
          <c:tx>
            <c:strRef>
              <c:f>Sheet1!$J$31</c:f>
              <c:strCache>
                <c:ptCount val="1"/>
                <c:pt idx="0">
                  <c:v>HF</c:v>
                </c:pt>
              </c:strCache>
            </c:strRef>
          </c:tx>
          <c:spPr>
            <a:ln w="28575" cap="rnd">
              <a:solidFill>
                <a:srgbClr val="26269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Sheet1!$O$31:$P$31</c:f>
              <c:numCache>
                <c:formatCode>0.0\ %</c:formatCode>
                <c:ptCount val="2"/>
                <c:pt idx="0">
                  <c:v>0.316</c:v>
                </c:pt>
                <c:pt idx="1">
                  <c:v>0.29799999999999999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E9-4033-BC70-96BA1B9EF463}"/>
            </c:ext>
          </c:extLst>
        </c:ser>
        <c:ser>
          <c:idx val="3"/>
          <c:order val="3"/>
          <c:tx>
            <c:strRef>
              <c:f>Sheet1!$J$32</c:f>
              <c:strCache>
                <c:ptCount val="1"/>
                <c:pt idx="0">
                  <c:v>MN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Sheet1!$O$32:$P$32</c:f>
              <c:numCache>
                <c:formatCode>0.0\ %</c:formatCode>
                <c:ptCount val="2"/>
                <c:pt idx="0">
                  <c:v>0.41300000000000003</c:v>
                </c:pt>
                <c:pt idx="1">
                  <c:v>0.38300000000000001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BE9-4033-BC70-96BA1B9EF463}"/>
            </c:ext>
          </c:extLst>
        </c:ser>
        <c:ser>
          <c:idx val="4"/>
          <c:order val="4"/>
          <c:tx>
            <c:strRef>
              <c:f>Sheet1!$J$33</c:f>
              <c:strCache>
                <c:ptCount val="1"/>
                <c:pt idx="0">
                  <c:v>OD</c:v>
                </c:pt>
              </c:strCache>
            </c:strRef>
          </c:tx>
          <c:spPr>
            <a:ln w="28575" cap="rnd">
              <a:solidFill>
                <a:srgbClr val="BCBCE9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BE9-4033-BC70-96BA1B9EF463}"/>
                </c:ext>
              </c:extLst>
            </c:dLbl>
            <c:dLbl>
              <c:idx val="1"/>
              <c:layout>
                <c:manualLayout>
                  <c:x val="-7.4947787358375139E-3"/>
                  <c:y val="1.8518518518518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Sheet1!$O$33:$P$33</c:f>
              <c:numCache>
                <c:formatCode>0.0\ %</c:formatCode>
                <c:ptCount val="2"/>
                <c:pt idx="0">
                  <c:v>0.48499999999999999</c:v>
                </c:pt>
                <c:pt idx="1">
                  <c:v>0.53499999999999992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BE9-4033-BC70-96BA1B9EF463}"/>
            </c:ext>
          </c:extLst>
        </c:ser>
        <c:ser>
          <c:idx val="5"/>
          <c:order val="5"/>
          <c:tx>
            <c:strRef>
              <c:f>Sheet1!$J$34</c:f>
              <c:strCache>
                <c:ptCount val="1"/>
                <c:pt idx="0">
                  <c:v>SV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Sheet1!$O$34:$P$34</c:f>
              <c:numCache>
                <c:formatCode>0.0\ %</c:formatCode>
                <c:ptCount val="2"/>
                <c:pt idx="0">
                  <c:v>0.46200000000000002</c:v>
                </c:pt>
                <c:pt idx="1">
                  <c:v>0.48199999999999998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BE9-4033-BC70-96BA1B9EF463}"/>
            </c:ext>
          </c:extLst>
        </c:ser>
        <c:ser>
          <c:idx val="6"/>
          <c:order val="6"/>
          <c:tx>
            <c:strRef>
              <c:f>Sheet1!$J$35</c:f>
              <c:strCache>
                <c:ptCount val="1"/>
                <c:pt idx="0">
                  <c:v>UV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Sheet1!$O$35:$P$35</c:f>
              <c:numCache>
                <c:formatCode>0.0\ %</c:formatCode>
                <c:ptCount val="2"/>
                <c:pt idx="0">
                  <c:v>0.44499999999999995</c:v>
                </c:pt>
                <c:pt idx="1">
                  <c:v>0.45199999999999996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BE9-4033-BC70-96BA1B9EF463}"/>
            </c:ext>
          </c:extLst>
        </c:ser>
        <c:ser>
          <c:idx val="7"/>
          <c:order val="7"/>
          <c:tx>
            <c:strRef>
              <c:f>Sheet1!$J$36</c:f>
              <c:strCache>
                <c:ptCount val="1"/>
                <c:pt idx="0">
                  <c:v>MED</c:v>
                </c:pt>
              </c:strCache>
            </c:strRef>
          </c:tx>
          <c:spPr>
            <a:ln w="28575" cap="rnd">
              <a:solidFill>
                <a:srgbClr val="29AA9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Sheet1!$O$36:$P$36</c:f>
              <c:numCache>
                <c:formatCode>0.0\ %</c:formatCode>
                <c:ptCount val="2"/>
                <c:pt idx="0">
                  <c:v>0.45699999999999996</c:v>
                </c:pt>
                <c:pt idx="1">
                  <c:v>0.46599999999999997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BE9-4033-BC70-96BA1B9EF4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788160"/>
        <c:axId val="439233952"/>
      </c:lineChart>
      <c:catAx>
        <c:axId val="44078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39233952"/>
        <c:crosses val="autoZero"/>
        <c:auto val="1"/>
        <c:lblAlgn val="ctr"/>
        <c:lblOffset val="100"/>
        <c:noMultiLvlLbl val="0"/>
      </c:catAx>
      <c:valAx>
        <c:axId val="439233952"/>
        <c:scaling>
          <c:orientation val="minMax"/>
          <c:max val="0.55000000000000004"/>
          <c:min val="0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\ 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4078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Aldersfordeling</a:t>
            </a:r>
            <a:r>
              <a:rPr lang="nb-NO" baseline="0"/>
              <a:t> før og etter opptaket i 2018</a:t>
            </a:r>
            <a:endParaRPr lang="nb-NO"/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Sheet1!$T$15</c:f>
              <c:strCache>
                <c:ptCount val="1"/>
                <c:pt idx="0">
                  <c:v>Søknader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Sheet1!$S$16:$S$27</c:f>
              <c:strCache>
                <c:ptCount val="12"/>
                <c:pt idx="0">
                  <c:v>0-18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22-23</c:v>
                </c:pt>
                <c:pt idx="5">
                  <c:v>24-25</c:v>
                </c:pt>
                <c:pt idx="6">
                  <c:v>26-29</c:v>
                </c:pt>
                <c:pt idx="7">
                  <c:v>30-34</c:v>
                </c:pt>
                <c:pt idx="8">
                  <c:v>35-39</c:v>
                </c:pt>
                <c:pt idx="9">
                  <c:v>40-49</c:v>
                </c:pt>
                <c:pt idx="10">
                  <c:v>50-59</c:v>
                </c:pt>
                <c:pt idx="11">
                  <c:v>60+</c:v>
                </c:pt>
              </c:strCache>
            </c:strRef>
          </c:cat>
          <c:val>
            <c:numRef>
              <c:f>Sheet1!$T$16:$T$27</c:f>
              <c:numCache>
                <c:formatCode>0.0\ %</c:formatCode>
                <c:ptCount val="12"/>
                <c:pt idx="0">
                  <c:v>4.1026719966337048E-3</c:v>
                </c:pt>
                <c:pt idx="1">
                  <c:v>0.19145802650957292</c:v>
                </c:pt>
                <c:pt idx="2">
                  <c:v>0.13928045444982118</c:v>
                </c:pt>
                <c:pt idx="3">
                  <c:v>0.10072585735325058</c:v>
                </c:pt>
                <c:pt idx="4">
                  <c:v>0.15716389648642962</c:v>
                </c:pt>
                <c:pt idx="5">
                  <c:v>0.11640016831474859</c:v>
                </c:pt>
                <c:pt idx="6">
                  <c:v>0.13712392173364191</c:v>
                </c:pt>
                <c:pt idx="7">
                  <c:v>7.2690932042920264E-2</c:v>
                </c:pt>
                <c:pt idx="8">
                  <c:v>3.445192509993688E-2</c:v>
                </c:pt>
                <c:pt idx="9">
                  <c:v>3.1401220281927204E-2</c:v>
                </c:pt>
                <c:pt idx="10">
                  <c:v>1.1413843888070692E-2</c:v>
                </c:pt>
                <c:pt idx="11">
                  <c:v>3.7870818430464971E-3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2C-402E-A1DF-B0C1E0262100}"/>
            </c:ext>
          </c:extLst>
        </c:ser>
        <c:ser>
          <c:idx val="1"/>
          <c:order val="1"/>
          <c:tx>
            <c:strRef>
              <c:f>Sheet1!$U$15</c:f>
              <c:strCache>
                <c:ptCount val="1"/>
                <c:pt idx="0">
                  <c:v>Ja-svar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cat>
            <c:strRef>
              <c:f>Sheet1!$S$16:$S$27</c:f>
              <c:strCache>
                <c:ptCount val="12"/>
                <c:pt idx="0">
                  <c:v>0-18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22-23</c:v>
                </c:pt>
                <c:pt idx="5">
                  <c:v>24-25</c:v>
                </c:pt>
                <c:pt idx="6">
                  <c:v>26-29</c:v>
                </c:pt>
                <c:pt idx="7">
                  <c:v>30-34</c:v>
                </c:pt>
                <c:pt idx="8">
                  <c:v>35-39</c:v>
                </c:pt>
                <c:pt idx="9">
                  <c:v>40-49</c:v>
                </c:pt>
                <c:pt idx="10">
                  <c:v>50-59</c:v>
                </c:pt>
                <c:pt idx="11">
                  <c:v>60+</c:v>
                </c:pt>
              </c:strCache>
            </c:strRef>
          </c:cat>
          <c:val>
            <c:numRef>
              <c:f>Sheet1!$U$16:$U$27</c:f>
              <c:numCache>
                <c:formatCode>0.0\ %</c:formatCode>
                <c:ptCount val="12"/>
                <c:pt idx="0">
                  <c:v>4.6935002133409185E-3</c:v>
                </c:pt>
                <c:pt idx="1">
                  <c:v>0.21419428246337646</c:v>
                </c:pt>
                <c:pt idx="2">
                  <c:v>0.17337505333522971</c:v>
                </c:pt>
                <c:pt idx="3">
                  <c:v>0.10951500497795477</c:v>
                </c:pt>
                <c:pt idx="4">
                  <c:v>0.1426539610297255</c:v>
                </c:pt>
                <c:pt idx="5">
                  <c:v>0.10098136822642582</c:v>
                </c:pt>
                <c:pt idx="6">
                  <c:v>0.12331105105959322</c:v>
                </c:pt>
                <c:pt idx="7">
                  <c:v>6.3006684682122033E-2</c:v>
                </c:pt>
                <c:pt idx="8">
                  <c:v>2.6027592092163276E-2</c:v>
                </c:pt>
                <c:pt idx="9">
                  <c:v>2.6027592092163276E-2</c:v>
                </c:pt>
                <c:pt idx="10">
                  <c:v>1.0240364101834732E-2</c:v>
                </c:pt>
                <c:pt idx="11">
                  <c:v>5.9735457260702606E-3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2C-402E-A1DF-B0C1E0262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309536"/>
        <c:axId val="1"/>
      </c:barChart>
      <c:catAx>
        <c:axId val="39330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\ %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933095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Andel</a:t>
            </a:r>
            <a:r>
              <a:rPr lang="nb-NO" baseline="0" dirty="0"/>
              <a:t> menn</a:t>
            </a:r>
            <a:endParaRPr lang="nb-N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'[ny (5).xls]Sheet1'!$I$20</c:f>
              <c:strCache>
                <c:ptCount val="1"/>
                <c:pt idx="0">
                  <c:v>UiO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0833333333333334"/>
                  <c:y val="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D1-4B66-B2D8-77BE9FBB6495}"/>
                </c:ext>
              </c:extLst>
            </c:dLbl>
            <c:dLbl>
              <c:idx val="1"/>
              <c:layout>
                <c:manualLayout>
                  <c:x val="0"/>
                  <c:y val="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D1-4B66-B2D8-77BE9FBB64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'[ny (5).xls]Sheet1'!$J$19:$K$19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'[ny (5).xls]Sheet1'!$J$20:$K$20</c:f>
              <c:numCache>
                <c:formatCode>0.0\ %</c:formatCode>
                <c:ptCount val="2"/>
                <c:pt idx="0">
                  <c:v>0.39692307692307693</c:v>
                </c:pt>
                <c:pt idx="1">
                  <c:v>0.38080819202818761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D1-4B66-B2D8-77BE9FBB6495}"/>
            </c:ext>
          </c:extLst>
        </c:ser>
        <c:ser>
          <c:idx val="1"/>
          <c:order val="1"/>
          <c:tx>
            <c:strRef>
              <c:f>'[ny (5).xls]Sheet1'!$I$21</c:f>
              <c:strCache>
                <c:ptCount val="1"/>
                <c:pt idx="0">
                  <c:v>I alt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0833333333333334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D1-4B66-B2D8-77BE9FBB6495}"/>
                </c:ext>
              </c:extLst>
            </c:dLbl>
            <c:dLbl>
              <c:idx val="1"/>
              <c:layout>
                <c:manualLayout>
                  <c:x val="-1.3888888888888788E-2"/>
                  <c:y val="-6.48148148148148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D1-4B66-B2D8-77BE9FBB64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'[ny (5).xls]Sheet1'!$J$19:$K$19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'[ny (5).xls]Sheet1'!$J$21:$K$21</c:f>
              <c:numCache>
                <c:formatCode>0.0\ %</c:formatCode>
                <c:ptCount val="2"/>
                <c:pt idx="0">
                  <c:v>0.4134953944959297</c:v>
                </c:pt>
                <c:pt idx="1">
                  <c:v>0.40820651821307824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BD1-4B66-B2D8-77BE9FBB6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806344"/>
        <c:axId val="497805032"/>
      </c:lineChart>
      <c:catAx>
        <c:axId val="49780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7805032"/>
        <c:crosses val="autoZero"/>
        <c:auto val="1"/>
        <c:lblAlgn val="ctr"/>
        <c:lblOffset val="100"/>
        <c:noMultiLvlLbl val="0"/>
      </c:catAx>
      <c:valAx>
        <c:axId val="497805032"/>
        <c:scaling>
          <c:orientation val="minMax"/>
          <c:max val="0.5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\ 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780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Andeler</a:t>
            </a:r>
            <a:r>
              <a:rPr lang="nb-NO" baseline="0"/>
              <a:t> menn</a:t>
            </a:r>
            <a:endParaRPr lang="nb-N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Sheet1!$E$15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Sheet1!$D$16:$D$24</c:f>
              <c:strCache>
                <c:ptCount val="9"/>
                <c:pt idx="0">
                  <c:v>UiO-snitt</c:v>
                </c:pt>
                <c:pt idx="1">
                  <c:v>TF</c:v>
                </c:pt>
                <c:pt idx="2">
                  <c:v>JF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MED</c:v>
                </c:pt>
              </c:strCache>
            </c:strRef>
          </c:cat>
          <c:val>
            <c:numRef>
              <c:f>Sheet1!$E$16:$E$24</c:f>
              <c:numCache>
                <c:formatCode>0.0\ %</c:formatCode>
                <c:ptCount val="9"/>
                <c:pt idx="0">
                  <c:v>0.39700000000000002</c:v>
                </c:pt>
                <c:pt idx="1">
                  <c:v>0.438</c:v>
                </c:pt>
                <c:pt idx="2">
                  <c:v>0.33</c:v>
                </c:pt>
                <c:pt idx="3">
                  <c:v>0.41799999999999998</c:v>
                </c:pt>
                <c:pt idx="4">
                  <c:v>0.63500000000000001</c:v>
                </c:pt>
                <c:pt idx="5">
                  <c:v>0.246</c:v>
                </c:pt>
                <c:pt idx="6">
                  <c:v>0.34799999999999998</c:v>
                </c:pt>
                <c:pt idx="7">
                  <c:v>0.33300000000000002</c:v>
                </c:pt>
                <c:pt idx="8">
                  <c:v>0.317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5B-42D8-926A-2FB11B2AD1F6}"/>
            </c:ext>
          </c:extLst>
        </c:ser>
        <c:ser>
          <c:idx val="1"/>
          <c:order val="1"/>
          <c:tx>
            <c:strRef>
              <c:f>Sheet1!$F$15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Sheet1!$D$16:$D$24</c:f>
              <c:strCache>
                <c:ptCount val="9"/>
                <c:pt idx="0">
                  <c:v>UiO-snitt</c:v>
                </c:pt>
                <c:pt idx="1">
                  <c:v>TF</c:v>
                </c:pt>
                <c:pt idx="2">
                  <c:v>JF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MED</c:v>
                </c:pt>
              </c:strCache>
            </c:strRef>
          </c:cat>
          <c:val>
            <c:numRef>
              <c:f>Sheet1!$F$16:$F$24</c:f>
              <c:numCache>
                <c:formatCode>0.0\ %</c:formatCode>
                <c:ptCount val="9"/>
                <c:pt idx="0">
                  <c:v>0.38100000000000001</c:v>
                </c:pt>
                <c:pt idx="1">
                  <c:v>0.48899999999999999</c:v>
                </c:pt>
                <c:pt idx="2">
                  <c:v>0.315</c:v>
                </c:pt>
                <c:pt idx="3">
                  <c:v>0.39700000000000002</c:v>
                </c:pt>
                <c:pt idx="4">
                  <c:v>0.60599999999999998</c:v>
                </c:pt>
                <c:pt idx="5">
                  <c:v>0.216</c:v>
                </c:pt>
                <c:pt idx="6">
                  <c:v>0.33800000000000002</c:v>
                </c:pt>
                <c:pt idx="7">
                  <c:v>0.34100000000000003</c:v>
                </c:pt>
                <c:pt idx="8">
                  <c:v>0.28499999999999998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5B-42D8-926A-2FB11B2AD1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718800"/>
        <c:axId val="421717488"/>
      </c:barChart>
      <c:catAx>
        <c:axId val="42171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21717488"/>
        <c:crosses val="autoZero"/>
        <c:auto val="1"/>
        <c:lblAlgn val="ctr"/>
        <c:lblOffset val="100"/>
        <c:noMultiLvlLbl val="0"/>
      </c:catAx>
      <c:valAx>
        <c:axId val="42171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\ 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2171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Andeler</a:t>
            </a:r>
            <a:r>
              <a:rPr lang="en-US" baseline="0" dirty="0"/>
              <a:t> </a:t>
            </a:r>
            <a:r>
              <a:rPr lang="en-US" baseline="0" dirty="0" err="1"/>
              <a:t>menn</a:t>
            </a:r>
            <a:r>
              <a:rPr lang="en-US" baseline="0" dirty="0"/>
              <a:t> </a:t>
            </a:r>
            <a:r>
              <a:rPr lang="en-US" baseline="0" dirty="0" err="1"/>
              <a:t>før</a:t>
            </a:r>
            <a:r>
              <a:rPr lang="en-US" baseline="0" dirty="0"/>
              <a:t> og </a:t>
            </a:r>
            <a:r>
              <a:rPr lang="en-US" baseline="0" dirty="0" err="1"/>
              <a:t>etter</a:t>
            </a:r>
            <a:r>
              <a:rPr lang="en-US" baseline="0" dirty="0"/>
              <a:t> </a:t>
            </a:r>
            <a:r>
              <a:rPr lang="en-US" baseline="0" dirty="0" err="1" smtClean="0"/>
              <a:t>hovedopptak</a:t>
            </a:r>
            <a:r>
              <a:rPr lang="en-US" baseline="0" dirty="0" smtClean="0"/>
              <a:t> (2018)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'[ny (35).xls]Sheet1'!$N$21</c:f>
              <c:strCache>
                <c:ptCount val="1"/>
                <c:pt idx="0">
                  <c:v>Mann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'[ny (35).xls]Sheet1'!$O$19:$P$19</c:f>
              <c:strCache>
                <c:ptCount val="2"/>
                <c:pt idx="0">
                  <c:v>Søknader</c:v>
                </c:pt>
                <c:pt idx="1">
                  <c:v>Ja-svar</c:v>
                </c:pt>
              </c:strCache>
            </c:strRef>
          </c:cat>
          <c:val>
            <c:numRef>
              <c:f>'[ny (35).xls]Sheet1'!$O$21:$P$21</c:f>
              <c:numCache>
                <c:formatCode>0.0\ %</c:formatCode>
                <c:ptCount val="2"/>
                <c:pt idx="0">
                  <c:v>0.39631772751183586</c:v>
                </c:pt>
                <c:pt idx="1">
                  <c:v>0.39519650655021832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51-4CE0-B6C0-666BF22BB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4044744"/>
        <c:axId val="474044088"/>
      </c:barChart>
      <c:catAx>
        <c:axId val="474044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74044088"/>
        <c:crosses val="autoZero"/>
        <c:auto val="1"/>
        <c:lblAlgn val="ctr"/>
        <c:lblOffset val="100"/>
        <c:noMultiLvlLbl val="0"/>
      </c:catAx>
      <c:valAx>
        <c:axId val="47404408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\ 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74044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5CC3AF"/>
            </a:solidFill>
            <a:ln>
              <a:noFill/>
            </a:ln>
            <a:effectLst/>
          </c:spPr>
          <c:invertIfNegative val="0"/>
          <c:cat>
            <c:strRef>
              <c:f>'[ny (7).xls]Sheet1'!$A$3:$A$21</c:f>
              <c:strCache>
                <c:ptCount val="19"/>
                <c:pt idx="0">
                  <c:v>Oslo</c:v>
                </c:pt>
                <c:pt idx="1">
                  <c:v>Akershus</c:v>
                </c:pt>
                <c:pt idx="2">
                  <c:v>Buskerud</c:v>
                </c:pt>
                <c:pt idx="3">
                  <c:v>Østfold</c:v>
                </c:pt>
                <c:pt idx="4">
                  <c:v>Vestfold</c:v>
                </c:pt>
                <c:pt idx="5">
                  <c:v>Trøndelag</c:v>
                </c:pt>
                <c:pt idx="6">
                  <c:v>Rogaland</c:v>
                </c:pt>
                <c:pt idx="7">
                  <c:v>Hedmark</c:v>
                </c:pt>
                <c:pt idx="8">
                  <c:v>Hordaland</c:v>
                </c:pt>
                <c:pt idx="9">
                  <c:v>UKJENT</c:v>
                </c:pt>
                <c:pt idx="10">
                  <c:v>Vest-Agder</c:v>
                </c:pt>
                <c:pt idx="11">
                  <c:v>Oppland</c:v>
                </c:pt>
                <c:pt idx="12">
                  <c:v>Telemark</c:v>
                </c:pt>
                <c:pt idx="13">
                  <c:v>Møre og Romsdal</c:v>
                </c:pt>
                <c:pt idx="14">
                  <c:v>Nordland</c:v>
                </c:pt>
                <c:pt idx="15">
                  <c:v>Troms</c:v>
                </c:pt>
                <c:pt idx="16">
                  <c:v>Aust-Agder</c:v>
                </c:pt>
                <c:pt idx="17">
                  <c:v>Sogn og Fjordane</c:v>
                </c:pt>
                <c:pt idx="18">
                  <c:v>Finnmark</c:v>
                </c:pt>
              </c:strCache>
            </c:strRef>
          </c:cat>
          <c:val>
            <c:numRef>
              <c:f>'[ny (7).xls]Sheet1'!$B$3:$B$21</c:f>
              <c:numCache>
                <c:formatCode>General</c:formatCode>
                <c:ptCount val="19"/>
                <c:pt idx="0">
                  <c:v>6845</c:v>
                </c:pt>
                <c:pt idx="1">
                  <c:v>3219</c:v>
                </c:pt>
                <c:pt idx="2">
                  <c:v>961</c:v>
                </c:pt>
                <c:pt idx="3">
                  <c:v>948</c:v>
                </c:pt>
                <c:pt idx="4">
                  <c:v>732</c:v>
                </c:pt>
                <c:pt idx="5">
                  <c:v>659</c:v>
                </c:pt>
                <c:pt idx="6">
                  <c:v>643</c:v>
                </c:pt>
                <c:pt idx="7">
                  <c:v>538</c:v>
                </c:pt>
                <c:pt idx="8">
                  <c:v>528</c:v>
                </c:pt>
                <c:pt idx="9">
                  <c:v>524</c:v>
                </c:pt>
                <c:pt idx="10">
                  <c:v>452</c:v>
                </c:pt>
                <c:pt idx="11">
                  <c:v>429</c:v>
                </c:pt>
                <c:pt idx="12">
                  <c:v>426</c:v>
                </c:pt>
                <c:pt idx="13">
                  <c:v>391</c:v>
                </c:pt>
                <c:pt idx="14">
                  <c:v>252</c:v>
                </c:pt>
                <c:pt idx="15">
                  <c:v>205</c:v>
                </c:pt>
                <c:pt idx="16">
                  <c:v>200</c:v>
                </c:pt>
                <c:pt idx="17">
                  <c:v>124</c:v>
                </c:pt>
                <c:pt idx="18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26-427B-8FAD-87710B0E5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7549128"/>
        <c:axId val="607548800"/>
      </c:barChart>
      <c:catAx>
        <c:axId val="60754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7548800"/>
        <c:crosses val="autoZero"/>
        <c:auto val="1"/>
        <c:lblAlgn val="ctr"/>
        <c:lblOffset val="100"/>
        <c:noMultiLvlLbl val="0"/>
      </c:catAx>
      <c:valAx>
        <c:axId val="60754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7549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9D7D"/>
            </a:solidFill>
            <a:ln>
              <a:noFill/>
            </a:ln>
            <a:effectLst/>
          </c:spPr>
          <c:invertIfNegative val="0"/>
          <c:cat>
            <c:strRef>
              <c:f>'[ny (7).xls]Sheet1'!$E$12:$E$14</c:f>
              <c:strCache>
                <c:ptCount val="3"/>
                <c:pt idx="0">
                  <c:v>Oslo</c:v>
                </c:pt>
                <c:pt idx="1">
                  <c:v>Østlandet for øvrig</c:v>
                </c:pt>
                <c:pt idx="2">
                  <c:v>Resten</c:v>
                </c:pt>
              </c:strCache>
            </c:strRef>
          </c:cat>
          <c:val>
            <c:numRef>
              <c:f>'[ny (7).xls]Sheet1'!$F$12:$F$14</c:f>
              <c:numCache>
                <c:formatCode>General</c:formatCode>
                <c:ptCount val="3"/>
                <c:pt idx="0">
                  <c:v>6845</c:v>
                </c:pt>
                <c:pt idx="1">
                  <c:v>7253</c:v>
                </c:pt>
                <c:pt idx="2">
                  <c:v>4066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34-4261-B6E7-E7FB8A2C2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9232712"/>
        <c:axId val="599233696"/>
      </c:barChart>
      <c:catAx>
        <c:axId val="59923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9233696"/>
        <c:crosses val="autoZero"/>
        <c:auto val="1"/>
        <c:lblAlgn val="ctr"/>
        <c:lblOffset val="100"/>
        <c:noMultiLvlLbl val="0"/>
      </c:catAx>
      <c:valAx>
        <c:axId val="59923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9232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9D7D"/>
            </a:solidFill>
            <a:ln>
              <a:noFill/>
            </a:ln>
            <a:effectLst/>
          </c:spPr>
          <c:invertIfNegative val="0"/>
          <c:cat>
            <c:strRef>
              <c:f>Sheet1!$E$7:$E$23</c:f>
              <c:strCache>
                <c:ptCount val="17"/>
                <c:pt idx="0">
                  <c:v>Oslo</c:v>
                </c:pt>
                <c:pt idx="1">
                  <c:v>Akershus</c:v>
                </c:pt>
                <c:pt idx="2">
                  <c:v>Buskerud</c:v>
                </c:pt>
                <c:pt idx="3">
                  <c:v>Vestfold</c:v>
                </c:pt>
                <c:pt idx="4">
                  <c:v>Hedmark</c:v>
                </c:pt>
                <c:pt idx="5">
                  <c:v>Telemark</c:v>
                </c:pt>
                <c:pt idx="6">
                  <c:v>Oppland</c:v>
                </c:pt>
                <c:pt idx="7">
                  <c:v>Vest-Agder</c:v>
                </c:pt>
                <c:pt idx="8">
                  <c:v>Aust-Agder</c:v>
                </c:pt>
                <c:pt idx="9">
                  <c:v>Møre og Romsdal</c:v>
                </c:pt>
                <c:pt idx="10">
                  <c:v>Rogaland</c:v>
                </c:pt>
                <c:pt idx="11">
                  <c:v>Trøndelag</c:v>
                </c:pt>
                <c:pt idx="12">
                  <c:v>Sogn og Fjordane</c:v>
                </c:pt>
                <c:pt idx="13">
                  <c:v>Finnmark</c:v>
                </c:pt>
                <c:pt idx="14">
                  <c:v>Nordland</c:v>
                </c:pt>
                <c:pt idx="15">
                  <c:v>Troms</c:v>
                </c:pt>
                <c:pt idx="16">
                  <c:v>Hordaland</c:v>
                </c:pt>
              </c:strCache>
            </c:strRef>
          </c:cat>
          <c:val>
            <c:numRef>
              <c:f>Sheet1!$F$7:$F$23</c:f>
              <c:numCache>
                <c:formatCode>0%</c:formatCode>
                <c:ptCount val="17"/>
                <c:pt idx="0" formatCode="0.0\ %">
                  <c:v>0.32889679031328078</c:v>
                </c:pt>
                <c:pt idx="1">
                  <c:v>0.21099895123230206</c:v>
                </c:pt>
                <c:pt idx="2" formatCode="0.0\ %">
                  <c:v>0.15615859603509913</c:v>
                </c:pt>
                <c:pt idx="3" formatCode="0.0\ %">
                  <c:v>0.13120630937443986</c:v>
                </c:pt>
                <c:pt idx="4" formatCode="0.0\ %">
                  <c:v>0.11092783505154639</c:v>
                </c:pt>
                <c:pt idx="5" formatCode="0.0\ %">
                  <c:v>0.10377588306942753</c:v>
                </c:pt>
                <c:pt idx="6" formatCode="0.0\ %">
                  <c:v>9.657811796488068E-2</c:v>
                </c:pt>
                <c:pt idx="7" formatCode="0.0\ %">
                  <c:v>8.0470001780309774E-2</c:v>
                </c:pt>
                <c:pt idx="8" formatCode="0.0\ %">
                  <c:v>7.412898443291327E-2</c:v>
                </c:pt>
                <c:pt idx="9" formatCode="0.0\ %">
                  <c:v>6.0846560846560843E-2</c:v>
                </c:pt>
                <c:pt idx="10" formatCode="0.0\ %">
                  <c:v>5.5651722347239051E-2</c:v>
                </c:pt>
                <c:pt idx="11" formatCode="0.0\ %">
                  <c:v>5.1597243971186972E-2</c:v>
                </c:pt>
                <c:pt idx="12" formatCode="0.0\ %">
                  <c:v>4.7491382612026047E-2</c:v>
                </c:pt>
                <c:pt idx="13" formatCode="0.0\ %">
                  <c:v>4.5666839647119872E-2</c:v>
                </c:pt>
                <c:pt idx="14" formatCode="0.0\ %">
                  <c:v>4.4195019291476678E-2</c:v>
                </c:pt>
                <c:pt idx="15" formatCode="0.0\ %">
                  <c:v>4.3972543972543972E-2</c:v>
                </c:pt>
                <c:pt idx="16" formatCode="0.0\ %">
                  <c:v>3.6710004866856709E-2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D5-478E-B1F4-3B303EF1B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9950072"/>
        <c:axId val="599951712"/>
      </c:barChart>
      <c:catAx>
        <c:axId val="59995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9951712"/>
        <c:crosses val="autoZero"/>
        <c:auto val="1"/>
        <c:lblAlgn val="ctr"/>
        <c:lblOffset val="100"/>
        <c:noMultiLvlLbl val="0"/>
      </c:catAx>
      <c:valAx>
        <c:axId val="59995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\ 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9950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0.48264</cdr:x>
      <cdr:y>0.01482</cdr:y>
    </cdr:from>
    <cdr:to>
      <cdr:x>0.57055</cdr:x>
      <cdr:y>0.11475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66878" y="50195"/>
          <a:ext cx="595035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defRPr>
          </a:lvl1pPr>
          <a:lvl2pPr marL="362925"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defRPr>
          </a:lvl2pPr>
          <a:lvl3pPr marL="725851"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defRPr>
          </a:lvl3pPr>
          <a:lvl4pPr marL="1088776"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defRPr>
          </a:lvl4pPr>
          <a:lvl5pPr marL="1451701"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defRPr>
          </a:lvl5pPr>
          <a:lvl6pPr marL="1814627" algn="l" defTabSz="362925" rtl="0" eaLnBrk="1" latinLnBrk="0" hangingPunct="1">
            <a:defRPr sz="1600" kern="120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defRPr>
          </a:lvl6pPr>
          <a:lvl7pPr marL="2177552" algn="l" defTabSz="362925" rtl="0" eaLnBrk="1" latinLnBrk="0" hangingPunct="1">
            <a:defRPr sz="1600" kern="120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defRPr>
          </a:lvl7pPr>
          <a:lvl8pPr marL="2540478" algn="l" defTabSz="362925" rtl="0" eaLnBrk="1" latinLnBrk="0" hangingPunct="1">
            <a:defRPr sz="1600" kern="120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defRPr>
          </a:lvl8pPr>
          <a:lvl9pPr marL="2903403" algn="l" defTabSz="362925" rtl="0" eaLnBrk="1" latinLnBrk="0" hangingPunct="1">
            <a:defRPr sz="1600" kern="120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defRPr>
          </a:lvl9pPr>
        </a:lstStyle>
        <a:p xmlns:a="http://schemas.openxmlformats.org/drawingml/2006/main">
          <a:r>
            <a:rPr lang="nb-NO" dirty="0" smtClean="0"/>
            <a:t>40%</a:t>
          </a:r>
          <a:endParaRPr lang="nb-NO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5D7F718-98BC-5045-A821-52C448D53BEB}" type="datetime1">
              <a:rPr lang="nb-NO"/>
              <a:pPr>
                <a:defRPr/>
              </a:pPr>
              <a:t>05.06.2019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B039BC9-F172-9346-BCD9-B103670D753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46790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61CEB0D-248D-A94B-8C34-DF0A71FD3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016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286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FontTx/>
              <a:buNone/>
            </a:pPr>
            <a:endParaRPr lang="nb-NO" altLang="nb-NO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FontTx/>
              <a:buNone/>
            </a:pPr>
            <a:endParaRPr lang="nb-NO" altLang="nb-NO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9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FontTx/>
              <a:buNone/>
            </a:pPr>
            <a:endParaRPr lang="nb-NO" altLang="nb-NO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13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FontTx/>
              <a:buNone/>
            </a:pPr>
            <a:endParaRPr lang="nb-NO" altLang="nb-NO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17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FontTx/>
              <a:buNone/>
            </a:pPr>
            <a:endParaRPr lang="nb-NO" altLang="nb-NO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18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FontTx/>
              <a:buNone/>
            </a:pPr>
            <a:endParaRPr lang="nb-NO" altLang="nb-NO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1931602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E862B-79CF-F94D-B10C-D9E36ADC4C08}" type="datetime1">
              <a:rPr lang="nb-NO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D7203-3013-D749-ADA2-C23176B401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966B-9BF2-6642-BA3E-7F6C4B6B5B48}" type="datetime1">
              <a:rPr lang="nb-NO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4BAE5-1A3D-6C4B-A19B-A21CA952B8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76BBB-3F6B-FE47-9B20-0E604178B90B}" type="datetime1">
              <a:rPr lang="nb-NO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E65EC-C774-EF4B-9967-F30DBC9C34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70CB-25CB-BE44-8267-D24E2D49FE8A}" type="datetime1">
              <a:rPr lang="nb-NO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FD7A5-C8F5-1448-9D00-39B245CDAD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3A17C-8D7E-DE49-B1B2-99C5899E63E4}" type="datetime1">
              <a:rPr lang="nb-NO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2A21F-DA23-814C-9F57-78C93D6638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2FEF2-E4BD-6348-BAE6-B5F400DE8733}" type="datetime1">
              <a:rPr lang="nb-NO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74A88-5B81-1D4F-823C-6256520B3B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23178-3325-B448-BCA2-C606C2543C23}" type="datetime1">
              <a:rPr lang="nb-NO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258ED-E363-D542-BB05-DA75DAA1FC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1D0FA-0760-EC4E-B2CF-78F622ECA4CF}" type="datetime1">
              <a:rPr lang="nb-NO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EC82D-BBE7-BE49-AC35-8BE46C8CE6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708544"/>
            <a:ext cx="7921944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651588"/>
            <a:ext cx="7924464" cy="342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5334252"/>
            <a:ext cx="1904895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C7B76A9-D67D-FE47-B774-753115DD3D77}" type="datetime1">
              <a:rPr lang="nb-NO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5334252"/>
            <a:ext cx="685359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FF88920-A570-764F-B75C-B0232A0E4D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6" descr="UiO_A_png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900" y="134270"/>
            <a:ext cx="2210742" cy="14405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2194" indent="-272194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3156" y="1917608"/>
            <a:ext cx="7543989" cy="951869"/>
          </a:xfrm>
        </p:spPr>
        <p:txBody>
          <a:bodyPr/>
          <a:lstStyle/>
          <a:p>
            <a:r>
              <a:rPr lang="nb-NO" altLang="nb-NO" sz="4000" dirty="0"/>
              <a:t>Søkertall til UiO </a:t>
            </a:r>
            <a:r>
              <a:rPr lang="nb-NO" altLang="nb-NO" sz="4000" dirty="0" smtClean="0"/>
              <a:t>2019</a:t>
            </a:r>
            <a:r>
              <a:rPr lang="nb-NO" altLang="nb-NO" dirty="0"/>
              <a:t/>
            </a:r>
            <a:br>
              <a:rPr lang="nb-NO" altLang="nb-NO" dirty="0"/>
            </a:br>
            <a:endParaRPr lang="nb-NO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sz="2000" b="1" dirty="0" smtClean="0">
                <a:solidFill>
                  <a:srgbClr val="7F7F7F"/>
                </a:solidFill>
                <a:latin typeface="Georgia" pitchFamily="18" charset="0"/>
              </a:rPr>
              <a:t>Morten Aase Løver</a:t>
            </a:r>
            <a:endParaRPr lang="nb-NO" altLang="nb-NO" sz="2000" b="1" dirty="0">
              <a:solidFill>
                <a:srgbClr val="7F7F7F"/>
              </a:solidFill>
              <a:latin typeface="Georgia" pitchFamily="18" charset="0"/>
            </a:endParaRPr>
          </a:p>
          <a:p>
            <a:pPr eaLnBrk="1" hangingPunct="1"/>
            <a:r>
              <a:rPr lang="nb-NO" altLang="nb-NO" sz="2000" b="1" dirty="0" smtClean="0">
                <a:solidFill>
                  <a:srgbClr val="7F7F7F"/>
                </a:solidFill>
                <a:latin typeface="Georgia" pitchFamily="18" charset="0"/>
              </a:rPr>
              <a:t>LOS/AF/SKS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210" y="2209428"/>
            <a:ext cx="7921944" cy="953130"/>
          </a:xfrm>
        </p:spPr>
        <p:txBody>
          <a:bodyPr/>
          <a:lstStyle/>
          <a:p>
            <a:r>
              <a:rPr lang="nb-NO" dirty="0" smtClean="0"/>
              <a:t>Nasjonalt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9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318482"/>
            <a:ext cx="7921944" cy="953130"/>
          </a:xfrm>
        </p:spPr>
        <p:txBody>
          <a:bodyPr/>
          <a:lstStyle/>
          <a:p>
            <a:pPr eaLnBrk="1" hangingPunct="1"/>
            <a:r>
              <a:rPr lang="nb-NO" dirty="0" smtClean="0"/>
              <a:t>Høy konkurranse på UiO = kompetente og motiverte studenter</a:t>
            </a:r>
            <a:endParaRPr lang="nb-NO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3066980"/>
              </p:ext>
            </p:extLst>
          </p:nvPr>
        </p:nvGraphicFramePr>
        <p:xfrm>
          <a:off x="539552" y="1129308"/>
          <a:ext cx="4572000" cy="4343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6" name="Picture 15" descr="University of Oslo - Wikipedi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995" y="1722438"/>
            <a:ext cx="360000" cy="36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" t="16668" r="8273" b="16658"/>
          <a:stretch/>
        </p:blipFill>
        <p:spPr>
          <a:xfrm>
            <a:off x="4833661" y="2107022"/>
            <a:ext cx="360040" cy="288032"/>
          </a:xfrm>
          <a:prstGeom prst="rect">
            <a:avLst/>
          </a:prstGeom>
        </p:spPr>
      </p:pic>
      <p:pic>
        <p:nvPicPr>
          <p:cNvPr id="17" name="Picture 16" descr="Her er den nye logoen til &lt;strong&gt;OsloMet&lt;/strong&gt;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4" r="19779"/>
          <a:stretch/>
        </p:blipFill>
        <p:spPr>
          <a:xfrm>
            <a:off x="4789669" y="1271612"/>
            <a:ext cx="451613" cy="282226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6410065" y="1553838"/>
            <a:ext cx="2051431" cy="248427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400">
            <a:solidFill>
              <a:schemeClr val="tx1"/>
            </a:solidFill>
          </a:ln>
          <a:extLst/>
        </p:spPr>
        <p:txBody>
          <a:bodyPr anchor="ctr"/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</a:pPr>
            <a:r>
              <a:rPr lang="nb-NO" altLang="nb-NO" sz="1100" i="1" dirty="0"/>
              <a:t>«Antall søkere per studieplass gir en indikasjon på institusjonens og fagområdets mulighet til å fylle tilbudte studieplasse</a:t>
            </a:r>
            <a:r>
              <a:rPr lang="nb-NO" altLang="nb-NO" sz="1100" b="1" i="1" dirty="0"/>
              <a:t>r</a:t>
            </a:r>
            <a:r>
              <a:rPr lang="nb-NO" altLang="nb-NO" sz="1100" i="1" dirty="0" smtClean="0"/>
              <a:t>.» (</a:t>
            </a:r>
            <a:r>
              <a:rPr lang="nb-NO" altLang="nb-NO" sz="1100" dirty="0" smtClean="0"/>
              <a:t>KDs tilstandsrapport 2016)</a:t>
            </a:r>
          </a:p>
          <a:p>
            <a:pPr>
              <a:spcBef>
                <a:spcPct val="0"/>
              </a:spcBef>
            </a:pPr>
            <a:endParaRPr lang="nb-NO" altLang="nb-NO" sz="1100" dirty="0"/>
          </a:p>
          <a:p>
            <a:pPr>
              <a:spcBef>
                <a:spcPct val="0"/>
              </a:spcBef>
            </a:pPr>
            <a:r>
              <a:rPr lang="nb-NO" altLang="nb-NO" sz="1100" dirty="0" err="1" smtClean="0"/>
              <a:t>Førstevalgssøkere</a:t>
            </a:r>
            <a:r>
              <a:rPr lang="nb-NO" altLang="nb-NO" sz="1100" dirty="0" smtClean="0"/>
              <a:t> per studieplass er målet på et studiested-/programs attraktivitet. </a:t>
            </a:r>
            <a:endParaRPr lang="nb-NO" altLang="nb-NO" sz="1100" dirty="0"/>
          </a:p>
        </p:txBody>
      </p:sp>
    </p:spTree>
    <p:extLst>
      <p:ext uri="{BB962C8B-B14F-4D97-AF65-F5344CB8AC3E}">
        <p14:creationId xmlns:p14="http://schemas.microsoft.com/office/powerpoint/2010/main" val="1913998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065412"/>
            <a:ext cx="7921944" cy="953130"/>
          </a:xfrm>
        </p:spPr>
        <p:txBody>
          <a:bodyPr/>
          <a:lstStyle/>
          <a:p>
            <a:r>
              <a:rPr lang="nb-NO" dirty="0" smtClean="0"/>
              <a:t>På UiO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74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5868144" y="1689916"/>
            <a:ext cx="3091522" cy="1944216"/>
          </a:xfrm>
        </p:spPr>
        <p:txBody>
          <a:bodyPr/>
          <a:lstStyle/>
          <a:p>
            <a:pPr eaLnBrk="1" hangingPunct="1"/>
            <a:r>
              <a:rPr lang="nb-NO" sz="4000" dirty="0" smtClean="0"/>
              <a:t>Fakultet</a:t>
            </a:r>
            <a:r>
              <a:rPr lang="nb-NO" sz="4000" b="0" dirty="0" smtClean="0"/>
              <a:t/>
            </a:r>
            <a:br>
              <a:rPr lang="nb-NO" sz="4000" b="0" dirty="0" smtClean="0"/>
            </a:br>
            <a:r>
              <a:rPr lang="nb-NO" sz="4000" b="0" dirty="0" smtClean="0"/>
              <a:t>Søkertall i absolutte tall</a:t>
            </a:r>
            <a:endParaRPr lang="nb-NO" sz="4000" b="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098624"/>
              </p:ext>
            </p:extLst>
          </p:nvPr>
        </p:nvGraphicFramePr>
        <p:xfrm>
          <a:off x="899592" y="481236"/>
          <a:ext cx="4176464" cy="5233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811268" y="983893"/>
            <a:ext cx="457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SV</a:t>
            </a:r>
            <a:endParaRPr lang="nb-NO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83202" y="1616684"/>
            <a:ext cx="457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HF</a:t>
            </a:r>
            <a:endParaRPr lang="nb-NO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788024" y="2197131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MN</a:t>
            </a:r>
            <a:endParaRPr lang="nb-NO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764780" y="2666737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MED</a:t>
            </a:r>
            <a:endParaRPr lang="nb-NO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967698" y="2928841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UV</a:t>
            </a:r>
            <a:endParaRPr lang="nb-NO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783202" y="1923802"/>
            <a:ext cx="423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JF</a:t>
            </a:r>
            <a:endParaRPr lang="nb-NO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943653" y="3278708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OD</a:t>
            </a:r>
            <a:endParaRPr lang="nb-NO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929354" y="3505572"/>
            <a:ext cx="434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TF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91399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05.06.2019</a:t>
            </a:fld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4665514"/>
              </p:ext>
            </p:extLst>
          </p:nvPr>
        </p:nvGraphicFramePr>
        <p:xfrm>
          <a:off x="539552" y="985292"/>
          <a:ext cx="4572000" cy="3700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92026" y="2389716"/>
            <a:ext cx="457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SV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4809" y="2979978"/>
            <a:ext cx="457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HF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00061" y="3105651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MN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4393" y="1572684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MED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4809" y="3253307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UV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1640" y="1214717"/>
            <a:ext cx="423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JF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4393" y="2072783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7673" y="3570240"/>
            <a:ext cx="434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TF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084168" y="1911238"/>
            <a:ext cx="331236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4000" kern="0" dirty="0" smtClean="0"/>
              <a:t>Fakultet</a:t>
            </a:r>
            <a:r>
              <a:rPr lang="nb-NO" sz="4000" b="0" kern="0" dirty="0" smtClean="0"/>
              <a:t/>
            </a:r>
            <a:br>
              <a:rPr lang="nb-NO" sz="4000" b="0" kern="0" dirty="0" smtClean="0"/>
            </a:br>
            <a:r>
              <a:rPr lang="nb-NO" sz="4000" b="0" kern="0" dirty="0" smtClean="0"/>
              <a:t>Søkere per studieplass</a:t>
            </a:r>
            <a:endParaRPr lang="nb-NO" sz="4000" b="0" kern="0" dirty="0"/>
          </a:p>
        </p:txBody>
      </p:sp>
    </p:spTree>
    <p:extLst>
      <p:ext uri="{BB962C8B-B14F-4D97-AF65-F5344CB8AC3E}">
        <p14:creationId xmlns:p14="http://schemas.microsoft.com/office/powerpoint/2010/main" val="142359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-533934" y="1633364"/>
            <a:ext cx="2592288" cy="23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nb-NO" altLang="nb-NO" sz="4000" b="1" dirty="0" smtClean="0">
                <a:solidFill>
                  <a:schemeClr val="tx2"/>
                </a:solidFill>
              </a:rPr>
              <a:t>Alder</a:t>
            </a:r>
            <a:endParaRPr lang="nb-NO" altLang="nb-NO" sz="1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73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 bwMode="auto">
          <a:xfrm>
            <a:off x="827584" y="265212"/>
            <a:ext cx="2592288" cy="23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nb-NO" altLang="nb-NO" sz="4000" b="1" dirty="0" smtClean="0">
                <a:solidFill>
                  <a:schemeClr val="tx2"/>
                </a:solidFill>
              </a:rPr>
              <a:t>Hele UiO</a:t>
            </a:r>
            <a:endParaRPr lang="nb-NO" altLang="nb-NO" sz="1600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1261750"/>
              </p:ext>
            </p:extLst>
          </p:nvPr>
        </p:nvGraphicFramePr>
        <p:xfrm>
          <a:off x="323528" y="242622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5232229"/>
              </p:ext>
            </p:extLst>
          </p:nvPr>
        </p:nvGraphicFramePr>
        <p:xfrm>
          <a:off x="5346340" y="2426221"/>
          <a:ext cx="363589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1399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err="1"/>
              <a:t>Førsteprisøkere</a:t>
            </a:r>
            <a:r>
              <a:rPr lang="nb-NO"/>
              <a:t> under 23 år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05.06.2019</a:t>
            </a:fld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762000" y="1651000"/>
          <a:ext cx="6778052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55453" y="3931321"/>
            <a:ext cx="457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HF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1267" y="3162720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MN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1419" y="1598836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MED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34547" y="2629644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UV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34547" y="2427802"/>
            <a:ext cx="423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JF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1267" y="1834996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1267" y="4148770"/>
            <a:ext cx="434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TF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0158" y="2215423"/>
            <a:ext cx="457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SV</a:t>
            </a:r>
          </a:p>
        </p:txBody>
      </p:sp>
    </p:spTree>
    <p:extLst>
      <p:ext uri="{BB962C8B-B14F-4D97-AF65-F5344CB8AC3E}">
        <p14:creationId xmlns:p14="http://schemas.microsoft.com/office/powerpoint/2010/main" val="423860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6180" y="874674"/>
            <a:ext cx="5754005" cy="953130"/>
          </a:xfrm>
        </p:spPr>
        <p:txBody>
          <a:bodyPr/>
          <a:lstStyle/>
          <a:p>
            <a:r>
              <a:rPr lang="nb-NO" dirty="0" smtClean="0"/>
              <a:t>2018: Større sannsynlighet for at de under 22 takker ja til studietilbud!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7690214"/>
              </p:ext>
            </p:extLst>
          </p:nvPr>
        </p:nvGraphicFramePr>
        <p:xfrm>
          <a:off x="2267744" y="20654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315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91682" y="2281436"/>
            <a:ext cx="1944216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smtClean="0"/>
              <a:t>Kjønn</a:t>
            </a:r>
            <a:endParaRPr lang="nb-NO" kern="0" dirty="0"/>
          </a:p>
        </p:txBody>
      </p:sp>
    </p:spTree>
    <p:extLst>
      <p:ext uri="{BB962C8B-B14F-4D97-AF65-F5344CB8AC3E}">
        <p14:creationId xmlns:p14="http://schemas.microsoft.com/office/powerpoint/2010/main" val="306394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4768093"/>
              </p:ext>
            </p:extLst>
          </p:nvPr>
        </p:nvGraphicFramePr>
        <p:xfrm>
          <a:off x="2437183" y="168575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1399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5" y="849462"/>
            <a:ext cx="5184576" cy="953130"/>
          </a:xfrm>
        </p:spPr>
        <p:txBody>
          <a:bodyPr/>
          <a:lstStyle/>
          <a:p>
            <a:pPr algn="ctr"/>
            <a:r>
              <a:rPr lang="nb-NO" dirty="0" smtClean="0"/>
              <a:t>Store forskjeller på fakultetsnivå i andel menn som søker UiO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0766458"/>
              </p:ext>
            </p:extLst>
          </p:nvPr>
        </p:nvGraphicFramePr>
        <p:xfrm>
          <a:off x="2267744" y="19934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260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9338034"/>
              </p:ext>
            </p:extLst>
          </p:nvPr>
        </p:nvGraphicFramePr>
        <p:xfrm>
          <a:off x="2267744" y="20654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itle 1"/>
          <p:cNvSpPr txBox="1">
            <a:spLocks/>
          </p:cNvSpPr>
          <p:nvPr/>
        </p:nvSpPr>
        <p:spPr bwMode="auto">
          <a:xfrm>
            <a:off x="1763688" y="769268"/>
            <a:ext cx="5465973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nb-NO" kern="0" dirty="0" smtClean="0"/>
              <a:t>Vi har dekning for å anta at kjønnsfordelinga i søkertalla holder seg til august</a:t>
            </a:r>
            <a:endParaRPr lang="nb-NO" kern="0" dirty="0"/>
          </a:p>
        </p:txBody>
      </p:sp>
    </p:spTree>
    <p:extLst>
      <p:ext uri="{BB962C8B-B14F-4D97-AF65-F5344CB8AC3E}">
        <p14:creationId xmlns:p14="http://schemas.microsoft.com/office/powerpoint/2010/main" val="424851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211" y="2281436"/>
            <a:ext cx="7921944" cy="953130"/>
          </a:xfrm>
        </p:spPr>
        <p:txBody>
          <a:bodyPr/>
          <a:lstStyle/>
          <a:p>
            <a:r>
              <a:rPr lang="nb-NO" dirty="0" smtClean="0"/>
              <a:t>Geografi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71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752" y="337220"/>
            <a:ext cx="4248472" cy="953130"/>
          </a:xfrm>
        </p:spPr>
        <p:txBody>
          <a:bodyPr/>
          <a:lstStyle/>
          <a:p>
            <a:pPr eaLnBrk="1" hangingPunct="1"/>
            <a:r>
              <a:rPr lang="nb-NO" dirty="0" smtClean="0"/>
              <a:t>Hvor er søkerne våre fra?</a:t>
            </a:r>
            <a:endParaRPr lang="nb-NO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2671838"/>
              </p:ext>
            </p:extLst>
          </p:nvPr>
        </p:nvGraphicFramePr>
        <p:xfrm>
          <a:off x="1259632" y="1434366"/>
          <a:ext cx="6120680" cy="3675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1399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752" y="337220"/>
            <a:ext cx="4248472" cy="953130"/>
          </a:xfrm>
        </p:spPr>
        <p:txBody>
          <a:bodyPr/>
          <a:lstStyle/>
          <a:p>
            <a:pPr eaLnBrk="1" hangingPunct="1"/>
            <a:r>
              <a:rPr lang="nb-NO" dirty="0" smtClean="0"/>
              <a:t>Hvor er søkerne våre fra?</a:t>
            </a:r>
            <a:endParaRPr lang="nb-NO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8508252"/>
              </p:ext>
            </p:extLst>
          </p:nvPr>
        </p:nvGraphicFramePr>
        <p:xfrm>
          <a:off x="899592" y="1485900"/>
          <a:ext cx="6768752" cy="3387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123728" y="1705372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38%</a:t>
            </a:r>
            <a:endParaRPr lang="nb-NO" dirty="0"/>
          </a:p>
        </p:txBody>
      </p:sp>
      <p:sp>
        <p:nvSpPr>
          <p:cNvPr id="7" name="TextBox 1"/>
          <p:cNvSpPr txBox="1"/>
          <p:nvPr/>
        </p:nvSpPr>
        <p:spPr>
          <a:xfrm>
            <a:off x="6228184" y="2713484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600" dirty="0" smtClean="0"/>
              <a:t>22%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85201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05.06.2019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8702772"/>
              </p:ext>
            </p:extLst>
          </p:nvPr>
        </p:nvGraphicFramePr>
        <p:xfrm>
          <a:off x="2411760" y="16333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45126" y="481236"/>
            <a:ext cx="6049284" cy="953130"/>
          </a:xfrm>
        </p:spPr>
        <p:txBody>
          <a:bodyPr/>
          <a:lstStyle/>
          <a:p>
            <a:r>
              <a:rPr lang="nb-NO" dirty="0" smtClean="0"/>
              <a:t>Hvor kaprer UiO størst andel av befolkningen?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762210" y="4575562"/>
            <a:ext cx="7680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Oslo &gt; Østlandet &gt; Sørlandet &gt; Vestlandet &gt; Trøndelag &gt; Nord-Norge &gt; Hordaland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438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DELIG_PPT_SØKERTALL_2017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5819</TotalTime>
  <Words>220</Words>
  <Application>Microsoft Office PowerPoint</Application>
  <PresentationFormat>On-screen Show (16:10)</PresentationFormat>
  <Paragraphs>86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Georgia</vt:lpstr>
      <vt:lpstr>ヒラギノ角ゴ Pro W3</vt:lpstr>
      <vt:lpstr>ENDELIG_PPT_SØKERTALL_2017</vt:lpstr>
      <vt:lpstr>Søkertall til UiO 2019 </vt:lpstr>
      <vt:lpstr>Nasjonalt</vt:lpstr>
      <vt:lpstr>Høy konkurranse på UiO = kompetente og motiverte studenter</vt:lpstr>
      <vt:lpstr>På UiO</vt:lpstr>
      <vt:lpstr>Fakultet Søkertall i absolutte tall</vt:lpstr>
      <vt:lpstr>PowerPoint Presentation</vt:lpstr>
      <vt:lpstr>PowerPoint Presentation</vt:lpstr>
      <vt:lpstr>PowerPoint Presentation</vt:lpstr>
      <vt:lpstr>Førsteprisøkere under 23 år</vt:lpstr>
      <vt:lpstr>2018: Større sannsynlighet for at de under 22 takker ja til studietilbud!</vt:lpstr>
      <vt:lpstr>PowerPoint Presentation</vt:lpstr>
      <vt:lpstr>PowerPoint Presentation</vt:lpstr>
      <vt:lpstr>Store forskjeller på fakultetsnivå i andel menn som søker UiO</vt:lpstr>
      <vt:lpstr>PowerPoint Presentation</vt:lpstr>
      <vt:lpstr>Geografi</vt:lpstr>
      <vt:lpstr>Hvor er søkerne våre fra?</vt:lpstr>
      <vt:lpstr>Hvor er søkerne våre fra?</vt:lpstr>
      <vt:lpstr>Hvor kaprer UiO størst andel av befolkningen?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Søkertall til UiO 2017</dc:title>
  <dc:creator>Elisabeth Josefine Lackner</dc:creator>
  <cp:lastModifiedBy>Anne Nordheim O`Hare</cp:lastModifiedBy>
  <cp:revision>68</cp:revision>
  <dcterms:created xsi:type="dcterms:W3CDTF">2017-05-08T10:34:28Z</dcterms:created>
  <dcterms:modified xsi:type="dcterms:W3CDTF">2019-06-05T10:03:55Z</dcterms:modified>
</cp:coreProperties>
</file>