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9" r:id="rId2"/>
    <p:sldId id="383" r:id="rId3"/>
    <p:sldId id="385" r:id="rId4"/>
    <p:sldId id="384" r:id="rId5"/>
    <p:sldId id="327" r:id="rId6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43598" autoAdjust="0"/>
  </p:normalViewPr>
  <p:slideViewPr>
    <p:cSldViewPr>
      <p:cViewPr varScale="1">
        <p:scale>
          <a:sx n="30" d="100"/>
          <a:sy n="30" d="100"/>
        </p:scale>
        <p:origin x="2216" y="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31988C-384D-461F-BFC8-AAA13A67C221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51AEB7CD-E685-4436-A8B1-BA9A6825A8CA}">
      <dgm:prSet phldrT="[Tekst]"/>
      <dgm:spPr/>
      <dgm:t>
        <a:bodyPr/>
        <a:lstStyle/>
        <a:p>
          <a:r>
            <a:rPr lang="nb-NO" dirty="0" smtClean="0"/>
            <a:t>Ansatt ved UiO</a:t>
          </a:r>
          <a:endParaRPr lang="nb-NO" dirty="0"/>
        </a:p>
      </dgm:t>
    </dgm:pt>
    <dgm:pt modelId="{2DB8F5A2-C2A1-42B7-82AA-5D0E225CFCDB}" type="parTrans" cxnId="{7F3CF3D3-F112-4191-A185-2C8739468D27}">
      <dgm:prSet/>
      <dgm:spPr/>
      <dgm:t>
        <a:bodyPr/>
        <a:lstStyle/>
        <a:p>
          <a:endParaRPr lang="nb-NO"/>
        </a:p>
      </dgm:t>
    </dgm:pt>
    <dgm:pt modelId="{8576E6F7-0DE9-4D83-8CE5-C0CA0EEDF971}" type="sibTrans" cxnId="{7F3CF3D3-F112-4191-A185-2C8739468D27}">
      <dgm:prSet/>
      <dgm:spPr/>
      <dgm:t>
        <a:bodyPr/>
        <a:lstStyle/>
        <a:p>
          <a:endParaRPr lang="nb-NO"/>
        </a:p>
      </dgm:t>
    </dgm:pt>
    <dgm:pt modelId="{E9AED70D-E352-4BE6-8805-73D4793A0DA4}">
      <dgm:prSet phldrT="[Tekst]"/>
      <dgm:spPr/>
      <dgm:t>
        <a:bodyPr/>
        <a:lstStyle/>
        <a:p>
          <a:r>
            <a:rPr lang="nb-NO" dirty="0" smtClean="0"/>
            <a:t>Varslingslinje for ansatte</a:t>
          </a:r>
          <a:endParaRPr lang="nb-NO" dirty="0"/>
        </a:p>
      </dgm:t>
    </dgm:pt>
    <dgm:pt modelId="{198E9BF2-1196-4E85-93A0-1C4257578A04}" type="parTrans" cxnId="{1591D517-4B60-40FB-BAEC-3D83EA8BA7CC}">
      <dgm:prSet/>
      <dgm:spPr/>
      <dgm:t>
        <a:bodyPr/>
        <a:lstStyle/>
        <a:p>
          <a:endParaRPr lang="nb-NO"/>
        </a:p>
      </dgm:t>
    </dgm:pt>
    <dgm:pt modelId="{F9FE0948-DDCE-441D-BAD8-DFFB035DA1BA}" type="sibTrans" cxnId="{1591D517-4B60-40FB-BAEC-3D83EA8BA7CC}">
      <dgm:prSet/>
      <dgm:spPr/>
      <dgm:t>
        <a:bodyPr/>
        <a:lstStyle/>
        <a:p>
          <a:endParaRPr lang="nb-NO"/>
        </a:p>
      </dgm:t>
    </dgm:pt>
    <dgm:pt modelId="{B304CE60-4277-40D1-8EDD-A993EF4A1A56}">
      <dgm:prSet phldrT="[Tekst]"/>
      <dgm:spPr/>
      <dgm:t>
        <a:bodyPr/>
        <a:lstStyle/>
        <a:p>
          <a:r>
            <a:rPr lang="nb-NO" dirty="0" smtClean="0"/>
            <a:t>Ikke ansatt eller student ved UiO</a:t>
          </a:r>
          <a:endParaRPr lang="nb-NO" dirty="0"/>
        </a:p>
      </dgm:t>
    </dgm:pt>
    <dgm:pt modelId="{E135E1FF-B81E-4BF3-9CA0-45D8A7038545}" type="parTrans" cxnId="{7844729A-296B-4137-BF3F-57F85412C101}">
      <dgm:prSet/>
      <dgm:spPr/>
      <dgm:t>
        <a:bodyPr/>
        <a:lstStyle/>
        <a:p>
          <a:endParaRPr lang="nb-NO"/>
        </a:p>
      </dgm:t>
    </dgm:pt>
    <dgm:pt modelId="{FFB9FDB3-FEBB-433A-89C2-6EB05DA9AC6A}" type="sibTrans" cxnId="{7844729A-296B-4137-BF3F-57F85412C101}">
      <dgm:prSet/>
      <dgm:spPr/>
      <dgm:t>
        <a:bodyPr/>
        <a:lstStyle/>
        <a:p>
          <a:endParaRPr lang="nb-NO"/>
        </a:p>
      </dgm:t>
    </dgm:pt>
    <dgm:pt modelId="{8CAB62DC-CE5E-490C-BB95-AEA50CB2AB22}">
      <dgm:prSet phldrT="[Tekst]"/>
      <dgm:spPr/>
      <dgm:t>
        <a:bodyPr/>
        <a:lstStyle/>
        <a:p>
          <a:r>
            <a:rPr lang="nb-NO" dirty="0" smtClean="0"/>
            <a:t>Si fra systemet for studenter</a:t>
          </a:r>
          <a:endParaRPr lang="nb-NO" dirty="0"/>
        </a:p>
      </dgm:t>
    </dgm:pt>
    <dgm:pt modelId="{D6FC5227-49F1-4A16-8102-808BFC909BF5}" type="parTrans" cxnId="{D1B1C69E-4D19-4CB9-B36A-F48B2B587AFA}">
      <dgm:prSet/>
      <dgm:spPr/>
      <dgm:t>
        <a:bodyPr/>
        <a:lstStyle/>
        <a:p>
          <a:endParaRPr lang="nb-NO"/>
        </a:p>
      </dgm:t>
    </dgm:pt>
    <dgm:pt modelId="{1DF79007-964F-4F57-8880-6FEB1E974736}" type="sibTrans" cxnId="{D1B1C69E-4D19-4CB9-B36A-F48B2B587AFA}">
      <dgm:prSet/>
      <dgm:spPr/>
      <dgm:t>
        <a:bodyPr/>
        <a:lstStyle/>
        <a:p>
          <a:endParaRPr lang="nb-NO"/>
        </a:p>
      </dgm:t>
    </dgm:pt>
    <dgm:pt modelId="{18959EE9-659B-48E4-BED3-7F1C526A15B3}">
      <dgm:prSet phldrT="[Tekst]"/>
      <dgm:spPr/>
      <dgm:t>
        <a:bodyPr/>
        <a:lstStyle/>
        <a:p>
          <a:endParaRPr lang="nb-NO" dirty="0"/>
        </a:p>
      </dgm:t>
    </dgm:pt>
    <dgm:pt modelId="{64BFFC48-3678-432A-90AE-155C77DCD6BB}" type="parTrans" cxnId="{AE93A606-ECF8-4F1E-B205-75C588B95D25}">
      <dgm:prSet/>
      <dgm:spPr/>
      <dgm:t>
        <a:bodyPr/>
        <a:lstStyle/>
        <a:p>
          <a:endParaRPr lang="nb-NO"/>
        </a:p>
      </dgm:t>
    </dgm:pt>
    <dgm:pt modelId="{D003B2BD-FE24-4DBE-A96C-E77E2FF5E10F}" type="sibTrans" cxnId="{AE93A606-ECF8-4F1E-B205-75C588B95D25}">
      <dgm:prSet/>
      <dgm:spPr/>
      <dgm:t>
        <a:bodyPr/>
        <a:lstStyle/>
        <a:p>
          <a:endParaRPr lang="nb-NO"/>
        </a:p>
      </dgm:t>
    </dgm:pt>
    <dgm:pt modelId="{E71CF393-AFA7-4684-B3AB-36C4D18B00B0}">
      <dgm:prSet phldrT="[Tekst]"/>
      <dgm:spPr/>
      <dgm:t>
        <a:bodyPr/>
        <a:lstStyle/>
        <a:p>
          <a:endParaRPr lang="nb-NO" dirty="0"/>
        </a:p>
      </dgm:t>
    </dgm:pt>
    <dgm:pt modelId="{F0F637E7-5A01-4394-8CF0-C927FD7BC033}" type="parTrans" cxnId="{981E0312-0B22-4763-8568-9A6B4300F98A}">
      <dgm:prSet/>
      <dgm:spPr/>
      <dgm:t>
        <a:bodyPr/>
        <a:lstStyle/>
        <a:p>
          <a:endParaRPr lang="nb-NO"/>
        </a:p>
      </dgm:t>
    </dgm:pt>
    <dgm:pt modelId="{0E2B1AAC-B1FC-46C1-AB3F-710A479F2F18}" type="sibTrans" cxnId="{981E0312-0B22-4763-8568-9A6B4300F98A}">
      <dgm:prSet/>
      <dgm:spPr/>
      <dgm:t>
        <a:bodyPr/>
        <a:lstStyle/>
        <a:p>
          <a:endParaRPr lang="nb-NO"/>
        </a:p>
      </dgm:t>
    </dgm:pt>
    <dgm:pt modelId="{5D9EB95B-E1CB-4698-A459-E4B1B8DE349F}" type="pres">
      <dgm:prSet presAssocID="{B331988C-384D-461F-BFC8-AAA13A67C22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EFA61AAD-8AE3-4E95-8834-3106A4E67503}" type="pres">
      <dgm:prSet presAssocID="{51AEB7CD-E685-4436-A8B1-BA9A6825A8CA}" presName="linNode" presStyleCnt="0"/>
      <dgm:spPr/>
    </dgm:pt>
    <dgm:pt modelId="{C538D175-7142-4229-B684-9CBAB36A8375}" type="pres">
      <dgm:prSet presAssocID="{51AEB7CD-E685-4436-A8B1-BA9A6825A8CA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2B73014-27AD-48C6-8F44-9F2A9D63090E}" type="pres">
      <dgm:prSet presAssocID="{51AEB7CD-E685-4436-A8B1-BA9A6825A8CA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5790E33F-189E-4996-9816-263CD6E21121}" type="pres">
      <dgm:prSet presAssocID="{8576E6F7-0DE9-4D83-8CE5-C0CA0EEDF971}" presName="spacing" presStyleCnt="0"/>
      <dgm:spPr/>
    </dgm:pt>
    <dgm:pt modelId="{5A8C354C-34E5-4335-AF92-23EE76821D50}" type="pres">
      <dgm:prSet presAssocID="{B304CE60-4277-40D1-8EDD-A993EF4A1A56}" presName="linNode" presStyleCnt="0"/>
      <dgm:spPr/>
    </dgm:pt>
    <dgm:pt modelId="{665C074C-63EB-4124-A79C-263A9FBB100B}" type="pres">
      <dgm:prSet presAssocID="{B304CE60-4277-40D1-8EDD-A993EF4A1A56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23AA94-B668-4B74-8671-A46F67EFC6B1}" type="pres">
      <dgm:prSet presAssocID="{B304CE60-4277-40D1-8EDD-A993EF4A1A56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C0B78883-8FD2-4DD0-BDBE-4B36AB5C62C3}" type="presOf" srcId="{51AEB7CD-E685-4436-A8B1-BA9A6825A8CA}" destId="{C538D175-7142-4229-B684-9CBAB36A8375}" srcOrd="0" destOrd="0" presId="urn:microsoft.com/office/officeart/2005/8/layout/vList6"/>
    <dgm:cxn modelId="{D1B1C69E-4D19-4CB9-B36A-F48B2B587AFA}" srcId="{B304CE60-4277-40D1-8EDD-A993EF4A1A56}" destId="{8CAB62DC-CE5E-490C-BB95-AEA50CB2AB22}" srcOrd="1" destOrd="0" parTransId="{D6FC5227-49F1-4A16-8102-808BFC909BF5}" sibTransId="{1DF79007-964F-4F57-8880-6FEB1E974736}"/>
    <dgm:cxn modelId="{1591D517-4B60-40FB-BAEC-3D83EA8BA7CC}" srcId="{51AEB7CD-E685-4436-A8B1-BA9A6825A8CA}" destId="{E9AED70D-E352-4BE6-8805-73D4793A0DA4}" srcOrd="1" destOrd="0" parTransId="{198E9BF2-1196-4E85-93A0-1C4257578A04}" sibTransId="{F9FE0948-DDCE-441D-BAD8-DFFB035DA1BA}"/>
    <dgm:cxn modelId="{55597636-9CA3-4F57-8D1F-0AC90EAFBC46}" type="presOf" srcId="{E9AED70D-E352-4BE6-8805-73D4793A0DA4}" destId="{32B73014-27AD-48C6-8F44-9F2A9D63090E}" srcOrd="0" destOrd="1" presId="urn:microsoft.com/office/officeart/2005/8/layout/vList6"/>
    <dgm:cxn modelId="{7844729A-296B-4137-BF3F-57F85412C101}" srcId="{B331988C-384D-461F-BFC8-AAA13A67C221}" destId="{B304CE60-4277-40D1-8EDD-A993EF4A1A56}" srcOrd="1" destOrd="0" parTransId="{E135E1FF-B81E-4BF3-9CA0-45D8A7038545}" sibTransId="{FFB9FDB3-FEBB-433A-89C2-6EB05DA9AC6A}"/>
    <dgm:cxn modelId="{4ED06430-5707-436B-9011-4F1379683040}" type="presOf" srcId="{B331988C-384D-461F-BFC8-AAA13A67C221}" destId="{5D9EB95B-E1CB-4698-A459-E4B1B8DE349F}" srcOrd="0" destOrd="0" presId="urn:microsoft.com/office/officeart/2005/8/layout/vList6"/>
    <dgm:cxn modelId="{21680967-CE2A-4F93-82A9-9F8EB08D3C14}" type="presOf" srcId="{8CAB62DC-CE5E-490C-BB95-AEA50CB2AB22}" destId="{8223AA94-B668-4B74-8671-A46F67EFC6B1}" srcOrd="0" destOrd="1" presId="urn:microsoft.com/office/officeart/2005/8/layout/vList6"/>
    <dgm:cxn modelId="{7F3CF3D3-F112-4191-A185-2C8739468D27}" srcId="{B331988C-384D-461F-BFC8-AAA13A67C221}" destId="{51AEB7CD-E685-4436-A8B1-BA9A6825A8CA}" srcOrd="0" destOrd="0" parTransId="{2DB8F5A2-C2A1-42B7-82AA-5D0E225CFCDB}" sibTransId="{8576E6F7-0DE9-4D83-8CE5-C0CA0EEDF971}"/>
    <dgm:cxn modelId="{745EF01A-B598-43B9-B1B8-C0CB6384854A}" type="presOf" srcId="{B304CE60-4277-40D1-8EDD-A993EF4A1A56}" destId="{665C074C-63EB-4124-A79C-263A9FBB100B}" srcOrd="0" destOrd="0" presId="urn:microsoft.com/office/officeart/2005/8/layout/vList6"/>
    <dgm:cxn modelId="{AE93A606-ECF8-4F1E-B205-75C588B95D25}" srcId="{51AEB7CD-E685-4436-A8B1-BA9A6825A8CA}" destId="{18959EE9-659B-48E4-BED3-7F1C526A15B3}" srcOrd="0" destOrd="0" parTransId="{64BFFC48-3678-432A-90AE-155C77DCD6BB}" sibTransId="{D003B2BD-FE24-4DBE-A96C-E77E2FF5E10F}"/>
    <dgm:cxn modelId="{981E0312-0B22-4763-8568-9A6B4300F98A}" srcId="{B304CE60-4277-40D1-8EDD-A993EF4A1A56}" destId="{E71CF393-AFA7-4684-B3AB-36C4D18B00B0}" srcOrd="0" destOrd="0" parTransId="{F0F637E7-5A01-4394-8CF0-C927FD7BC033}" sibTransId="{0E2B1AAC-B1FC-46C1-AB3F-710A479F2F18}"/>
    <dgm:cxn modelId="{B3BA09B8-4120-44EE-B1F7-CB1106680EF9}" type="presOf" srcId="{E71CF393-AFA7-4684-B3AB-36C4D18B00B0}" destId="{8223AA94-B668-4B74-8671-A46F67EFC6B1}" srcOrd="0" destOrd="0" presId="urn:microsoft.com/office/officeart/2005/8/layout/vList6"/>
    <dgm:cxn modelId="{EFA76A7A-ED46-4CD6-8D22-D0AF6610CD35}" type="presOf" srcId="{18959EE9-659B-48E4-BED3-7F1C526A15B3}" destId="{32B73014-27AD-48C6-8F44-9F2A9D63090E}" srcOrd="0" destOrd="0" presId="urn:microsoft.com/office/officeart/2005/8/layout/vList6"/>
    <dgm:cxn modelId="{3EFBDCCD-19F6-449F-8762-6007E3851089}" type="presParOf" srcId="{5D9EB95B-E1CB-4698-A459-E4B1B8DE349F}" destId="{EFA61AAD-8AE3-4E95-8834-3106A4E67503}" srcOrd="0" destOrd="0" presId="urn:microsoft.com/office/officeart/2005/8/layout/vList6"/>
    <dgm:cxn modelId="{25EA936B-BDB8-48AA-855B-D1790CD09CC8}" type="presParOf" srcId="{EFA61AAD-8AE3-4E95-8834-3106A4E67503}" destId="{C538D175-7142-4229-B684-9CBAB36A8375}" srcOrd="0" destOrd="0" presId="urn:microsoft.com/office/officeart/2005/8/layout/vList6"/>
    <dgm:cxn modelId="{434A7E02-81A9-4676-BCD9-24E0C6B36516}" type="presParOf" srcId="{EFA61AAD-8AE3-4E95-8834-3106A4E67503}" destId="{32B73014-27AD-48C6-8F44-9F2A9D63090E}" srcOrd="1" destOrd="0" presId="urn:microsoft.com/office/officeart/2005/8/layout/vList6"/>
    <dgm:cxn modelId="{040F26F4-BFE1-4CE1-A6DF-D4EB457C80F4}" type="presParOf" srcId="{5D9EB95B-E1CB-4698-A459-E4B1B8DE349F}" destId="{5790E33F-189E-4996-9816-263CD6E21121}" srcOrd="1" destOrd="0" presId="urn:microsoft.com/office/officeart/2005/8/layout/vList6"/>
    <dgm:cxn modelId="{C77131F4-1DCB-4255-A528-CB2240A82988}" type="presParOf" srcId="{5D9EB95B-E1CB-4698-A459-E4B1B8DE349F}" destId="{5A8C354C-34E5-4335-AF92-23EE76821D50}" srcOrd="2" destOrd="0" presId="urn:microsoft.com/office/officeart/2005/8/layout/vList6"/>
    <dgm:cxn modelId="{C250A5B7-E53F-4F24-A027-6679D911174E}" type="presParOf" srcId="{5A8C354C-34E5-4335-AF92-23EE76821D50}" destId="{665C074C-63EB-4124-A79C-263A9FBB100B}" srcOrd="0" destOrd="0" presId="urn:microsoft.com/office/officeart/2005/8/layout/vList6"/>
    <dgm:cxn modelId="{832F0E5E-1906-44AA-9A42-5AD85A5B3648}" type="presParOf" srcId="{5A8C354C-34E5-4335-AF92-23EE76821D50}" destId="{8223AA94-B668-4B74-8671-A46F67EFC6B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B73014-27AD-48C6-8F44-9F2A9D63090E}">
      <dsp:nvSpPr>
        <dsp:cNvPr id="0" name=""/>
        <dsp:cNvSpPr/>
      </dsp:nvSpPr>
      <dsp:spPr>
        <a:xfrm>
          <a:off x="3291839" y="552"/>
          <a:ext cx="4937760" cy="21546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25" tIns="22225" rIns="22225" bIns="22225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nb-NO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3500" kern="1200" dirty="0" smtClean="0"/>
            <a:t>Varslingslinje for ansatte</a:t>
          </a:r>
          <a:endParaRPr lang="nb-NO" sz="3500" kern="1200" dirty="0"/>
        </a:p>
      </dsp:txBody>
      <dsp:txXfrm>
        <a:off x="3291839" y="269889"/>
        <a:ext cx="4129750" cy="1616020"/>
      </dsp:txXfrm>
    </dsp:sp>
    <dsp:sp modelId="{C538D175-7142-4229-B684-9CBAB36A8375}">
      <dsp:nvSpPr>
        <dsp:cNvPr id="0" name=""/>
        <dsp:cNvSpPr/>
      </dsp:nvSpPr>
      <dsp:spPr>
        <a:xfrm>
          <a:off x="0" y="552"/>
          <a:ext cx="3291840" cy="2154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4200" kern="1200" dirty="0" smtClean="0"/>
            <a:t>Ansatt ved UiO</a:t>
          </a:r>
          <a:endParaRPr lang="nb-NO" sz="4200" kern="1200" dirty="0"/>
        </a:p>
      </dsp:txBody>
      <dsp:txXfrm>
        <a:off x="105183" y="105735"/>
        <a:ext cx="3081474" cy="1944328"/>
      </dsp:txXfrm>
    </dsp:sp>
    <dsp:sp modelId="{8223AA94-B668-4B74-8671-A46F67EFC6B1}">
      <dsp:nvSpPr>
        <dsp:cNvPr id="0" name=""/>
        <dsp:cNvSpPr/>
      </dsp:nvSpPr>
      <dsp:spPr>
        <a:xfrm>
          <a:off x="3291839" y="2370716"/>
          <a:ext cx="4937760" cy="21546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25" tIns="22225" rIns="22225" bIns="22225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nb-NO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3500" kern="1200" dirty="0" smtClean="0"/>
            <a:t>Si fra systemet for studenter</a:t>
          </a:r>
          <a:endParaRPr lang="nb-NO" sz="3500" kern="1200" dirty="0"/>
        </a:p>
      </dsp:txBody>
      <dsp:txXfrm>
        <a:off x="3291839" y="2640053"/>
        <a:ext cx="4129750" cy="1616020"/>
      </dsp:txXfrm>
    </dsp:sp>
    <dsp:sp modelId="{665C074C-63EB-4124-A79C-263A9FBB100B}">
      <dsp:nvSpPr>
        <dsp:cNvPr id="0" name=""/>
        <dsp:cNvSpPr/>
      </dsp:nvSpPr>
      <dsp:spPr>
        <a:xfrm>
          <a:off x="0" y="2370716"/>
          <a:ext cx="3291840" cy="2154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4200" kern="1200" dirty="0" smtClean="0"/>
            <a:t>Ikke ansatt eller student ved UiO</a:t>
          </a:r>
          <a:endParaRPr lang="nb-NO" sz="4200" kern="1200" dirty="0"/>
        </a:p>
      </dsp:txBody>
      <dsp:txXfrm>
        <a:off x="105183" y="2475899"/>
        <a:ext cx="3081474" cy="19443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7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C8648-2B80-4545-8DA6-C52202965E80}" type="datetimeFigureOut">
              <a:rPr lang="nb-NO" smtClean="0"/>
              <a:t>08.09.2020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2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7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82249-5D99-4CF8-B50F-10D3ADD53A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4486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Årets si</a:t>
            </a:r>
            <a:r>
              <a:rPr lang="nb-NO" baseline="0" dirty="0" smtClean="0"/>
              <a:t> fra kampanje retter seg mot alle ansatte og studenter og </a:t>
            </a:r>
            <a:r>
              <a:rPr lang="nb-NO" baseline="0" dirty="0" err="1" smtClean="0"/>
              <a:t>phd</a:t>
            </a:r>
            <a:r>
              <a:rPr lang="nb-NO" baseline="0" dirty="0" smtClean="0"/>
              <a:t>-kandidater spesielt. Tema er varsling. Vi ønsker å gjøre varslingssystemet ved UiO kjent. Hva er å varsle  og hvordan. </a:t>
            </a:r>
          </a:p>
          <a:p>
            <a:endParaRPr lang="nb-NO" baseline="0" dirty="0" smtClean="0"/>
          </a:p>
          <a:p>
            <a:r>
              <a:rPr lang="nb-NO" baseline="0" dirty="0" smtClean="0"/>
              <a:t>Bakteppe for at vi spesielt vil nå </a:t>
            </a:r>
            <a:r>
              <a:rPr lang="nb-NO" baseline="0" dirty="0" err="1" smtClean="0"/>
              <a:t>phd</a:t>
            </a:r>
            <a:r>
              <a:rPr lang="nb-NO" baseline="0" dirty="0" smtClean="0"/>
              <a:t>-kandidatene er den nasjonale kartleggingen fra 2019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AABFE-D6A3-4F8D-9865-83B469639A3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5338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Nasjonal kartlegging av mobbing og trakassering i UH-sektoren hadde som formål </a:t>
            </a:r>
            <a:r>
              <a:rPr lang="nb-NO" i="1" dirty="0" smtClean="0"/>
              <a:t>å kartlegge omfang og frekvens av mobbing og trakassering på arbeidsplassen, samt tilfeller av seksuell trakassering og seksuelle overgrep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Resultatene ble publisert sommeren 2019</a:t>
            </a:r>
            <a:endParaRPr lang="nb-NO" baseline="0" dirty="0" smtClean="0"/>
          </a:p>
          <a:p>
            <a:endParaRPr lang="nb-NO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dirty="0" smtClean="0"/>
              <a:t>13 % oppgir å ha blitt mobbet eller trakassert ved UiO.</a:t>
            </a:r>
            <a:r>
              <a:rPr lang="nb-NO" baseline="0" dirty="0" smtClean="0"/>
              <a:t> Det er flere eldre enn yngre som opplever dette, men når det kommer til </a:t>
            </a:r>
            <a:r>
              <a:rPr lang="nb-NO" baseline="0" dirty="0" err="1" smtClean="0"/>
              <a:t>phd</a:t>
            </a:r>
            <a:r>
              <a:rPr lang="nb-NO" baseline="0" dirty="0" smtClean="0"/>
              <a:t>-gruppen svarer 63% av de som har blitt mobbet og trakassert at de har opplevd dette fra en overordnet kollega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baseline="0" dirty="0" smtClean="0"/>
              <a:t>Videre har </a:t>
            </a:r>
            <a:r>
              <a:rPr lang="nb-NO" dirty="0" smtClean="0"/>
              <a:t>1.6 %</a:t>
            </a:r>
            <a:r>
              <a:rPr lang="nb-NO" baseline="0" dirty="0" smtClean="0"/>
              <a:t> av ansatte ved UiO</a:t>
            </a:r>
            <a:r>
              <a:rPr lang="nb-NO" dirty="0" smtClean="0"/>
              <a:t> opplevd seksuell trakassering, og da er de</a:t>
            </a:r>
            <a:r>
              <a:rPr lang="nb-NO" baseline="0" dirty="0" smtClean="0"/>
              <a:t> yngre ansatte som er mest utsatt. Og når man ser på hvem som utsetter hvem for seksuell trakassering svarer </a:t>
            </a:r>
            <a:r>
              <a:rPr lang="nb-NO" dirty="0" smtClean="0"/>
              <a:t>personer</a:t>
            </a:r>
            <a:r>
              <a:rPr lang="nb-NO" baseline="0" dirty="0" smtClean="0"/>
              <a:t> mellom 18 og 29 år og stipendiatene at det er </a:t>
            </a:r>
            <a:r>
              <a:rPr lang="nb-NO" dirty="0" smtClean="0"/>
              <a:t>en overordnet kollega som står</a:t>
            </a:r>
            <a:r>
              <a:rPr lang="nb-NO" baseline="0" dirty="0" smtClean="0"/>
              <a:t> for den seksuelle trakasseringen.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nb-NO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 smtClean="0"/>
              <a:t>Men så har vi få innmeldte saker. Det er det mange grunner til  – det skal vi ikke gå inn på her – men kartleggingen viste at </a:t>
            </a:r>
            <a:r>
              <a:rPr lang="nb-NO" dirty="0" smtClean="0"/>
              <a:t>kun </a:t>
            </a:r>
            <a:r>
              <a:rPr lang="nb-NO" b="1" dirty="0" smtClean="0"/>
              <a:t>29 % av </a:t>
            </a:r>
            <a:r>
              <a:rPr lang="nb-NO" b="1" dirty="0" err="1" smtClean="0"/>
              <a:t>phd</a:t>
            </a:r>
            <a:r>
              <a:rPr lang="nb-NO" b="1" dirty="0" smtClean="0"/>
              <a:t>-</a:t>
            </a:r>
            <a:r>
              <a:rPr lang="nb-NO" b="1" baseline="0" dirty="0" smtClean="0"/>
              <a:t> </a:t>
            </a:r>
            <a:r>
              <a:rPr lang="nb-NO" b="1" dirty="0" smtClean="0"/>
              <a:t>kandidatene ved UiO kjenner til varslingssystemet.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Det</a:t>
            </a:r>
            <a:r>
              <a:rPr lang="nb-NO" baseline="0" dirty="0" smtClean="0"/>
              <a:t> må vi gjøre noe med. Derfor er </a:t>
            </a:r>
            <a:r>
              <a:rPr lang="nb-NO" baseline="0" dirty="0" err="1" smtClean="0"/>
              <a:t>phd</a:t>
            </a:r>
            <a:r>
              <a:rPr lang="nb-NO" baseline="0" dirty="0" smtClean="0"/>
              <a:t>-kandidatene hovedfokus for årets si fra kampanje.  </a:t>
            </a:r>
            <a:r>
              <a:rPr lang="nb-NO" dirty="0" smtClean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DB7E4-7611-49A6-BAF6-CC34031CD99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4644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UiO har denne sommeren fått nye </a:t>
            </a:r>
            <a:r>
              <a:rPr lang="nb-NO" baseline="0" dirty="0" smtClean="0"/>
              <a:t>varslingsrutiner og oppgraderte nettsider har lagt opp to ulike linjer for PHD som er ansatt og ikke ansatt ved UiO. Dette gjør det litt mer utfordrende i informasjonen. 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F82249-5D99-4CF8-B50F-10D3ADD53A7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0538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F82249-5D99-4CF8-B50F-10D3ADD53A7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449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DAC8-322B-41AE-99F5-C1CDC4200E11}" type="datetimeFigureOut">
              <a:rPr lang="nb-NO" smtClean="0"/>
              <a:t>08.09.2020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1716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DAC8-322B-41AE-99F5-C1CDC4200E11}" type="datetimeFigureOut">
              <a:rPr lang="nb-NO" smtClean="0"/>
              <a:t>08.09.2020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4918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DAC8-322B-41AE-99F5-C1CDC4200E11}" type="datetimeFigureOut">
              <a:rPr lang="nb-NO" smtClean="0"/>
              <a:t>08.09.2020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55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DAC8-322B-41AE-99F5-C1CDC4200E11}" type="datetimeFigureOut">
              <a:rPr lang="nb-NO" smtClean="0"/>
              <a:t>08.09.2020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300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DAC8-322B-41AE-99F5-C1CDC4200E11}" type="datetimeFigureOut">
              <a:rPr lang="nb-NO" smtClean="0"/>
              <a:t>08.09.2020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882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DAC8-322B-41AE-99F5-C1CDC4200E11}" type="datetimeFigureOut">
              <a:rPr lang="nb-NO" smtClean="0"/>
              <a:t>08.09.2020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0898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DAC8-322B-41AE-99F5-C1CDC4200E11}" type="datetimeFigureOut">
              <a:rPr lang="nb-NO" smtClean="0"/>
              <a:t>08.09.2020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1587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DAC8-322B-41AE-99F5-C1CDC4200E11}" type="datetimeFigureOut">
              <a:rPr lang="nb-NO" smtClean="0"/>
              <a:t>08.09.2020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7219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DAC8-322B-41AE-99F5-C1CDC4200E11}" type="datetimeFigureOut">
              <a:rPr lang="nb-NO" smtClean="0"/>
              <a:t>08.09.2020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028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DAC8-322B-41AE-99F5-C1CDC4200E11}" type="datetimeFigureOut">
              <a:rPr lang="nb-NO" smtClean="0"/>
              <a:t>08.09.2020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5720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DAC8-322B-41AE-99F5-C1CDC4200E11}" type="datetimeFigureOut">
              <a:rPr lang="nb-NO" smtClean="0"/>
              <a:t>08.09.2020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8873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8. mars 2012 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89CA56-628D-E14F-B911-1B324778F73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Nyheter I HR-portalen, Elisabeth Smokvina SPLO/USIT/UIO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04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FDAC8-322B-41AE-99F5-C1CDC4200E11}" type="datetimeFigureOut">
              <a:rPr lang="nb-NO" smtClean="0"/>
              <a:t>08.09.2020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88E6F-9C44-44BB-A896-B188BCE320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3137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/>
          <p:cNvSpPr>
            <a:spLocks noGrp="1"/>
          </p:cNvSpPr>
          <p:nvPr>
            <p:ph type="subTitle" sz="quarter" idx="1"/>
          </p:nvPr>
        </p:nvSpPr>
        <p:spPr>
          <a:xfrm>
            <a:off x="1613344" y="3068960"/>
            <a:ext cx="6696744" cy="2520280"/>
          </a:xfrm>
        </p:spPr>
        <p:txBody>
          <a:bodyPr>
            <a:normAutofit/>
          </a:bodyPr>
          <a:lstStyle/>
          <a:p>
            <a:r>
              <a:rPr lang="nb-NO" sz="4900" b="1" dirty="0" smtClean="0"/>
              <a:t>Si fra kampanje om varsling – UKE 41</a:t>
            </a:r>
            <a:endParaRPr lang="nb-NO" sz="4000" b="1" dirty="0"/>
          </a:p>
          <a:p>
            <a:endParaRPr lang="nb-NO" sz="4000" dirty="0"/>
          </a:p>
        </p:txBody>
      </p:sp>
      <p:sp>
        <p:nvSpPr>
          <p:cNvPr id="3" name="Undertittel 1"/>
          <p:cNvSpPr txBox="1">
            <a:spLocks/>
          </p:cNvSpPr>
          <p:nvPr/>
        </p:nvSpPr>
        <p:spPr>
          <a:xfrm>
            <a:off x="1619672" y="4503390"/>
            <a:ext cx="6840760" cy="2736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4000" b="1" dirty="0" smtClean="0"/>
          </a:p>
          <a:p>
            <a:endParaRPr lang="nb-NO" sz="4000" b="1" dirty="0" smtClean="0"/>
          </a:p>
          <a:p>
            <a:endParaRPr lang="nb-NO" sz="2000" b="1" dirty="0" smtClean="0"/>
          </a:p>
          <a:p>
            <a:endParaRPr lang="nb-NO" sz="4000" b="1" dirty="0" smtClean="0"/>
          </a:p>
          <a:p>
            <a:endParaRPr lang="nb-NO" sz="4000" b="1" dirty="0" smtClean="0"/>
          </a:p>
          <a:p>
            <a:endParaRPr lang="nb-NO" sz="4000" b="1" dirty="0" smtClean="0"/>
          </a:p>
          <a:p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135359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Nasjonal kartlegging </a:t>
            </a:r>
            <a:endParaRPr lang="nb-NO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987" y="2132856"/>
            <a:ext cx="7748813" cy="42064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296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Varslingslinjer for PHD</a:t>
            </a:r>
            <a:endParaRPr lang="en-US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77773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286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nå </a:t>
            </a:r>
            <a:r>
              <a:rPr lang="nb-NO" dirty="0" err="1" smtClean="0"/>
              <a:t>phd</a:t>
            </a:r>
            <a:r>
              <a:rPr lang="nb-NO" dirty="0" smtClean="0"/>
              <a:t>-kandidatene?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Hvilke kanaler finnes lokalt?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630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14402"/>
          </a:xfrm>
        </p:spPr>
        <p:txBody>
          <a:bodyPr/>
          <a:lstStyle/>
          <a:p>
            <a:r>
              <a:rPr lang="nb-NO" b="1" dirty="0" smtClean="0"/>
              <a:t>Takk for meg!</a:t>
            </a:r>
            <a:endParaRPr lang="nb-NO" b="1" dirty="0"/>
          </a:p>
        </p:txBody>
      </p:sp>
      <p:pic>
        <p:nvPicPr>
          <p:cNvPr id="8" name="Content Placeholder 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825" y="4941168"/>
            <a:ext cx="48291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77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2485</TotalTime>
  <Words>330</Words>
  <Application>Microsoft Office PowerPoint</Application>
  <PresentationFormat>Skjermfremvisning (4:3)</PresentationFormat>
  <Paragraphs>34</Paragraphs>
  <Slides>5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Office-tema</vt:lpstr>
      <vt:lpstr>PowerPoint-presentasjon</vt:lpstr>
      <vt:lpstr>Nasjonal kartlegging </vt:lpstr>
      <vt:lpstr>Varslingslinjer for PHD</vt:lpstr>
      <vt:lpstr>Hvordan nå phd-kandidatene?</vt:lpstr>
      <vt:lpstr>Takk for meg!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FORSide</dc:title>
  <dc:creator>Hege Elisabeth Løvbak</dc:creator>
  <cp:lastModifiedBy>Thomas Østerhaug</cp:lastModifiedBy>
  <cp:revision>220</cp:revision>
  <cp:lastPrinted>2019-09-06T09:18:49Z</cp:lastPrinted>
  <dcterms:created xsi:type="dcterms:W3CDTF">2018-07-03T10:38:26Z</dcterms:created>
  <dcterms:modified xsi:type="dcterms:W3CDTF">2020-09-08T12:00:56Z</dcterms:modified>
</cp:coreProperties>
</file>