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04" r:id="rId2"/>
    <p:sldId id="309" r:id="rId3"/>
    <p:sldId id="259" r:id="rId4"/>
    <p:sldId id="310" r:id="rId5"/>
    <p:sldId id="261" r:id="rId6"/>
    <p:sldId id="311" r:id="rId7"/>
    <p:sldId id="263" r:id="rId8"/>
    <p:sldId id="264" r:id="rId9"/>
    <p:sldId id="265" r:id="rId10"/>
    <p:sldId id="256" r:id="rId11"/>
    <p:sldId id="260" r:id="rId12"/>
    <p:sldId id="271" r:id="rId13"/>
    <p:sldId id="278" r:id="rId14"/>
    <p:sldId id="313" r:id="rId15"/>
    <p:sldId id="293" r:id="rId16"/>
    <p:sldId id="262" r:id="rId17"/>
    <p:sldId id="286" r:id="rId18"/>
    <p:sldId id="314" r:id="rId19"/>
    <p:sldId id="257" r:id="rId20"/>
    <p:sldId id="315" r:id="rId2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721929-6EFB-4C70-8B43-5410EE17FC16}" v="498" dt="2025-06-19T07:46:01.0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3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C926AC-D1D5-4668-AE63-8A7BDDACDC85}" type="datetimeFigureOut">
              <a:rPr lang="nb-NO" smtClean="0"/>
              <a:t>19.06.2025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4399F9-C39D-426E-854F-18C122C157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3734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4399F9-C39D-426E-854F-18C122C1579F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8507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/>
              <a:t>Assosiert </a:t>
            </a:r>
            <a:r>
              <a:rPr lang="nb-NO" b="1" baseline="0"/>
              <a:t>medlem </a:t>
            </a:r>
            <a:r>
              <a:rPr lang="nb-NO" b="1" baseline="0" dirty="0"/>
              <a:t>Av </a:t>
            </a:r>
            <a:r>
              <a:rPr lang="nb-NO" b="1" baseline="0" dirty="0" err="1"/>
              <a:t>Hedwork</a:t>
            </a:r>
            <a:r>
              <a:rPr lang="nb-NO" b="1" baseline="0" dirty="0"/>
              <a:t> </a:t>
            </a:r>
            <a:r>
              <a:rPr lang="en-US" b="1" dirty="0"/>
              <a:t>Knowledge, Learning and Governance: Studies in higher education and work (HEDWORK)</a:t>
            </a:r>
          </a:p>
          <a:p>
            <a:pPr marL="0" indent="0">
              <a:buNone/>
            </a:pPr>
            <a:r>
              <a:rPr lang="nb-NO" dirty="0">
                <a:cs typeface="Calibri"/>
              </a:rPr>
              <a:t>Innsikt i </a:t>
            </a:r>
            <a:r>
              <a:rPr lang="nb-NO" u="sng" dirty="0">
                <a:cs typeface="Calibri"/>
              </a:rPr>
              <a:t>relasjoner mellom </a:t>
            </a:r>
            <a:r>
              <a:rPr lang="nb-NO" u="sng" dirty="0" err="1">
                <a:cs typeface="Calibri"/>
              </a:rPr>
              <a:t>kunnskapsraksiser</a:t>
            </a:r>
            <a:r>
              <a:rPr lang="nb-NO" u="sng" dirty="0">
                <a:cs typeface="Calibri"/>
              </a:rPr>
              <a:t> og læring </a:t>
            </a:r>
            <a:r>
              <a:rPr lang="nb-NO" dirty="0">
                <a:cs typeface="Calibri"/>
              </a:rPr>
              <a:t>i profesjons- og høyere utdanning</a:t>
            </a:r>
          </a:p>
          <a:p>
            <a:pPr marL="0" indent="0">
              <a:buNone/>
            </a:pPr>
            <a:endParaRPr lang="nb-NO" dirty="0">
              <a:cs typeface="Calibri"/>
            </a:endParaRPr>
          </a:p>
          <a:p>
            <a:endParaRPr lang="nb-NO" dirty="0">
              <a:cs typeface="Calibri"/>
            </a:endParaRPr>
          </a:p>
          <a:p>
            <a:pPr marL="0" indent="0">
              <a:buNone/>
            </a:pPr>
            <a:endParaRPr lang="nb-NO" dirty="0">
              <a:cs typeface="Calibri"/>
            </a:endParaRPr>
          </a:p>
          <a:p>
            <a:r>
              <a:rPr lang="nb-NO" dirty="0">
                <a:cs typeface="Calibri"/>
              </a:rPr>
              <a:t>STRØMSØ- MER</a:t>
            </a:r>
            <a:r>
              <a:rPr lang="nb-NO" baseline="0" dirty="0">
                <a:cs typeface="Calibri"/>
              </a:rPr>
              <a:t> </a:t>
            </a:r>
            <a:r>
              <a:rPr lang="nb-NO" baseline="0">
                <a:cs typeface="Calibri"/>
              </a:rPr>
              <a:t>SOFISTIKERTE STRATEGIER </a:t>
            </a:r>
            <a:r>
              <a:rPr lang="nb-NO" dirty="0" err="1">
                <a:cs typeface="Calibri"/>
              </a:rPr>
              <a:t>vs</a:t>
            </a:r>
            <a:r>
              <a:rPr lang="nb-NO">
                <a:cs typeface="Calibri"/>
              </a:rPr>
              <a:t> memorering </a:t>
            </a:r>
            <a:r>
              <a:rPr lang="nb-NO" baseline="0">
                <a:cs typeface="Calibri"/>
              </a:rPr>
              <a:t>PÅ AVSNITTNIVÅ- </a:t>
            </a:r>
            <a:endParaRPr lang="nb-NO" dirty="0">
              <a:cs typeface="Calibri"/>
            </a:endParaRPr>
          </a:p>
          <a:p>
            <a:pPr marL="0" indent="0">
              <a:buNone/>
            </a:pPr>
            <a:r>
              <a:rPr lang="nb-NO" baseline="0">
                <a:cs typeface="Calibri"/>
              </a:rPr>
              <a:t>READ </a:t>
            </a:r>
            <a:r>
              <a:rPr lang="nb-NO" baseline="0" dirty="0">
                <a:cs typeface="Calibri"/>
              </a:rPr>
              <a:t>ALOUD PROTOLLER -</a:t>
            </a:r>
            <a:r>
              <a:rPr lang="nb-NO" dirty="0">
                <a:cs typeface="Calibri"/>
              </a:rPr>
              <a:t>Behov for kunnskap om sentrale læringsutfordringer studenter står overfor som nykommere til et kunnskapsfelt </a:t>
            </a:r>
          </a:p>
          <a:p>
            <a:pPr>
              <a:buNone/>
            </a:pPr>
            <a:endParaRPr lang="nb-NO" b="1" dirty="0">
              <a:solidFill>
                <a:srgbClr val="FF0000"/>
              </a:solidFill>
              <a:cs typeface="Calibri"/>
            </a:endParaRPr>
          </a:p>
          <a:p>
            <a:pPr>
              <a:buNone/>
            </a:pPr>
            <a:r>
              <a:rPr lang="nb-NO" b="1" dirty="0">
                <a:solidFill>
                  <a:srgbClr val="FF0000"/>
                </a:solidFill>
                <a:cs typeface="Calibri"/>
              </a:rPr>
              <a:t>Kunnskapsinteresse. Læringsutfordringer --- hva er viktig for studenter viktig å forstå og mestre for innvielse i et kunnskapsfelt?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cs typeface="Calibri Light"/>
              </a:rPr>
              <a:t>Innsikter</a:t>
            </a:r>
            <a:r>
              <a:rPr lang="en-US">
                <a:cs typeface="Calibri Light"/>
              </a:rPr>
              <a:t> </a:t>
            </a:r>
            <a:r>
              <a:rPr lang="en-US" dirty="0">
                <a:cs typeface="Calibri Light"/>
              </a:rPr>
              <a:t>i </a:t>
            </a:r>
            <a:r>
              <a:rPr lang="en-US" dirty="0" err="1">
                <a:cs typeface="Calibri Light"/>
              </a:rPr>
              <a:t>studenters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deltakelse</a:t>
            </a:r>
            <a:r>
              <a:rPr lang="en-US" dirty="0">
                <a:cs typeface="Calibri Light"/>
              </a:rPr>
              <a:t> I kunnskapspraksiser - </a:t>
            </a:r>
            <a:r>
              <a:rPr lang="en-US" dirty="0" err="1">
                <a:cs typeface="Calibri Light"/>
              </a:rPr>
              <a:t>Viktig</a:t>
            </a:r>
            <a:r>
              <a:rPr lang="en-US" dirty="0">
                <a:cs typeface="Calibri Light"/>
              </a:rPr>
              <a:t> for design </a:t>
            </a:r>
            <a:r>
              <a:rPr lang="en-US" dirty="0" err="1">
                <a:cs typeface="Calibri Light"/>
              </a:rPr>
              <a:t>av</a:t>
            </a:r>
            <a:r>
              <a:rPr lang="en-US" dirty="0">
                <a:cs typeface="Calibri Light"/>
              </a:rPr>
              <a:t> programmer og </a:t>
            </a:r>
            <a:r>
              <a:rPr lang="en-US" dirty="0" err="1">
                <a:cs typeface="Calibri Light"/>
              </a:rPr>
              <a:t>kurs</a:t>
            </a:r>
            <a:r>
              <a:rPr lang="en-US">
                <a:cs typeface="Calibri Light"/>
              </a:rPr>
              <a:t> </a:t>
            </a:r>
            <a:r>
              <a:rPr lang="en-US" sz="1200">
                <a:cs typeface="Calibri Light"/>
              </a:rPr>
              <a:t>Innsikter </a:t>
            </a:r>
            <a:r>
              <a:rPr lang="en-US" sz="1200" dirty="0">
                <a:cs typeface="Calibri Light"/>
              </a:rPr>
              <a:t>i </a:t>
            </a:r>
            <a:r>
              <a:rPr lang="en-US" sz="1200" dirty="0" err="1">
                <a:cs typeface="Calibri Light"/>
              </a:rPr>
              <a:t>studenters</a:t>
            </a:r>
            <a:r>
              <a:rPr lang="en-US" sz="1200" dirty="0">
                <a:cs typeface="Calibri Light"/>
              </a:rPr>
              <a:t> </a:t>
            </a:r>
            <a:r>
              <a:rPr lang="en-US" sz="1200" dirty="0" err="1">
                <a:cs typeface="Calibri Light"/>
              </a:rPr>
              <a:t>deltakelse</a:t>
            </a:r>
            <a:r>
              <a:rPr lang="en-US" sz="1200" dirty="0">
                <a:cs typeface="Calibri Light"/>
              </a:rPr>
              <a:t> I kunnskapspraksiser </a:t>
            </a:r>
            <a:r>
              <a:rPr lang="en-US" sz="1200" dirty="0" err="1">
                <a:cs typeface="Calibri Light"/>
              </a:rPr>
              <a:t>Viktig</a:t>
            </a:r>
            <a:r>
              <a:rPr lang="en-US" sz="1200" dirty="0">
                <a:cs typeface="Calibri Light"/>
              </a:rPr>
              <a:t> for design </a:t>
            </a:r>
            <a:r>
              <a:rPr lang="en-US" sz="1200" dirty="0" err="1">
                <a:cs typeface="Calibri Light"/>
              </a:rPr>
              <a:t>av</a:t>
            </a:r>
            <a:r>
              <a:rPr lang="en-US" sz="1200" dirty="0">
                <a:cs typeface="Calibri Light"/>
              </a:rPr>
              <a:t> programmer og </a:t>
            </a:r>
            <a:r>
              <a:rPr lang="en-US" sz="1200" dirty="0" err="1">
                <a:cs typeface="Calibri Light"/>
              </a:rPr>
              <a:t>kurs</a:t>
            </a:r>
            <a:r>
              <a:rPr lang="en-US" sz="1200" dirty="0">
                <a:cs typeface="Calibri Light"/>
              </a:rPr>
              <a:t> og </a:t>
            </a:r>
            <a:r>
              <a:rPr lang="en-US" sz="1200" dirty="0" err="1">
                <a:cs typeface="Calibri Light"/>
              </a:rPr>
              <a:t>fasilitering</a:t>
            </a:r>
            <a:r>
              <a:rPr lang="en-US" sz="1200" dirty="0">
                <a:cs typeface="Calibri Light"/>
              </a:rPr>
              <a:t> </a:t>
            </a:r>
            <a:r>
              <a:rPr lang="en-US" sz="1200" dirty="0" err="1">
                <a:cs typeface="Calibri Light"/>
              </a:rPr>
              <a:t>av</a:t>
            </a:r>
            <a:r>
              <a:rPr lang="en-US" sz="1200" dirty="0">
                <a:cs typeface="Calibri Light"/>
              </a:rPr>
              <a:t> </a:t>
            </a:r>
            <a:r>
              <a:rPr lang="en-US" sz="1200" dirty="0" err="1">
                <a:cs typeface="Calibri Light"/>
              </a:rPr>
              <a:t>studenters</a:t>
            </a:r>
            <a:r>
              <a:rPr lang="en-US" sz="1200" dirty="0">
                <a:cs typeface="Calibri Light"/>
              </a:rPr>
              <a:t> </a:t>
            </a:r>
            <a:r>
              <a:rPr lang="en-US" sz="1200" err="1">
                <a:cs typeface="Calibri Light"/>
              </a:rPr>
              <a:t>læring</a:t>
            </a:r>
            <a:r>
              <a:rPr lang="en-US" sz="1200">
                <a:cs typeface="Calibri Light"/>
              </a:rPr>
              <a:t> Cunningham &amp; Kelly2017</a:t>
            </a:r>
            <a:endParaRPr lang="en-US" sz="1200" dirty="0">
              <a:cs typeface="Calibri Light"/>
            </a:endParaRPr>
          </a:p>
          <a:p>
            <a:pPr marL="0" indent="0">
              <a:buNone/>
            </a:pPr>
            <a:endParaRPr lang="nb-NO" u="sng" dirty="0">
              <a:cs typeface="Calibri"/>
            </a:endParaRPr>
          </a:p>
          <a:p>
            <a:r>
              <a:rPr lang="nb-NO" u="sng" dirty="0">
                <a:cs typeface="Calibri"/>
              </a:rPr>
              <a:t>Prosjekt fra juss: </a:t>
            </a:r>
            <a:r>
              <a:rPr lang="nb-NO" dirty="0">
                <a:cs typeface="Calibri"/>
              </a:rPr>
              <a:t>Ny kunnskap om sentrale læringsutfordringer jusstudenter står overfor og hvordan de håndteres i konkrete utdanningssettinger. </a:t>
            </a:r>
          </a:p>
          <a:p>
            <a:pPr>
              <a:defRPr/>
            </a:pPr>
            <a:r>
              <a:rPr lang="nb-NO" dirty="0">
                <a:cs typeface="Calibri"/>
              </a:rPr>
              <a:t>IKKE</a:t>
            </a:r>
            <a:r>
              <a:rPr lang="nb-NO">
                <a:cs typeface="Calibri"/>
              </a:rPr>
              <a:t> </a:t>
            </a:r>
            <a:r>
              <a:rPr lang="nb-NO" dirty="0">
                <a:cs typeface="Calibri"/>
              </a:rPr>
              <a:t>VURDERING AV JUSSTUDIET I OSLO- MEN BRUKT DET FOR Å SE HVORDAN MAN KAN TRE INN I ET KUNNSKAPFELT- SETT AT DET SKJER MYE-- </a:t>
            </a:r>
            <a:endParaRPr lang="nb-NO" dirty="0"/>
          </a:p>
          <a:p>
            <a:pPr marL="0" indent="0">
              <a:buNone/>
            </a:pPr>
            <a:endParaRPr lang="nb-NO" dirty="0">
              <a:cs typeface="Calibri"/>
            </a:endParaRPr>
          </a:p>
          <a:p>
            <a:pPr marL="0" indent="0">
              <a:buNone/>
            </a:pPr>
            <a:r>
              <a:rPr lang="nb-NO">
                <a:cs typeface="Calibri"/>
              </a:rPr>
              <a:t>Metodisk, </a:t>
            </a:r>
            <a:r>
              <a:rPr lang="nb-NO" dirty="0">
                <a:cs typeface="Calibri"/>
              </a:rPr>
              <a:t>to </a:t>
            </a:r>
            <a:r>
              <a:rPr lang="nb-NO">
                <a:cs typeface="Calibri"/>
              </a:rPr>
              <a:t>problembaserte kurs (nasjonalt + Internasj)</a:t>
            </a:r>
            <a:endParaRPr lang="nb-NO" dirty="0">
              <a:cs typeface="Calibri"/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E58290-F159-4459-9FFE-952F599DD954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377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</a:t>
            </a:r>
            <a:r>
              <a:rPr lang="nb-NO" baseline="0" dirty="0"/>
              <a:t> avhandlingen analyserte jeg kvalitative data fra to kurskontekster: introduksjonskurset Rettskilder til fots og </a:t>
            </a:r>
          </a:p>
          <a:p>
            <a:endParaRPr lang="nb-NO" b="1" baseline="0" dirty="0"/>
          </a:p>
          <a:p>
            <a:r>
              <a:rPr lang="nb-NO" b="1" baseline="0" dirty="0"/>
              <a:t>HVORFOR DIALOGEN? </a:t>
            </a:r>
          </a:p>
          <a:p>
            <a:r>
              <a:rPr lang="nb-NO" dirty="0"/>
              <a:t>Jeg</a:t>
            </a:r>
            <a:r>
              <a:rPr lang="nb-NO" baseline="0" dirty="0"/>
              <a:t> </a:t>
            </a:r>
            <a:r>
              <a:rPr lang="nb-NO" baseline="0" dirty="0" err="1"/>
              <a:t>analyseret</a:t>
            </a:r>
            <a:r>
              <a:rPr lang="nb-NO" baseline="0" dirty="0"/>
              <a:t> studentene dialoger når det </a:t>
            </a:r>
            <a:r>
              <a:rPr lang="nb-NO" baseline="0" dirty="0" err="1"/>
              <a:t>jobbber</a:t>
            </a:r>
            <a:r>
              <a:rPr lang="nb-NO" baseline="0" dirty="0"/>
              <a:t> med case-oppgaver med fagressurser: DET KNYTTER SEG TIL STUDNETENES BEHOV FOR </a:t>
            </a:r>
            <a:r>
              <a:rPr lang="nb-NO" b="1" dirty="0"/>
              <a:t>å redegjøre for hva de gjør når de nærmer seg spørsmål og problemer</a:t>
            </a:r>
            <a:r>
              <a:rPr lang="nb-NO" dirty="0"/>
              <a:t>, noe som innebærer at de må </a:t>
            </a:r>
            <a:r>
              <a:rPr lang="nb-NO" b="1" dirty="0"/>
              <a:t>begrunne valg og vise validering av ressursbruken.  Videre er</a:t>
            </a:r>
            <a:r>
              <a:rPr lang="nb-NO" b="1" baseline="0" dirty="0"/>
              <a:t> et </a:t>
            </a:r>
            <a:r>
              <a:rPr lang="nb-NO" dirty="0"/>
              <a:t>sentralt metodisk prinsipp for min forskning at </a:t>
            </a:r>
            <a:r>
              <a:rPr lang="nb-NO" b="1" dirty="0"/>
              <a:t>praksis – og </a:t>
            </a:r>
            <a:r>
              <a:rPr lang="nb-NO" b="1" u="sng" dirty="0"/>
              <a:t>måten kollektiv kunnskap og konvensjoner er innskrevet i tekster og gjenstander – kan spores </a:t>
            </a:r>
            <a:r>
              <a:rPr lang="nb-NO" b="1" dirty="0"/>
              <a:t>ved å identifisere hva studentene gjør med ressurser in utforskende</a:t>
            </a:r>
            <a:r>
              <a:rPr lang="nb-NO" b="1" baseline="0" dirty="0"/>
              <a:t> kontekster</a:t>
            </a:r>
            <a:r>
              <a:rPr lang="nb-NO" b="1" dirty="0"/>
              <a:t> </a:t>
            </a:r>
            <a:r>
              <a:rPr lang="nb-NO" b="1" u="sng" dirty="0"/>
              <a:t>ved å fokusere på hva som muliggjør ytelsen deres</a:t>
            </a:r>
            <a:r>
              <a:rPr lang="nb-NO" b="1" dirty="0"/>
              <a:t>. </a:t>
            </a:r>
          </a:p>
          <a:p>
            <a:endParaRPr lang="nb-NO" b="1" dirty="0">
              <a:solidFill>
                <a:srgbClr val="FF0000"/>
              </a:solidFill>
            </a:endParaRPr>
          </a:p>
          <a:p>
            <a:r>
              <a:rPr lang="nb-NO" b="1" dirty="0">
                <a:solidFill>
                  <a:srgbClr val="FF0000"/>
                </a:solidFill>
              </a:rPr>
              <a:t>Fra et performativt syn på kunnskapspraksis, legger jeg vekt på hvordan kunnskapsressurser som krever meningsskaping og hvordan de kan ta på seg ulike funksjoner for å avdekke nye veier og etablere fokus for sine handlinger og aktiviteter.</a:t>
            </a:r>
          </a:p>
          <a:p>
            <a:endParaRPr lang="nb-NO" b="1" baseline="0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B86E00"/>
              </a:buClr>
            </a:pPr>
            <a:r>
              <a:rPr lang="nb-NO" sz="1200" dirty="0"/>
              <a:t>Hva karakteriserer kunnskapspraksiser studenter introduseres for?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B86E00"/>
              </a:buClr>
            </a:pPr>
            <a:r>
              <a:rPr lang="nb-NO" sz="1200" dirty="0"/>
              <a:t>Hvilke læringsutfordringer står studentene overfor idet de tar del i disse praksisene?</a:t>
            </a:r>
            <a:endParaRPr lang="nb-NO" b="1" baseline="0" dirty="0">
              <a:solidFill>
                <a:srgbClr val="FF0000"/>
              </a:solidFill>
            </a:endParaRPr>
          </a:p>
          <a:p>
            <a:endParaRPr lang="nb-NO" baseline="0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277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4399F9-C39D-426E-854F-18C122C1579F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2520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BEVISST VALGT BEGVISSTE UTVIKLEDE KURS</a:t>
            </a:r>
            <a:endParaRPr lang="en-US" dirty="0"/>
          </a:p>
          <a:p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neste</a:t>
            </a:r>
            <a:r>
              <a:rPr lang="en-US" dirty="0"/>
              <a:t>: </a:t>
            </a:r>
            <a:r>
              <a:rPr lang="en-US" dirty="0" err="1"/>
              <a:t>Jeg</a:t>
            </a:r>
            <a:r>
              <a:rPr lang="en-US" dirty="0"/>
              <a:t> ser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mikromoments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velges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- </a:t>
            </a:r>
            <a:r>
              <a:rPr lang="en-US" dirty="0" err="1"/>
              <a:t>identifiserer</a:t>
            </a:r>
            <a:r>
              <a:rPr lang="en-US" dirty="0"/>
              <a:t> </a:t>
            </a:r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viktig</a:t>
            </a:r>
            <a:r>
              <a:rPr lang="en-US" dirty="0"/>
              <a:t> å </a:t>
            </a:r>
            <a:r>
              <a:rPr lang="en-US" dirty="0" err="1"/>
              <a:t>kunne</a:t>
            </a:r>
            <a:r>
              <a:rPr lang="en-US" dirty="0"/>
              <a:t> </a:t>
            </a:r>
            <a:r>
              <a:rPr lang="en-US" dirty="0" err="1"/>
              <a:t>mestre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forstå</a:t>
            </a:r>
            <a:r>
              <a:rPr lang="en-US" dirty="0"/>
              <a:t> (</a:t>
            </a:r>
            <a:r>
              <a:rPr lang="en-US" dirty="0" err="1"/>
              <a:t>beveget</a:t>
            </a:r>
            <a:r>
              <a:rPr lang="en-US" dirty="0"/>
              <a:t> meg </a:t>
            </a:r>
            <a:r>
              <a:rPr lang="en-US" dirty="0" err="1"/>
              <a:t>mellom</a:t>
            </a:r>
            <a:r>
              <a:rPr lang="en-US" dirty="0"/>
              <a:t> review av </a:t>
            </a:r>
            <a:r>
              <a:rPr lang="en-US" dirty="0" err="1"/>
              <a:t>forskning</a:t>
            </a:r>
            <a:r>
              <a:rPr lang="en-US" dirty="0"/>
              <a:t>, </a:t>
            </a:r>
            <a:r>
              <a:rPr lang="en-US" dirty="0" err="1"/>
              <a:t>studentdata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lærerdata</a:t>
            </a:r>
            <a:r>
              <a:rPr lang="en-US" dirty="0"/>
              <a:t>).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Så</a:t>
            </a:r>
            <a:r>
              <a:rPr lang="en-US" dirty="0">
                <a:cs typeface="Calibri"/>
              </a:rPr>
              <a:t> her har jo </a:t>
            </a:r>
            <a:r>
              <a:rPr lang="en-US" dirty="0" err="1">
                <a:cs typeface="Calibri"/>
              </a:rPr>
              <a:t>også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jeg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måttet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dels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bli</a:t>
            </a:r>
            <a:r>
              <a:rPr lang="en-US" dirty="0">
                <a:cs typeface="Calibri"/>
              </a:rPr>
              <a:t> en insider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54E868-D119-49A5-9F66-52B7805303D2}" type="slidenum">
              <a:rPr lang="nb-NO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1188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Studentene stilles overfor økte og til dels motstridende forventninger til hva det betyr å ta del i fagets kunnskapspraksiser:</a:t>
            </a:r>
            <a:r>
              <a:rPr lang="nb-NO" baseline="0" dirty="0"/>
              <a:t> for eksempel hvordan eller skal studentene </a:t>
            </a:r>
            <a:endParaRPr lang="nb-NO" dirty="0"/>
          </a:p>
          <a:p>
            <a:endParaRPr lang="nb-NO" dirty="0"/>
          </a:p>
          <a:p>
            <a:r>
              <a:rPr lang="nb-NO" dirty="0"/>
              <a:t>Viser tidlig i studiet</a:t>
            </a:r>
            <a:r>
              <a:rPr lang="nb-NO" baseline="0" dirty="0"/>
              <a:t> men også at andreårsstudentene minnet hverandre om det grunnleggende når de jobbet sammen i tredje året</a:t>
            </a:r>
          </a:p>
          <a:p>
            <a:endParaRPr lang="nb-NO" baseline="0" dirty="0"/>
          </a:p>
          <a:p>
            <a:r>
              <a:rPr lang="nb-NO" b="1" baseline="0" dirty="0"/>
              <a:t>DE HÅNDTERES --- I DET NESTE SKAL JEG SE LITT PÅ BETYDNINGEN AV PEDAGOGISKKEN FOR AT STUDENTENE KAN HÅNDTERE DISSE UTFORDRINGENE ----- HVA ER VIKTIG FOR AT DE KAN TA DEL I KUNNSKAPSPRAKSISER</a:t>
            </a:r>
            <a:endParaRPr lang="nb-NO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E58290-F159-4459-9FFE-952F599DD954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6176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Aft>
                <a:spcPts val="1200"/>
              </a:spcAft>
              <a:buClr>
                <a:srgbClr val="447C7B"/>
              </a:buClr>
            </a:pPr>
            <a:r>
              <a:rPr lang="nb-NO" b="1" dirty="0"/>
              <a:t>Konstruere oppgaver og utfordringer som:</a:t>
            </a:r>
          </a:p>
          <a:p>
            <a:pPr>
              <a:lnSpc>
                <a:spcPct val="120000"/>
              </a:lnSpc>
              <a:spcAft>
                <a:spcPts val="1200"/>
              </a:spcAft>
              <a:buClr>
                <a:srgbClr val="447C7B"/>
              </a:buClr>
            </a:pPr>
            <a:r>
              <a:rPr lang="nb-NO"/>
              <a:t>Gir </a:t>
            </a:r>
            <a:r>
              <a:rPr lang="nb-NO" dirty="0"/>
              <a:t>muligheter for å trene på og utøve kunnskapspraksiser (utøve kunnskap) gjennom anvendelse av (ulike) kunnskapsressurser </a:t>
            </a:r>
          </a:p>
          <a:p>
            <a:pPr>
              <a:lnSpc>
                <a:spcPct val="120000"/>
              </a:lnSpc>
              <a:spcAft>
                <a:spcPts val="1200"/>
              </a:spcAft>
              <a:buClr>
                <a:srgbClr val="447C7B"/>
              </a:buClr>
            </a:pPr>
            <a:r>
              <a:rPr lang="nb-NO" b="1">
                <a:solidFill>
                  <a:srgbClr val="FF0000"/>
                </a:solidFill>
              </a:rPr>
              <a:t>Vurderingsformer</a:t>
            </a:r>
            <a:r>
              <a:rPr lang="nb-NO" b="1" dirty="0">
                <a:solidFill>
                  <a:srgbClr val="FF0000"/>
                </a:solidFill>
              </a:rPr>
              <a:t>?</a:t>
            </a:r>
          </a:p>
          <a:p>
            <a:pPr>
              <a:lnSpc>
                <a:spcPct val="120000"/>
              </a:lnSpc>
              <a:spcAft>
                <a:spcPts val="1200"/>
              </a:spcAft>
              <a:buClr>
                <a:srgbClr val="447C7B"/>
              </a:buClr>
            </a:pPr>
            <a:r>
              <a:rPr lang="nb-NO" b="1" dirty="0"/>
              <a:t>Samarbeid mellom studenter er essensielt viktig:</a:t>
            </a:r>
          </a:p>
          <a:p>
            <a:pPr>
              <a:lnSpc>
                <a:spcPct val="120000"/>
              </a:lnSpc>
              <a:spcAft>
                <a:spcPts val="1200"/>
              </a:spcAft>
              <a:buClr>
                <a:srgbClr val="447C7B"/>
              </a:buClr>
            </a:pPr>
            <a:r>
              <a:rPr lang="nb-NO" dirty="0">
                <a:solidFill>
                  <a:srgbClr val="00B0F0"/>
                </a:solidFill>
              </a:rPr>
              <a:t>Teste ut i trygge rom (her kan jeg snakke litt fritt om å skjule </a:t>
            </a:r>
            <a:r>
              <a:rPr lang="nb-NO" dirty="0" err="1">
                <a:solidFill>
                  <a:srgbClr val="00B0F0"/>
                </a:solidFill>
              </a:rPr>
              <a:t>seg-hjemms</a:t>
            </a:r>
            <a:r>
              <a:rPr lang="nb-NO" dirty="0">
                <a:solidFill>
                  <a:srgbClr val="00B0F0"/>
                </a:solidFill>
              </a:rPr>
              <a:t> </a:t>
            </a:r>
            <a:r>
              <a:rPr lang="nb-NO" dirty="0" err="1">
                <a:solidFill>
                  <a:srgbClr val="00B0F0"/>
                </a:solidFill>
              </a:rPr>
              <a:t>edef</a:t>
            </a:r>
            <a:r>
              <a:rPr lang="nb-NO" dirty="0">
                <a:solidFill>
                  <a:srgbClr val="00B0F0"/>
                </a:solidFill>
              </a:rPr>
              <a:t>- viser hvor flink man er – svare på vegne av seg selv-</a:t>
            </a:r>
            <a:r>
              <a:rPr lang="nb-NO" dirty="0" err="1">
                <a:solidFill>
                  <a:srgbClr val="00B0F0"/>
                </a:solidFill>
              </a:rPr>
              <a:t>vs</a:t>
            </a:r>
            <a:r>
              <a:rPr lang="nb-NO" dirty="0">
                <a:solidFill>
                  <a:srgbClr val="00B0F0"/>
                </a:solidFill>
              </a:rPr>
              <a:t> gruppe)---  hvordan støtte og jobbe </a:t>
            </a:r>
            <a:r>
              <a:rPr lang="nb-NO">
                <a:solidFill>
                  <a:srgbClr val="00B0F0"/>
                </a:solidFill>
              </a:rPr>
              <a:t>med dette</a:t>
            </a:r>
            <a:r>
              <a:rPr lang="nb-NO" dirty="0">
                <a:solidFill>
                  <a:srgbClr val="00B0F0"/>
                </a:solidFill>
              </a:rPr>
              <a:t>—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nb-NO"/>
              <a:t>Faglærerens </a:t>
            </a:r>
            <a:r>
              <a:rPr lang="nb-NO" dirty="0"/>
              <a:t>rolle er betydningsfull </a:t>
            </a:r>
            <a:r>
              <a:rPr lang="nb-NO" dirty="0">
                <a:solidFill>
                  <a:srgbClr val="7030A0"/>
                </a:solidFill>
              </a:rPr>
              <a:t>(SI AT JEG IKKE SÅ SPESIFITK PÅ DET- MEN JENSEN &amp; s)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nb-NO">
                <a:solidFill>
                  <a:srgbClr val="7030A0"/>
                </a:solidFill>
              </a:rPr>
              <a:t>- </a:t>
            </a:r>
            <a:r>
              <a:rPr lang="nb-NO">
                <a:solidFill>
                  <a:srgbClr val="C00000"/>
                </a:solidFill>
              </a:rPr>
              <a:t>Jensen </a:t>
            </a:r>
            <a:r>
              <a:rPr lang="nb-NO" dirty="0">
                <a:solidFill>
                  <a:srgbClr val="C00000"/>
                </a:solidFill>
              </a:rPr>
              <a:t>og strømsø fremhever i «nye skript» for </a:t>
            </a:r>
            <a:r>
              <a:rPr lang="nb-NO" err="1">
                <a:solidFill>
                  <a:srgbClr val="C00000"/>
                </a:solidFill>
              </a:rPr>
              <a:t>fasilitereing</a:t>
            </a:r>
            <a:r>
              <a:rPr lang="nb-NO">
                <a:solidFill>
                  <a:srgbClr val="C00000"/>
                </a:solidFill>
              </a:rPr>
              <a:t>- TENKE KREATIVT- ULIKE </a:t>
            </a:r>
            <a:r>
              <a:rPr lang="nb-NO" dirty="0">
                <a:solidFill>
                  <a:srgbClr val="C00000"/>
                </a:solidFill>
              </a:rPr>
              <a:t>MODALITETER- DIGITAL HISTORIEFORTELLING-SKJER </a:t>
            </a:r>
            <a:r>
              <a:rPr lang="nb-NO">
                <a:solidFill>
                  <a:srgbClr val="C00000"/>
                </a:solidFill>
              </a:rPr>
              <a:t>DET MYE)</a:t>
            </a:r>
            <a:endParaRPr lang="nb-NO" dirty="0">
              <a:solidFill>
                <a:srgbClr val="C00000"/>
              </a:solidFill>
            </a:endParaRPr>
          </a:p>
          <a:p>
            <a:pPr lvl="1">
              <a:lnSpc>
                <a:spcPct val="12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endParaRPr lang="nb-NO" sz="2200" dirty="0">
              <a:solidFill>
                <a:srgbClr val="FF0000"/>
              </a:solidFill>
            </a:endParaRPr>
          </a:p>
          <a:p>
            <a:endParaRPr lang="nb-NO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E58290-F159-4459-9FFE-952F599DD954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228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4399F9-C39D-426E-854F-18C122C1579F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97498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4399F9-C39D-426E-854F-18C122C1579F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5535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AC2E52-4918-D198-B5FE-7D746ACCB6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7689755-C6DE-E8E8-8CDC-F13195FB52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4D0A162-4D91-EB89-4B5B-C33A82A88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244F-C03B-4A3D-85AB-36B83096309B}" type="datetimeFigureOut">
              <a:rPr lang="nb-NO" smtClean="0"/>
              <a:t>19.06.2025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237F1BE-D2FA-E155-ABF6-4D7FAF47E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5671BDE-EAF9-AD0C-86EB-35255A9C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4ECEC-FA1A-4F6F-9DCA-4A7293DD99B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4364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5B5D4A-EFE7-CF1C-4943-742E72A6B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9E3A3CE-ECB9-B068-8636-0CFA59B0E4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3F2F199-D8A5-BDD1-22AE-F384F0D5D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244F-C03B-4A3D-85AB-36B83096309B}" type="datetimeFigureOut">
              <a:rPr lang="nb-NO" smtClean="0"/>
              <a:t>19.06.2025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15F2806-AB86-81A7-F623-E287CD5D0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FA48BC3-3E90-75FB-D0F8-87D4BFCAF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4ECEC-FA1A-4F6F-9DCA-4A7293DD99B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2920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1C5798-2F58-B19F-ECA9-41EFBD782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C4CAABB-E6A9-B9C9-476C-619072DD6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37FFAB4-3B2A-0FA0-0744-CE25F66E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244F-C03B-4A3D-85AB-36B83096309B}" type="datetimeFigureOut">
              <a:rPr lang="nb-NO" smtClean="0"/>
              <a:t>19.06.2025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03CEEE1-3081-8A72-3234-AF5AF7A5C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FFF8AD9-A740-D0CD-BD6C-8367D81A4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4ECEC-FA1A-4F6F-9DCA-4A7293DD99B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9631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5209B6-8227-92BF-69A5-133CA3731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FABA541-98C3-AB9F-40BF-173CB3A2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66013AD-F8D3-A49B-2EC3-89F470BCDA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C74F3BB-CC45-35DC-CF65-609C9E742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244F-C03B-4A3D-85AB-36B83096309B}" type="datetimeFigureOut">
              <a:rPr lang="nb-NO" smtClean="0"/>
              <a:t>19.06.2025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B44C239-BE3A-4AAA-2AF7-B574612A7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2AD84FE-B731-6277-5B25-E2F4AF10B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4ECEC-FA1A-4F6F-9DCA-4A7293DD99B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2963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588E6F-D192-238F-6698-00D2BCEC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BDEC287-3032-FF57-ADE5-CD04A954C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CF45F53-1640-33A5-A389-9B25077628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3A5CE38-00ED-CBED-B0B4-864462F246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FED9524-2CE4-9213-D8C8-BB948F0B2A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6072D13-124A-7173-B1FB-6A8270BCC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244F-C03B-4A3D-85AB-36B83096309B}" type="datetimeFigureOut">
              <a:rPr lang="nb-NO" smtClean="0"/>
              <a:t>19.06.2025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F9F78D93-A2C6-43FC-F772-F0AFD8EA9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7387DBD-DAC8-A06F-DF6D-69F7BADFB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4ECEC-FA1A-4F6F-9DCA-4A7293DD99B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7558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89FC09-EDD1-D3CE-63C2-795B8FBF3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7A207E6-9B63-E2F6-6557-8E8EEBD0F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244F-C03B-4A3D-85AB-36B83096309B}" type="datetimeFigureOut">
              <a:rPr lang="nb-NO" smtClean="0"/>
              <a:t>19.06.2025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B0FB0D5-C180-A0CD-75E5-D01A7FBFF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C2D107E-7BAC-B61A-CED8-2E4EAFEB6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4ECEC-FA1A-4F6F-9DCA-4A7293DD99B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6480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E6C39E3-9D54-CD28-991E-0B9B53900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244F-C03B-4A3D-85AB-36B83096309B}" type="datetimeFigureOut">
              <a:rPr lang="nb-NO" smtClean="0"/>
              <a:t>19.06.2025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D057E3E-20A2-8D37-6A98-DA35699B0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AE6D115-6C74-F3BD-07A4-B8CC5112A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4ECEC-FA1A-4F6F-9DCA-4A7293DD99B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1517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0B2937-5E4E-A9AB-AD9A-8D6D19936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F35125-8222-E899-8DB3-B12D97AC9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8EC914F-B854-19C8-912F-F1C009DC3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42ECC5D-1A88-E088-B155-09F5772FA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244F-C03B-4A3D-85AB-36B83096309B}" type="datetimeFigureOut">
              <a:rPr lang="nb-NO" smtClean="0"/>
              <a:t>19.06.2025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2CBF05E-F785-439E-4153-FBDBC6773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3A05E63-808F-32A9-C94C-32285F4DC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4ECEC-FA1A-4F6F-9DCA-4A7293DD99B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9901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431BC4-731D-1247-6481-07B518663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B613235-E630-4810-549C-50B00BBA4E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5A8AB6D-76DF-00BB-7921-BFD015119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E2C8A8A-11CF-2912-B5C1-976A5332B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244F-C03B-4A3D-85AB-36B83096309B}" type="datetimeFigureOut">
              <a:rPr lang="nb-NO" smtClean="0"/>
              <a:t>19.06.2025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08D738E-F70E-B246-DA47-99CB96DC9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E1E69E0-834A-3B6B-AB02-2ED8DD6E3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4ECEC-FA1A-4F6F-9DCA-4A7293DD99B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2409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2CE0A5-45B7-4492-8633-1A56B2D2B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579D77A-A717-B579-CD4C-A51C0682AB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EB187E3-EADB-84ED-DB6A-B2303810C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244F-C03B-4A3D-85AB-36B83096309B}" type="datetimeFigureOut">
              <a:rPr lang="nb-NO" smtClean="0"/>
              <a:t>19.06.2025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1643E49-98E1-1D7B-F2E3-58BBCAFC2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18E1D5C-7C16-A255-4083-42875BBAF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4ECEC-FA1A-4F6F-9DCA-4A7293DD99B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901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1738AAC-B2E2-40E6-D963-9FFA8DCE6B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7A1C022-0477-3A83-8091-FDD0DE18A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0979D62-4403-9626-22BE-68D4D6DE5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244F-C03B-4A3D-85AB-36B83096309B}" type="datetimeFigureOut">
              <a:rPr lang="nb-NO" smtClean="0"/>
              <a:t>19.06.2025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26F5551-D0DF-A022-71A7-D4F2A2918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750B70-7659-17D1-9F31-09926526D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4ECEC-FA1A-4F6F-9DCA-4A7293DD99B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2725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631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D80FF13-B1BB-4E37-4F35-91D399CAC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BD49145-2038-CBB5-55BA-9D5520DF5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D89AA4B-D259-4E23-E391-8DE33382E5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2D244F-C03B-4A3D-85AB-36B83096309B}" type="datetimeFigureOut">
              <a:rPr lang="nb-NO" smtClean="0"/>
              <a:t>19.06.2025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8FB7CF4-D5E4-314D-B101-F5B8D07447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EA3C342-0729-88D2-A5F1-F5CE41574A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84ECEC-FA1A-4F6F-9DCA-4A7293DD99B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073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jessedo81?utm_source=unsplash&amp;utm_medium=referral&amp;utm_content=creditCopyTex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hyperlink" Target="https://unsplash.com/s/photos/hard-work?utm_source=unsplash&amp;utm_medium=referral&amp;utm_content=creditCopyText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direct.com/science/journal/22106561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0/03075079.2025.2496927" TargetMode="External"/><Relationship Id="rId2" Type="http://schemas.openxmlformats.org/officeDocument/2006/relationships/hyperlink" Target="https://link.springer.com/article/10.1007/s12186-018-09215-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e 4" descr="Flyfoto av elever som studerer">
            <a:extLst>
              <a:ext uri="{FF2B5EF4-FFF2-40B4-BE49-F238E27FC236}">
                <a16:creationId xmlns:a16="http://schemas.microsoft.com/office/drawing/2014/main" id="{7FD13938-7A82-00EB-D8D8-AAC5EA62C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" r="-1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5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03A2AA2-0CEE-2B57-C795-28F98CD49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258" y="435430"/>
            <a:ext cx="3734319" cy="6087290"/>
          </a:xfrm>
        </p:spPr>
        <p:txBody>
          <a:bodyPr>
            <a:normAutofit/>
          </a:bodyPr>
          <a:lstStyle/>
          <a:p>
            <a:r>
              <a:rPr lang="nb-NO" sz="3200" dirty="0"/>
              <a:t>Jusstudenters læring</a:t>
            </a:r>
            <a:br>
              <a:rPr lang="nb-NO" sz="3600" dirty="0"/>
            </a:br>
            <a:br>
              <a:rPr lang="nb-NO" sz="4000" dirty="0"/>
            </a:br>
            <a:br>
              <a:rPr lang="nb-NO" sz="4000" dirty="0"/>
            </a:br>
            <a:br>
              <a:rPr lang="nb-NO" sz="4000" dirty="0"/>
            </a:br>
            <a:br>
              <a:rPr lang="nb-NO" sz="4000" dirty="0"/>
            </a:br>
            <a:br>
              <a:rPr lang="nb-NO" sz="4000" dirty="0"/>
            </a:br>
            <a:r>
              <a:rPr lang="nb-NO" sz="2200" dirty="0"/>
              <a:t>Peder </a:t>
            </a:r>
            <a:r>
              <a:rPr lang="nb-NO" sz="2200" dirty="0" err="1"/>
              <a:t>Grennes</a:t>
            </a:r>
            <a:r>
              <a:rPr lang="nb-NO" sz="2200" dirty="0"/>
              <a:t> Hallin </a:t>
            </a:r>
            <a:br>
              <a:rPr lang="nb-NO" sz="2200" dirty="0"/>
            </a:br>
            <a:br>
              <a:rPr lang="nb-NO" sz="2200" dirty="0"/>
            </a:br>
            <a:r>
              <a:rPr lang="nb-NO" sz="2200" dirty="0"/>
              <a:t>Cecilie Enqvist-Jensen</a:t>
            </a:r>
            <a:br>
              <a:rPr lang="nb-NO" sz="4000" dirty="0"/>
            </a:br>
            <a:endParaRPr lang="nb-NO" sz="40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B0FFAB-765D-9A20-0201-55BC96B2F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988245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nb-NO" noProof="0"/>
              <a:t>Hva gjør studentene?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860177" cy="4351338"/>
          </a:xfrm>
        </p:spPr>
        <p:txBody>
          <a:bodyPr>
            <a:normAutofit/>
          </a:bodyPr>
          <a:lstStyle/>
          <a:p>
            <a:endParaRPr lang="nb-NO" noProof="0" dirty="0"/>
          </a:p>
          <a:p>
            <a:r>
              <a:rPr lang="nb-NO" noProof="0" dirty="0"/>
              <a:t>To gjentagende kjennetegn ved de som lykkes:</a:t>
            </a:r>
          </a:p>
          <a:p>
            <a:pPr marL="0" indent="0">
              <a:buNone/>
            </a:pPr>
            <a:r>
              <a:rPr lang="nb-NO" noProof="0" dirty="0"/>
              <a:t>	1. Læring som hermeneutisk sirkel</a:t>
            </a:r>
          </a:p>
          <a:p>
            <a:pPr marL="0" indent="0">
              <a:buNone/>
            </a:pPr>
            <a:r>
              <a:rPr lang="nb-NO" noProof="0" dirty="0"/>
              <a:t>	2. Læring gjennom anvendelse/bruk</a:t>
            </a:r>
          </a:p>
          <a:p>
            <a:pPr marL="0" indent="0">
              <a:buNone/>
            </a:pPr>
            <a:endParaRPr lang="nb-NO" noProof="0" dirty="0"/>
          </a:p>
          <a:p>
            <a:r>
              <a:rPr lang="nb-NO" noProof="0" dirty="0"/>
              <a:t>Spesifikke studiestrategier</a:t>
            </a:r>
          </a:p>
          <a:p>
            <a:pPr marL="0" indent="0">
              <a:buNone/>
            </a:pPr>
            <a:endParaRPr lang="nb-NO" noProof="0" dirty="0"/>
          </a:p>
        </p:txBody>
      </p:sp>
      <p:pic>
        <p:nvPicPr>
          <p:cNvPr id="5" name="Picture 4" descr="Trunk ring med brun tre">
            <a:extLst>
              <a:ext uri="{FF2B5EF4-FFF2-40B4-BE49-F238E27FC236}">
                <a16:creationId xmlns:a16="http://schemas.microsoft.com/office/drawing/2014/main" id="{4A8BD119-95F4-55C8-B18E-3C42DAB442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0" r="33069" b="-2"/>
          <a:stretch>
            <a:fillRect/>
          </a:stretch>
        </p:blipFill>
        <p:spPr>
          <a:xfrm>
            <a:off x="8436428" y="3309256"/>
            <a:ext cx="3060729" cy="2571495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8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nb-NO" sz="4100" noProof="0" dirty="0">
                <a:solidFill>
                  <a:srgbClr val="FFFFFF"/>
                </a:solidFill>
              </a:rPr>
              <a:t>1) Hermeneutisk sirkel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nb-NO" noProof="0" dirty="0"/>
              <a:t>Læring skjer i sirkler,</a:t>
            </a:r>
            <a:r>
              <a:rPr lang="nb-NO" dirty="0"/>
              <a:t> ikke </a:t>
            </a:r>
            <a:r>
              <a:rPr lang="nb-NO" dirty="0" err="1"/>
              <a:t>linjært</a:t>
            </a:r>
            <a:endParaRPr lang="nb-NO" noProof="0" dirty="0"/>
          </a:p>
          <a:p>
            <a:r>
              <a:rPr lang="nb-NO" noProof="0" dirty="0"/>
              <a:t>Gjennomgå samme tema flere ganger – med økt dybde</a:t>
            </a:r>
          </a:p>
          <a:p>
            <a:r>
              <a:rPr lang="nb-NO" noProof="0" dirty="0"/>
              <a:t>Ser sammenhenger og øker forståelsen</a:t>
            </a:r>
          </a:p>
          <a:p>
            <a:r>
              <a:rPr lang="nb-NO" noProof="0" dirty="0"/>
              <a:t>Krever:</a:t>
            </a:r>
          </a:p>
          <a:p>
            <a:pPr lvl="1"/>
            <a:r>
              <a:rPr lang="nb-NO" noProof="0" dirty="0"/>
              <a:t>Forståelse av det grunnleggende i faget</a:t>
            </a:r>
          </a:p>
          <a:p>
            <a:pPr lvl="1"/>
            <a:r>
              <a:rPr lang="nb-NO" noProof="0" dirty="0"/>
              <a:t>Overblikk over faget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nb-NO" noProof="0" dirty="0">
                <a:solidFill>
                  <a:srgbClr val="FFFFFF"/>
                </a:solidFill>
              </a:rPr>
              <a:t>2) </a:t>
            </a:r>
            <a:br>
              <a:rPr lang="nb-NO" noProof="0" dirty="0">
                <a:solidFill>
                  <a:srgbClr val="FFFFFF"/>
                </a:solidFill>
              </a:rPr>
            </a:br>
            <a:r>
              <a:rPr lang="nb-NO" noProof="0" dirty="0">
                <a:solidFill>
                  <a:srgbClr val="FFFFFF"/>
                </a:solidFill>
              </a:rPr>
              <a:t>Læring gjennom anvendelse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nb-NO" noProof="0" dirty="0"/>
              <a:t>Anvendelse er sentralt for en dyp forståelse</a:t>
            </a:r>
          </a:p>
          <a:p>
            <a:r>
              <a:rPr lang="nb-NO" noProof="0" dirty="0"/>
              <a:t>To tilnærminger:</a:t>
            </a:r>
          </a:p>
          <a:p>
            <a:pPr lvl="1"/>
            <a:r>
              <a:rPr lang="nb-NO" noProof="0" dirty="0"/>
              <a:t>Anvendelse som en del av læringen</a:t>
            </a:r>
          </a:p>
          <a:p>
            <a:pPr lvl="1"/>
            <a:r>
              <a:rPr lang="nb-NO" noProof="0" dirty="0"/>
              <a:t>Anvendelse etter at kunnskapen er anskaffet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nb-NO" sz="3700" noProof="0">
                <a:solidFill>
                  <a:srgbClr val="FFFFFF"/>
                </a:solidFill>
              </a:rPr>
              <a:t>Studiestrategier – oversikt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noProof="0" dirty="0"/>
              <a:t>	1. Bruk av pensum</a:t>
            </a:r>
          </a:p>
          <a:p>
            <a:pPr marL="0" indent="0">
              <a:buNone/>
            </a:pPr>
            <a:r>
              <a:rPr lang="nb-NO" noProof="0" dirty="0"/>
              <a:t>	2. Kursundervisning</a:t>
            </a:r>
          </a:p>
          <a:p>
            <a:pPr marL="0" indent="0">
              <a:buNone/>
            </a:pPr>
            <a:r>
              <a:rPr lang="nb-NO" noProof="0" dirty="0"/>
              <a:t>	3. Skrivelab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nb-NO" noProof="0">
                <a:solidFill>
                  <a:srgbClr val="FFFFFF"/>
                </a:solidFill>
              </a:rPr>
              <a:t>1) Bruk av pensum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nb-NO" noProof="0" dirty="0"/>
              <a:t>To hovedstrategier:</a:t>
            </a:r>
          </a:p>
          <a:p>
            <a:pPr lvl="1"/>
            <a:r>
              <a:rPr lang="nb-NO" noProof="0" dirty="0"/>
              <a:t>Forstå poenger og sammenhenger</a:t>
            </a:r>
          </a:p>
          <a:p>
            <a:pPr lvl="1"/>
            <a:r>
              <a:rPr lang="nb-NO" noProof="0" dirty="0"/>
              <a:t>Lese pensum fra A–Å</a:t>
            </a:r>
          </a:p>
          <a:p>
            <a:r>
              <a:rPr lang="nb-NO" noProof="0" dirty="0"/>
              <a:t>Hva gir best forståelse?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1074" y="1396686"/>
            <a:ext cx="3583806" cy="4064628"/>
          </a:xfrm>
        </p:spPr>
        <p:txBody>
          <a:bodyPr>
            <a:normAutofit/>
          </a:bodyPr>
          <a:lstStyle/>
          <a:p>
            <a:r>
              <a:rPr lang="nb-NO" sz="3400" noProof="0" dirty="0">
                <a:solidFill>
                  <a:srgbClr val="FFFFFF"/>
                </a:solidFill>
              </a:rPr>
              <a:t>2)Kursundervisning – hva gjør at det funker?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nb-NO" noProof="0" dirty="0"/>
              <a:t>Fire nøkkelfaktorer:</a:t>
            </a:r>
          </a:p>
          <a:p>
            <a:pPr marL="0" indent="0">
              <a:buNone/>
            </a:pPr>
            <a:r>
              <a:rPr lang="nb-NO" noProof="0" dirty="0"/>
              <a:t>	1. Egenforberedelse</a:t>
            </a:r>
          </a:p>
          <a:p>
            <a:pPr marL="0" indent="0">
              <a:buNone/>
            </a:pPr>
            <a:r>
              <a:rPr lang="nb-NO" noProof="0" dirty="0"/>
              <a:t>	2. Arbeid i </a:t>
            </a:r>
            <a:r>
              <a:rPr lang="nb-NO" noProof="0" dirty="0" err="1"/>
              <a:t>kollokvie</a:t>
            </a:r>
            <a:endParaRPr lang="nb-NO" noProof="0" dirty="0"/>
          </a:p>
          <a:p>
            <a:pPr marL="0" indent="0">
              <a:buNone/>
            </a:pPr>
            <a:r>
              <a:rPr lang="nb-NO" noProof="0" dirty="0"/>
              <a:t>	3. Aktiv deltakelse på kurs</a:t>
            </a:r>
          </a:p>
          <a:p>
            <a:pPr marL="0" indent="0">
              <a:buNone/>
            </a:pPr>
            <a:r>
              <a:rPr lang="nb-NO" noProof="0" dirty="0"/>
              <a:t>	4. Etterarbeid</a:t>
            </a:r>
          </a:p>
          <a:p>
            <a:r>
              <a:rPr lang="nb-NO" noProof="0" dirty="0"/>
              <a:t>Kombinerer dybdeforståelse og anvendelse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nb-NO" noProof="0" dirty="0">
                <a:solidFill>
                  <a:srgbClr val="FFFFFF"/>
                </a:solidFill>
              </a:rPr>
              <a:t>3) Skrivelab – hvorfor det fungerer?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nb-NO" noProof="0" dirty="0"/>
              <a:t>Tidlig deling av tekst</a:t>
            </a:r>
          </a:p>
          <a:p>
            <a:r>
              <a:rPr lang="nb-NO" noProof="0" dirty="0"/>
              <a:t>Trygge rom for kritikk og diskusjon</a:t>
            </a:r>
          </a:p>
          <a:p>
            <a:r>
              <a:rPr lang="nb-NO" noProof="0" dirty="0"/>
              <a:t>Trener:</a:t>
            </a:r>
          </a:p>
          <a:p>
            <a:pPr lvl="1"/>
            <a:r>
              <a:rPr lang="nb-NO" noProof="0" dirty="0"/>
              <a:t>Anvendelse av rettsregler</a:t>
            </a:r>
          </a:p>
          <a:p>
            <a:pPr lvl="1"/>
            <a:r>
              <a:rPr lang="nb-NO" noProof="0" dirty="0"/>
              <a:t>Kritisk refleksjon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nb-NO" noProof="0">
                <a:solidFill>
                  <a:srgbClr val="FFFFFF"/>
                </a:solidFill>
              </a:rPr>
              <a:t>Avslutning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nb-NO" noProof="0" dirty="0"/>
              <a:t>Suksessfaktorer:</a:t>
            </a:r>
          </a:p>
          <a:p>
            <a:pPr lvl="1"/>
            <a:r>
              <a:rPr lang="nb-NO" noProof="0" dirty="0"/>
              <a:t>Gjentakelse med dybde</a:t>
            </a:r>
          </a:p>
          <a:p>
            <a:pPr lvl="1"/>
            <a:r>
              <a:rPr lang="nb-NO" noProof="0" dirty="0"/>
              <a:t>Aktiv anvendelse av kunnskap</a:t>
            </a:r>
          </a:p>
          <a:p>
            <a:r>
              <a:rPr lang="nb-NO" dirty="0"/>
              <a:t>Hvordan tilrettelegge for dette?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38555AC8-A31F-E4F7-01BB-AEFF5E8C1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5338644"/>
            <a:ext cx="12202175" cy="1519356"/>
            <a:chOff x="-1" y="-29768"/>
            <a:chExt cx="12202175" cy="1519356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3C03E37-7ED0-19AE-52C3-13E69D05C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E5518BEA-7506-877F-D89F-5B680FBB6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8917093" y="-1801610"/>
              <a:ext cx="1507122" cy="5063040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2E02916-7129-5FE5-2223-BD70F1BBB5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00712" y="-3130481"/>
              <a:ext cx="1519356" cy="7720782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C42BECE4-4451-E9D6-5F61-7D5F445602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5595614"/>
            <a:ext cx="6784181" cy="913975"/>
          </a:xfrm>
        </p:spPr>
        <p:txBody>
          <a:bodyPr anchor="ctr">
            <a:normAutofit/>
          </a:bodyPr>
          <a:lstStyle/>
          <a:p>
            <a:pPr algn="l"/>
            <a:r>
              <a:rPr lang="nb-NO" sz="2700">
                <a:solidFill>
                  <a:srgbClr val="FFFFFF"/>
                </a:solidFill>
              </a:rPr>
              <a:t>Analyser av jusstudenters felles utforsking i to kurskontekster</a:t>
            </a:r>
            <a:endParaRPr lang="nb-NO" sz="2700">
              <a:solidFill>
                <a:srgbClr val="FFFFFF"/>
              </a:solidFill>
              <a:highlight>
                <a:srgbClr val="FFFF00"/>
              </a:highlight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3895BA4-7D8F-D4DA-334E-7754F556CF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60"/>
          <a:stretch>
            <a:fillRect/>
          </a:stretch>
        </p:blipFill>
        <p:spPr>
          <a:xfrm rot="5400000">
            <a:off x="372107" y="-372106"/>
            <a:ext cx="5351787" cy="6095999"/>
          </a:xfrm>
          <a:prstGeom prst="rect">
            <a:avLst/>
          </a:prstGeom>
        </p:spPr>
      </p:pic>
      <p:pic>
        <p:nvPicPr>
          <p:cNvPr id="6" name="Bilde 5" descr="Flyfoto av elever som studerer">
            <a:extLst>
              <a:ext uri="{FF2B5EF4-FFF2-40B4-BE49-F238E27FC236}">
                <a16:creationId xmlns:a16="http://schemas.microsoft.com/office/drawing/2014/main" id="{4CC6ED2F-7171-412E-D74D-362077B671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3" r="11994" b="-1"/>
          <a:stretch>
            <a:fillRect/>
          </a:stretch>
        </p:blipFill>
        <p:spPr>
          <a:xfrm>
            <a:off x="6096000" y="10"/>
            <a:ext cx="6094403" cy="535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90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787" y="129152"/>
            <a:ext cx="10931013" cy="1119546"/>
          </a:xfrm>
        </p:spPr>
        <p:txBody>
          <a:bodyPr>
            <a:normAutofit fontScale="90000"/>
          </a:bodyPr>
          <a:lstStyle/>
          <a:p>
            <a:r>
              <a:rPr lang="nb-NO" sz="4400" b="1"/>
              <a:t>Perspektiver på studenters innvielse i profesjoner </a:t>
            </a:r>
            <a:endParaRPr lang="nb-NO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787" y="1425675"/>
            <a:ext cx="11375923" cy="5220931"/>
          </a:xfrm>
        </p:spPr>
        <p:txBody>
          <a:bodyPr>
            <a:normAutofit fontScale="92500"/>
          </a:bodyPr>
          <a:lstStyle/>
          <a:p>
            <a:r>
              <a:rPr lang="en-US" sz="2000" dirty="0">
                <a:cs typeface="Calibri Light"/>
              </a:rPr>
              <a:t>Studenters </a:t>
            </a:r>
            <a:r>
              <a:rPr lang="en-US" sz="2000" dirty="0" err="1">
                <a:cs typeface="Calibri Light"/>
              </a:rPr>
              <a:t>vei</a:t>
            </a:r>
            <a:r>
              <a:rPr lang="en-US" sz="2000" dirty="0">
                <a:cs typeface="Calibri Light"/>
              </a:rPr>
              <a:t> inn </a:t>
            </a:r>
            <a:r>
              <a:rPr lang="en-US" sz="2000" dirty="0" err="1">
                <a:cs typeface="Calibri Light"/>
              </a:rPr>
              <a:t>til</a:t>
            </a:r>
            <a:r>
              <a:rPr lang="en-US" sz="2000" dirty="0">
                <a:cs typeface="Calibri Light"/>
              </a:rPr>
              <a:t> et </a:t>
            </a:r>
            <a:r>
              <a:rPr lang="en-US" sz="2000" dirty="0" err="1">
                <a:cs typeface="Calibri Light"/>
              </a:rPr>
              <a:t>nytt</a:t>
            </a:r>
            <a:r>
              <a:rPr lang="en-US" sz="2000" dirty="0">
                <a:cs typeface="Calibri Light"/>
              </a:rPr>
              <a:t> kunnskapsfelt </a:t>
            </a:r>
            <a:r>
              <a:rPr lang="en-US" sz="2000" dirty="0" err="1">
                <a:cs typeface="Calibri Light"/>
              </a:rPr>
              <a:t>innenfor</a:t>
            </a:r>
            <a:r>
              <a:rPr lang="en-US" sz="2000" dirty="0">
                <a:cs typeface="Calibri Light"/>
              </a:rPr>
              <a:t> </a:t>
            </a:r>
            <a:r>
              <a:rPr lang="en-US" sz="2000" dirty="0" err="1">
                <a:cs typeface="Calibri Light"/>
              </a:rPr>
              <a:t>høyere</a:t>
            </a:r>
            <a:r>
              <a:rPr lang="en-US" sz="2000" dirty="0">
                <a:cs typeface="Calibri Light"/>
              </a:rPr>
              <a:t> </a:t>
            </a:r>
            <a:r>
              <a:rPr lang="en-US" sz="2000" dirty="0" err="1">
                <a:cs typeface="Calibri Light"/>
              </a:rPr>
              <a:t>utdanning</a:t>
            </a:r>
            <a:r>
              <a:rPr lang="en-US" sz="2000" dirty="0">
                <a:cs typeface="Calibri Light"/>
              </a:rPr>
              <a:t> – </a:t>
            </a:r>
            <a:r>
              <a:rPr lang="en-US" sz="2000" dirty="0" err="1">
                <a:cs typeface="Calibri Light"/>
              </a:rPr>
              <a:t>hva</a:t>
            </a:r>
            <a:r>
              <a:rPr lang="en-US" sz="2000" dirty="0">
                <a:cs typeface="Calibri Light"/>
              </a:rPr>
              <a:t> </a:t>
            </a:r>
            <a:r>
              <a:rPr lang="en-US" sz="2000" dirty="0" err="1">
                <a:cs typeface="Calibri Light"/>
              </a:rPr>
              <a:t>gjør</a:t>
            </a:r>
            <a:r>
              <a:rPr lang="en-US" sz="2000" dirty="0">
                <a:cs typeface="Calibri Light"/>
              </a:rPr>
              <a:t> </a:t>
            </a:r>
            <a:r>
              <a:rPr lang="en-US" sz="2000" dirty="0" err="1">
                <a:cs typeface="Calibri Light"/>
              </a:rPr>
              <a:t>studenter</a:t>
            </a:r>
            <a:r>
              <a:rPr lang="en-US" sz="2000" dirty="0">
                <a:cs typeface="Calibri Light"/>
              </a:rPr>
              <a:t> og </a:t>
            </a:r>
            <a:r>
              <a:rPr lang="en-US" sz="2000" dirty="0" err="1">
                <a:cs typeface="Calibri Light"/>
              </a:rPr>
              <a:t>hvilke</a:t>
            </a:r>
            <a:r>
              <a:rPr lang="en-US" sz="2000" dirty="0">
                <a:cs typeface="Calibri Light"/>
              </a:rPr>
              <a:t> </a:t>
            </a:r>
            <a:r>
              <a:rPr lang="en-US" sz="2000" dirty="0" err="1">
                <a:cs typeface="Calibri Light"/>
              </a:rPr>
              <a:t>læringsutfordringer</a:t>
            </a:r>
            <a:r>
              <a:rPr lang="en-US" sz="2000" dirty="0">
                <a:cs typeface="Calibri Light"/>
              </a:rPr>
              <a:t> </a:t>
            </a:r>
            <a:r>
              <a:rPr lang="en-US" sz="2000" dirty="0" err="1">
                <a:cs typeface="Calibri Light"/>
              </a:rPr>
              <a:t>står</a:t>
            </a:r>
            <a:r>
              <a:rPr lang="en-US" sz="2000" dirty="0">
                <a:cs typeface="Calibri Light"/>
              </a:rPr>
              <a:t> de </a:t>
            </a:r>
            <a:r>
              <a:rPr lang="en-US" sz="2000" dirty="0" err="1">
                <a:cs typeface="Calibri Light"/>
              </a:rPr>
              <a:t>overfor</a:t>
            </a:r>
            <a:r>
              <a:rPr lang="en-US" sz="2000" dirty="0">
                <a:cs typeface="Calibri Light"/>
              </a:rPr>
              <a:t>? </a:t>
            </a:r>
          </a:p>
          <a:p>
            <a:r>
              <a:rPr lang="en-US" sz="2000" dirty="0" err="1">
                <a:cs typeface="Calibri Light"/>
              </a:rPr>
              <a:t>Viktig</a:t>
            </a:r>
            <a:r>
              <a:rPr lang="en-US" sz="2000" dirty="0">
                <a:cs typeface="Calibri Light"/>
              </a:rPr>
              <a:t> for design av programmer og </a:t>
            </a:r>
            <a:r>
              <a:rPr lang="en-US" sz="2000" dirty="0" err="1">
                <a:cs typeface="Calibri Light"/>
              </a:rPr>
              <a:t>kurs</a:t>
            </a:r>
            <a:r>
              <a:rPr lang="en-US" sz="2000" dirty="0">
                <a:cs typeface="Calibri Light"/>
              </a:rPr>
              <a:t> og </a:t>
            </a:r>
            <a:r>
              <a:rPr lang="en-US" sz="2000" dirty="0" err="1">
                <a:cs typeface="Calibri Light"/>
              </a:rPr>
              <a:t>fasilitering</a:t>
            </a:r>
            <a:r>
              <a:rPr lang="en-US" sz="2000" dirty="0">
                <a:cs typeface="Calibri Light"/>
              </a:rPr>
              <a:t> av studenters </a:t>
            </a:r>
            <a:r>
              <a:rPr lang="en-US" sz="2000" dirty="0" err="1">
                <a:cs typeface="Calibri Light"/>
              </a:rPr>
              <a:t>læring</a:t>
            </a:r>
            <a:r>
              <a:rPr lang="en-US" sz="2000" dirty="0">
                <a:cs typeface="Calibri Light"/>
              </a:rPr>
              <a:t> (Cunningham &amp; Kelly, 2017)</a:t>
            </a:r>
          </a:p>
          <a:p>
            <a:r>
              <a:rPr lang="nb-NO" sz="2000" dirty="0"/>
              <a:t>Sosialt praksisterspektiv: </a:t>
            </a:r>
            <a:r>
              <a:rPr lang="nb-NO" sz="2000" i="1" dirty="0"/>
              <a:t>Kunnskapspraksiser  </a:t>
            </a:r>
          </a:p>
          <a:p>
            <a:endParaRPr lang="nb-NO" sz="2000" i="1" dirty="0"/>
          </a:p>
          <a:p>
            <a:pPr marL="0" indent="0">
              <a:buNone/>
            </a:pPr>
            <a:r>
              <a:rPr lang="nb-NO" sz="2200" b="1" dirty="0"/>
              <a:t>Knowledge </a:t>
            </a:r>
            <a:r>
              <a:rPr lang="nb-NO" sz="2200" b="1" dirty="0" err="1"/>
              <a:t>practices</a:t>
            </a:r>
            <a:r>
              <a:rPr lang="nb-NO" sz="2200" b="1" dirty="0"/>
              <a:t> som en spesifikk form for sosiale praksiser, som: </a:t>
            </a:r>
          </a:p>
          <a:p>
            <a:pPr marL="0" indent="0">
              <a:buNone/>
            </a:pPr>
            <a:r>
              <a:rPr lang="nb-NO" sz="2200" dirty="0"/>
              <a:t>(..) ‘</a:t>
            </a:r>
            <a:r>
              <a:rPr lang="nb-NO" sz="2200" i="1" dirty="0"/>
              <a:t>the </a:t>
            </a:r>
            <a:r>
              <a:rPr lang="nb-NO" sz="2200" i="1" dirty="0" err="1"/>
              <a:t>specific</a:t>
            </a:r>
            <a:r>
              <a:rPr lang="nb-NO" sz="2200" i="1" dirty="0"/>
              <a:t> </a:t>
            </a:r>
            <a:r>
              <a:rPr lang="nb-NO" sz="2200" i="1" dirty="0" err="1"/>
              <a:t>ways</a:t>
            </a:r>
            <a:r>
              <a:rPr lang="nb-NO" sz="2200" i="1" dirty="0"/>
              <a:t> </a:t>
            </a:r>
            <a:r>
              <a:rPr lang="nb-NO" sz="2200" i="1" dirty="0" err="1"/>
              <a:t>members</a:t>
            </a:r>
            <a:r>
              <a:rPr lang="nb-NO" sz="2200" i="1" dirty="0"/>
              <a:t> of a </a:t>
            </a:r>
            <a:r>
              <a:rPr lang="nb-NO" sz="2200" i="1" dirty="0" err="1"/>
              <a:t>community</a:t>
            </a:r>
            <a:r>
              <a:rPr lang="nb-NO" sz="2200" i="1" dirty="0"/>
              <a:t> propose, </a:t>
            </a:r>
            <a:r>
              <a:rPr lang="nb-NO" sz="2200" i="1" dirty="0" err="1"/>
              <a:t>justify</a:t>
            </a:r>
            <a:r>
              <a:rPr lang="nb-NO" sz="2200" i="1" dirty="0"/>
              <a:t>, </a:t>
            </a:r>
            <a:r>
              <a:rPr lang="nb-NO" sz="2200" i="1" dirty="0" err="1"/>
              <a:t>evaluate</a:t>
            </a:r>
            <a:r>
              <a:rPr lang="nb-NO" sz="2200" i="1" dirty="0"/>
              <a:t> and </a:t>
            </a:r>
            <a:r>
              <a:rPr lang="nb-NO" sz="2200" i="1" dirty="0" err="1"/>
              <a:t>legitimise</a:t>
            </a:r>
            <a:r>
              <a:rPr lang="nb-NO" sz="2200" i="1" dirty="0"/>
              <a:t> knowledge </a:t>
            </a:r>
            <a:r>
              <a:rPr lang="nb-NO" sz="2200" i="1" dirty="0" err="1"/>
              <a:t>claims</a:t>
            </a:r>
            <a:r>
              <a:rPr lang="nb-NO" sz="2200" i="1" dirty="0"/>
              <a:t>  </a:t>
            </a:r>
            <a:r>
              <a:rPr lang="nb-NO" sz="2200" i="1" dirty="0" err="1"/>
              <a:t>within</a:t>
            </a:r>
            <a:r>
              <a:rPr lang="nb-NO" sz="2200" i="1" dirty="0"/>
              <a:t> a </a:t>
            </a:r>
            <a:r>
              <a:rPr lang="nb-NO" sz="2200" i="1" dirty="0" err="1"/>
              <a:t>disciplinary</a:t>
            </a:r>
            <a:r>
              <a:rPr lang="nb-NO" sz="2200" i="1" dirty="0"/>
              <a:t> </a:t>
            </a:r>
            <a:r>
              <a:rPr lang="nb-NO" sz="2200" i="1" dirty="0" err="1"/>
              <a:t>framework</a:t>
            </a:r>
            <a:r>
              <a:rPr lang="nb-NO" sz="2200" dirty="0"/>
              <a:t>’ (Kelly, 2008 p.9).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spcAft>
                <a:spcPts val="600"/>
              </a:spcAft>
              <a:buNone/>
            </a:pPr>
            <a:r>
              <a:rPr lang="nb-NO" sz="2000" dirty="0"/>
              <a:t>Kunnskapspraksiser som kollektive: potensial for deltakelse i kunnskapsfellesskap (</a:t>
            </a:r>
            <a:r>
              <a:rPr lang="nb-NO" sz="2000" dirty="0" err="1"/>
              <a:t>coming</a:t>
            </a:r>
            <a:r>
              <a:rPr lang="nb-NO" sz="2000" dirty="0"/>
              <a:t> to </a:t>
            </a:r>
            <a:r>
              <a:rPr lang="nb-NO" sz="2000" dirty="0" err="1"/>
              <a:t>know</a:t>
            </a:r>
            <a:r>
              <a:rPr lang="nb-NO" sz="2000" dirty="0"/>
              <a:t>)</a:t>
            </a:r>
          </a:p>
          <a:p>
            <a:pPr marL="0" indent="0">
              <a:buNone/>
            </a:pPr>
            <a:r>
              <a:rPr lang="nb-NO" sz="2000" dirty="0"/>
              <a:t>Krever utøvelse i nye kontekster (</a:t>
            </a:r>
            <a:r>
              <a:rPr lang="nb-NO" sz="2000" dirty="0" err="1"/>
              <a:t>agency</a:t>
            </a:r>
            <a:r>
              <a:rPr lang="nb-NO" sz="2000" dirty="0"/>
              <a:t>)</a:t>
            </a:r>
            <a:endParaRPr lang="nb-NO" sz="2000" dirty="0">
              <a:solidFill>
                <a:schemeClr val="accent6"/>
              </a:solidFill>
            </a:endParaRPr>
          </a:p>
          <a:p>
            <a:pPr lvl="1"/>
            <a:endParaRPr lang="nb-NO" sz="2000" b="1" i="1" dirty="0">
              <a:solidFill>
                <a:schemeClr val="accent1"/>
              </a:solidFill>
              <a:cs typeface="Arial"/>
            </a:endParaRPr>
          </a:p>
          <a:p>
            <a:pPr marL="125095" indent="-125095">
              <a:buFont typeface="Wingdings" panose="05000000000000000000" pitchFamily="2" charset="2"/>
              <a:buChar char="§"/>
            </a:pPr>
            <a:r>
              <a:rPr lang="nb-NO" sz="2000" dirty="0"/>
              <a:t> Strukturdimensjonen ved sosiale praksiser; som «</a:t>
            </a:r>
            <a:r>
              <a:rPr lang="nb-NO" sz="2000" dirty="0" err="1"/>
              <a:t>collective</a:t>
            </a:r>
            <a:r>
              <a:rPr lang="nb-NO" sz="2000" dirty="0"/>
              <a:t> </a:t>
            </a:r>
            <a:r>
              <a:rPr lang="nb-NO" sz="2000" dirty="0" err="1"/>
              <a:t>knowledgeable</a:t>
            </a:r>
            <a:r>
              <a:rPr lang="nb-NO" sz="2000" dirty="0"/>
              <a:t> </a:t>
            </a:r>
            <a:r>
              <a:rPr lang="nb-NO" sz="2000" dirty="0" err="1"/>
              <a:t>doings</a:t>
            </a:r>
            <a:r>
              <a:rPr lang="nb-NO" sz="2000" dirty="0"/>
              <a:t>» (</a:t>
            </a:r>
            <a:r>
              <a:rPr lang="nb-NO" sz="2000" dirty="0" err="1"/>
              <a:t>Gherardi</a:t>
            </a:r>
            <a:r>
              <a:rPr lang="nb-NO" sz="2000" dirty="0"/>
              <a:t>, 2011)</a:t>
            </a:r>
            <a:endParaRPr lang="nb-NO" sz="2000" dirty="0">
              <a:solidFill>
                <a:schemeClr val="accent6"/>
              </a:solidFill>
              <a:cs typeface="Arial"/>
            </a:endParaRPr>
          </a:p>
          <a:p>
            <a:pPr marL="125095" indent="-125095">
              <a:buFont typeface="Wingdings" panose="05000000000000000000" pitchFamily="2" charset="2"/>
              <a:buChar char="§"/>
            </a:pPr>
            <a:r>
              <a:rPr lang="nb-NO" sz="2000" dirty="0"/>
              <a:t>Praksiser: Materialitet og performativitet</a:t>
            </a:r>
            <a:endParaRPr lang="nb-NO" sz="2000" i="1" dirty="0"/>
          </a:p>
          <a:p>
            <a:pPr marL="0" indent="0">
              <a:buNone/>
            </a:pPr>
            <a:endParaRPr lang="en-US" sz="2000" dirty="0">
              <a:cs typeface="Calibri Light"/>
            </a:endParaRPr>
          </a:p>
          <a:p>
            <a:endParaRPr lang="nb-NO" sz="2000" dirty="0"/>
          </a:p>
          <a:p>
            <a:pPr marL="457200" lvl="1" indent="0">
              <a:buNone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068939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168" y="553364"/>
            <a:ext cx="11431664" cy="754068"/>
          </a:xfrm>
        </p:spPr>
        <p:txBody>
          <a:bodyPr/>
          <a:lstStyle/>
          <a:p>
            <a:r>
              <a:rPr lang="nb-NO" dirty="0"/>
              <a:t>Fokus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>
          <a:xfrm>
            <a:off x="380168" y="1694921"/>
            <a:ext cx="11431663" cy="4751169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nb-NO" dirty="0"/>
              <a:t>Sosialisering som tosidig deltakelsesprosess – som det å vokse inn i et kulturelt fellesskap, gjennom:</a:t>
            </a:r>
          </a:p>
          <a:p>
            <a:pPr marL="0" indent="0">
              <a:spcAft>
                <a:spcPts val="1800"/>
              </a:spcAft>
              <a:buNone/>
            </a:pPr>
            <a:endParaRPr lang="nb-NO" dirty="0"/>
          </a:p>
          <a:p>
            <a:pPr marL="914423" lvl="1" indent="-457200">
              <a:spcAft>
                <a:spcPts val="1200"/>
              </a:spcAft>
              <a:buAutoNum type="arabicParenR"/>
            </a:pPr>
            <a:r>
              <a:rPr lang="nb-NO" dirty="0"/>
              <a:t>Deltakelse i fellesskapets kunnskapspraksiser, og</a:t>
            </a:r>
          </a:p>
          <a:p>
            <a:pPr marL="457223" lvl="1" indent="0">
              <a:spcAft>
                <a:spcPts val="1200"/>
              </a:spcAft>
              <a:buNone/>
            </a:pPr>
            <a:endParaRPr lang="nb-NO" dirty="0"/>
          </a:p>
          <a:p>
            <a:pPr marL="457223" lvl="1" indent="0">
              <a:buNone/>
            </a:pPr>
            <a:r>
              <a:rPr lang="nb-NO" dirty="0"/>
              <a:t>2)    Utvikle seg som profesjonsutøver</a:t>
            </a:r>
          </a:p>
        </p:txBody>
      </p:sp>
    </p:spTree>
    <p:extLst>
      <p:ext uri="{BB962C8B-B14F-4D97-AF65-F5344CB8AC3E}">
        <p14:creationId xmlns:p14="http://schemas.microsoft.com/office/powerpoint/2010/main" val="3371649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836" y="345975"/>
            <a:ext cx="11552327" cy="915712"/>
          </a:xfrm>
        </p:spPr>
        <p:txBody>
          <a:bodyPr>
            <a:normAutofit/>
          </a:bodyPr>
          <a:lstStyle/>
          <a:p>
            <a:r>
              <a:rPr lang="nb-NO" sz="2800" b="1" dirty="0"/>
              <a:t>Undersøkelse av kunnskapspraksiser i første- og andre års jusutdanning</a:t>
            </a:r>
            <a:endParaRPr lang="nb-NO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>
          <a:xfrm>
            <a:off x="225828" y="998611"/>
            <a:ext cx="11431663" cy="5859389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B86E00"/>
              </a:buClr>
              <a:buNone/>
            </a:pPr>
            <a:r>
              <a:rPr lang="nb-NO" sz="2600" dirty="0"/>
              <a:t> </a:t>
            </a:r>
          </a:p>
          <a:p>
            <a:pPr lvl="1">
              <a:lnSpc>
                <a:spcPct val="120000"/>
              </a:lnSpc>
              <a:spcAft>
                <a:spcPts val="1800"/>
              </a:spcAft>
              <a:buClr>
                <a:srgbClr val="B86E00"/>
              </a:buClr>
              <a:buFont typeface="Courier New" panose="02070309020205020404" pitchFamily="49" charset="0"/>
              <a:buChar char="o"/>
            </a:pPr>
            <a:r>
              <a:rPr lang="nb-NO" sz="2600" dirty="0"/>
              <a:t>Utforske KP og deres karakteristika i utforskende gruppearbeid i to kurskontekster (case-oppgaver)</a:t>
            </a:r>
          </a:p>
          <a:p>
            <a:pPr lvl="1">
              <a:lnSpc>
                <a:spcPct val="120000"/>
              </a:lnSpc>
              <a:spcAft>
                <a:spcPts val="1800"/>
              </a:spcAft>
              <a:buClr>
                <a:srgbClr val="B86E00"/>
              </a:buClr>
              <a:buFont typeface="Courier New" panose="02070309020205020404" pitchFamily="49" charset="0"/>
              <a:buChar char="o"/>
            </a:pPr>
            <a:r>
              <a:rPr lang="nb-NO" sz="2600" i="1" dirty="0" err="1"/>
              <a:t>Interactional</a:t>
            </a:r>
            <a:r>
              <a:rPr lang="nb-NO" sz="2600" i="1" dirty="0"/>
              <a:t> </a:t>
            </a:r>
            <a:r>
              <a:rPr lang="nb-NO" sz="2600" i="1" dirty="0" err="1"/>
              <a:t>ethnography</a:t>
            </a:r>
            <a:r>
              <a:rPr lang="nb-NO" sz="2600" i="1" dirty="0"/>
              <a:t> </a:t>
            </a:r>
            <a:r>
              <a:rPr lang="nb-NO" sz="2600" dirty="0"/>
              <a:t>og studier av </a:t>
            </a:r>
            <a:r>
              <a:rPr lang="nb-NO" sz="2600" i="1" dirty="0"/>
              <a:t>kunnskap i bruk </a:t>
            </a:r>
            <a:r>
              <a:rPr lang="nb-NO" sz="2600" dirty="0"/>
              <a:t>(</a:t>
            </a:r>
            <a:r>
              <a:rPr lang="en-US" sz="2600" dirty="0">
                <a:cs typeface="Calibri"/>
              </a:rPr>
              <a:t>Bridges et al 2012; Hall &amp; Stevens, 2015) </a:t>
            </a:r>
          </a:p>
          <a:p>
            <a:pPr lvl="2">
              <a:lnSpc>
                <a:spcPct val="120000"/>
              </a:lnSpc>
              <a:spcAft>
                <a:spcPts val="1800"/>
              </a:spcAft>
              <a:buClr>
                <a:srgbClr val="B86E00"/>
              </a:buClr>
              <a:buFont typeface="Courier New" panose="02070309020205020404" pitchFamily="49" charset="0"/>
              <a:buChar char="o"/>
            </a:pPr>
            <a:r>
              <a:rPr lang="nb-NO" sz="2600" i="1" dirty="0"/>
              <a:t>Hvordan anvender studentene kunnskapsressurser? </a:t>
            </a:r>
          </a:p>
          <a:p>
            <a:pPr lvl="2">
              <a:lnSpc>
                <a:spcPct val="120000"/>
              </a:lnSpc>
              <a:spcAft>
                <a:spcPts val="1800"/>
              </a:spcAft>
              <a:buClr>
                <a:srgbClr val="B86E00"/>
              </a:buClr>
              <a:buFont typeface="Courier New" panose="02070309020205020404" pitchFamily="49" charset="0"/>
              <a:buChar char="o"/>
            </a:pPr>
            <a:r>
              <a:rPr lang="nb-NO" sz="2600" i="1" dirty="0"/>
              <a:t>Hva muliggjør ressursene – ser/gjør? </a:t>
            </a:r>
          </a:p>
          <a:p>
            <a:pPr marL="457223" lvl="1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986" y="5530085"/>
            <a:ext cx="1785483" cy="11913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551" y="5530085"/>
            <a:ext cx="1726675" cy="119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515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B35714-E35E-9ED4-A90C-E5D9EC813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4766"/>
            <a:ext cx="10515600" cy="5834743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endParaRPr lang="en-US" sz="2000" dirty="0">
              <a:cs typeface="Calibri Light"/>
            </a:endParaRPr>
          </a:p>
          <a:p>
            <a:pPr>
              <a:spcAft>
                <a:spcPts val="1200"/>
              </a:spcAft>
            </a:pPr>
            <a:r>
              <a:rPr lang="nb-NO" sz="2000" dirty="0"/>
              <a:t>Jusstudenter: multiple tekster og studiestrategier (Strømsø, 2003) </a:t>
            </a:r>
          </a:p>
          <a:p>
            <a:pPr lvl="1">
              <a:spcAft>
                <a:spcPts val="1200"/>
              </a:spcAft>
            </a:pPr>
            <a:r>
              <a:rPr lang="nb-NO" sz="1800" dirty="0"/>
              <a:t>Intertekstuelt felt (Donald, 2002; Strømsø, 2003; </a:t>
            </a:r>
            <a:r>
              <a:rPr lang="en-GB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Bråten &amp; Strømsø 2008</a:t>
            </a:r>
            <a:r>
              <a:rPr lang="nb-NO" sz="1800" dirty="0"/>
              <a:t>)</a:t>
            </a:r>
          </a:p>
          <a:p>
            <a:pPr lvl="1">
              <a:spcAft>
                <a:spcPts val="1200"/>
              </a:spcAft>
            </a:pPr>
            <a:r>
              <a:rPr lang="nb-NO" sz="1800" dirty="0"/>
              <a:t>Lesestrategier/studiestrategier på individnivå – </a:t>
            </a:r>
            <a:r>
              <a:rPr lang="nb-NO" sz="1800" dirty="0" err="1"/>
              <a:t>epistemic</a:t>
            </a:r>
            <a:r>
              <a:rPr lang="nb-NO" sz="1800" dirty="0"/>
              <a:t> beliefs</a:t>
            </a:r>
            <a:endParaRPr lang="nb-NO" sz="1800" b="1" dirty="0">
              <a:highlight>
                <a:srgbClr val="FFFF00"/>
              </a:highlight>
            </a:endParaRPr>
          </a:p>
          <a:p>
            <a:pPr>
              <a:spcAft>
                <a:spcPts val="1200"/>
              </a:spcAft>
            </a:pPr>
            <a:r>
              <a:rPr lang="nb-NO" sz="2000" dirty="0"/>
              <a:t>Begrenset innsikt i hva studenter </a:t>
            </a:r>
            <a:r>
              <a:rPr lang="nb-NO" sz="2000" i="1" dirty="0"/>
              <a:t>gjør</a:t>
            </a:r>
            <a:r>
              <a:rPr lang="nb-NO" sz="2000" dirty="0"/>
              <a:t> i komplekse læringsomgivelser (</a:t>
            </a:r>
            <a:r>
              <a:rPr lang="nb-NO" sz="2000" dirty="0" err="1"/>
              <a:t>Haggis</a:t>
            </a:r>
            <a:r>
              <a:rPr lang="nb-NO" sz="2000" dirty="0"/>
              <a:t>, 2009; Nerland, 2018)</a:t>
            </a:r>
          </a:p>
          <a:p>
            <a:pPr>
              <a:spcAft>
                <a:spcPts val="1200"/>
              </a:spcAft>
            </a:pPr>
            <a:r>
              <a:rPr lang="nb-NO" sz="2000" dirty="0"/>
              <a:t>Profesjoner og praksiser i endring</a:t>
            </a:r>
          </a:p>
          <a:p>
            <a:pPr>
              <a:spcAft>
                <a:spcPts val="1200"/>
              </a:spcAft>
            </a:pPr>
            <a:r>
              <a:rPr lang="nb-NO" sz="2000" dirty="0"/>
              <a:t>Empirisk kontekst: To utforskende kurskontekster, samarbeid om case-oppgaver med fagressurser (Rettskilder til fots, Kurs i folkerett)</a:t>
            </a:r>
          </a:p>
          <a:p>
            <a:pPr>
              <a:spcAft>
                <a:spcPts val="1200"/>
              </a:spcAft>
            </a:pPr>
            <a:r>
              <a:rPr lang="nb-NO" sz="2000" dirty="0"/>
              <a:t>Første og andre år (</a:t>
            </a:r>
            <a:r>
              <a:rPr lang="nb-NO" sz="2000" dirty="0" err="1"/>
              <a:t>Milsom</a:t>
            </a:r>
            <a:r>
              <a:rPr lang="nb-NO" sz="2000" dirty="0"/>
              <a:t> et al, 2015: Stepping up…)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10107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CB458E9C-C9EE-4129-B589-307709059518}"/>
              </a:ext>
            </a:extLst>
          </p:cNvPr>
          <p:cNvGraphicFramePr>
            <a:graphicFrameLocks noGrp="1"/>
          </p:cNvGraphicFramePr>
          <p:nvPr/>
        </p:nvGraphicFramePr>
        <p:xfrm>
          <a:off x="137652" y="92597"/>
          <a:ext cx="11965857" cy="6642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2967">
                  <a:extLst>
                    <a:ext uri="{9D8B030D-6E8A-4147-A177-3AD203B41FA5}">
                      <a16:colId xmlns:a16="http://schemas.microsoft.com/office/drawing/2014/main" val="2089865717"/>
                    </a:ext>
                  </a:extLst>
                </a:gridCol>
                <a:gridCol w="4060723">
                  <a:extLst>
                    <a:ext uri="{9D8B030D-6E8A-4147-A177-3AD203B41FA5}">
                      <a16:colId xmlns:a16="http://schemas.microsoft.com/office/drawing/2014/main" val="2562054285"/>
                    </a:ext>
                  </a:extLst>
                </a:gridCol>
                <a:gridCol w="4562167">
                  <a:extLst>
                    <a:ext uri="{9D8B030D-6E8A-4147-A177-3AD203B41FA5}">
                      <a16:colId xmlns:a16="http://schemas.microsoft.com/office/drawing/2014/main" val="2511902788"/>
                    </a:ext>
                  </a:extLst>
                </a:gridCol>
              </a:tblGrid>
              <a:tr h="65886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 err="1">
                          <a:effectLst/>
                        </a:rPr>
                        <a:t>Datakilder</a:t>
                      </a:r>
                      <a:endParaRPr lang="en-US" sz="2000" dirty="0">
                        <a:effectLst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effectLst/>
                        </a:rPr>
                        <a:t>                 </a:t>
                      </a:r>
                      <a:r>
                        <a:rPr lang="en-US" sz="2000" dirty="0" err="1">
                          <a:effectLst/>
                        </a:rPr>
                        <a:t>Innsamlede</a:t>
                      </a:r>
                      <a:r>
                        <a:rPr lang="en-US" sz="2000" baseline="0" dirty="0">
                          <a:effectLst/>
                        </a:rPr>
                        <a:t> data</a:t>
                      </a:r>
                      <a:endParaRPr lang="en-US" sz="2000" dirty="0">
                        <a:effectLst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457645"/>
                  </a:ext>
                </a:extLst>
              </a:tr>
              <a:tr h="11002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8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1" dirty="0">
                          <a:effectLst/>
                        </a:rPr>
                        <a:t>Data fra</a:t>
                      </a:r>
                      <a:r>
                        <a:rPr lang="en-US" sz="1800" b="1" baseline="0" dirty="0">
                          <a:effectLst/>
                        </a:rPr>
                        <a:t> </a:t>
                      </a:r>
                      <a:r>
                        <a:rPr lang="en-US" sz="1800" b="1" baseline="0" dirty="0" err="1">
                          <a:effectLst/>
                        </a:rPr>
                        <a:t>introduksjonskurs</a:t>
                      </a:r>
                      <a:r>
                        <a:rPr lang="en-US" sz="1800" b="1" baseline="0" dirty="0">
                          <a:effectLst/>
                        </a:rPr>
                        <a:t> </a:t>
                      </a:r>
                      <a:r>
                        <a:rPr lang="en-US" sz="1800" b="1" dirty="0">
                          <a:effectLst/>
                        </a:rPr>
                        <a:t>( </a:t>
                      </a:r>
                      <a:r>
                        <a:rPr lang="en-US" sz="1800" b="1" dirty="0" err="1">
                          <a:effectLst/>
                        </a:rPr>
                        <a:t>første</a:t>
                      </a:r>
                      <a:r>
                        <a:rPr lang="en-US" sz="1800" b="1" baseline="0" dirty="0">
                          <a:effectLst/>
                        </a:rPr>
                        <a:t> </a:t>
                      </a:r>
                      <a:r>
                        <a:rPr lang="en-US" sz="1800" b="1" baseline="0" dirty="0" err="1">
                          <a:effectLst/>
                        </a:rPr>
                        <a:t>sem</a:t>
                      </a:r>
                      <a:r>
                        <a:rPr lang="en-US" sz="1800" b="1" baseline="0" dirty="0">
                          <a:effectLst/>
                        </a:rPr>
                        <a:t>) </a:t>
                      </a:r>
                      <a:r>
                        <a:rPr lang="en-US" sz="1800" b="1" dirty="0"/>
                        <a:t>(</a:t>
                      </a:r>
                      <a:r>
                        <a:rPr lang="en-US" sz="1800" b="1" dirty="0" err="1"/>
                        <a:t>Rettskilder</a:t>
                      </a:r>
                      <a:r>
                        <a:rPr lang="en-US" sz="1800" b="1" dirty="0"/>
                        <a:t> </a:t>
                      </a:r>
                      <a:r>
                        <a:rPr lang="en-US" sz="1800" b="1" dirty="0" err="1"/>
                        <a:t>til</a:t>
                      </a:r>
                      <a:r>
                        <a:rPr lang="en-US" sz="1800" b="1" dirty="0"/>
                        <a:t> </a:t>
                      </a:r>
                      <a:r>
                        <a:rPr lang="en-US" sz="1800" b="1" dirty="0" err="1"/>
                        <a:t>fots</a:t>
                      </a:r>
                      <a:r>
                        <a:rPr lang="en-US" sz="1800" b="1" dirty="0"/>
                        <a:t>)</a:t>
                      </a:r>
                      <a:endParaRPr lang="en-US" sz="1800" b="1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1" dirty="0">
                          <a:effectLst/>
                        </a:rPr>
                        <a:t>Data fra </a:t>
                      </a:r>
                      <a:r>
                        <a:rPr lang="en-US" sz="1800" b="1" dirty="0" err="1">
                          <a:effectLst/>
                        </a:rPr>
                        <a:t>andre</a:t>
                      </a:r>
                      <a:r>
                        <a:rPr lang="en-US" sz="1800" b="1" baseline="0" dirty="0">
                          <a:effectLst/>
                        </a:rPr>
                        <a:t> </a:t>
                      </a:r>
                      <a:r>
                        <a:rPr lang="en-US" sz="1800" b="1" baseline="0" dirty="0" err="1">
                          <a:effectLst/>
                        </a:rPr>
                        <a:t>år</a:t>
                      </a:r>
                      <a:r>
                        <a:rPr lang="en-US" sz="1800" b="1" baseline="0" dirty="0">
                          <a:effectLst/>
                        </a:rPr>
                        <a:t> </a:t>
                      </a:r>
                      <a:r>
                        <a:rPr lang="en-US" sz="1800" b="1" baseline="0" dirty="0" err="1">
                          <a:effectLst/>
                        </a:rPr>
                        <a:t>kurs</a:t>
                      </a:r>
                      <a:r>
                        <a:rPr lang="en-US" sz="1800" b="1" baseline="0" dirty="0">
                          <a:effectLst/>
                        </a:rPr>
                        <a:t> i </a:t>
                      </a:r>
                      <a:r>
                        <a:rPr lang="en-US" sz="1800" b="1" baseline="0" dirty="0" err="1">
                          <a:effectLst/>
                        </a:rPr>
                        <a:t>internasjonal</a:t>
                      </a:r>
                      <a:r>
                        <a:rPr lang="en-US" sz="1800" b="1" baseline="0" dirty="0">
                          <a:effectLst/>
                        </a:rPr>
                        <a:t> </a:t>
                      </a:r>
                      <a:r>
                        <a:rPr lang="en-US" sz="1800" b="1" baseline="0" dirty="0" err="1">
                          <a:effectLst/>
                        </a:rPr>
                        <a:t>rett</a:t>
                      </a:r>
                      <a:r>
                        <a:rPr lang="en-US" sz="1800" b="1" baseline="0" dirty="0">
                          <a:effectLst/>
                        </a:rPr>
                        <a:t> (</a:t>
                      </a:r>
                      <a:r>
                        <a:rPr lang="en-US" sz="1800" b="1" baseline="0" dirty="0" err="1">
                          <a:effectLst/>
                        </a:rPr>
                        <a:t>Folkerett</a:t>
                      </a:r>
                      <a:r>
                        <a:rPr lang="en-US" sz="1800" b="1" baseline="0" dirty="0">
                          <a:effectLst/>
                        </a:rPr>
                        <a:t>) </a:t>
                      </a:r>
                      <a:r>
                        <a:rPr lang="en-US" sz="1800" b="1" dirty="0"/>
                        <a:t>(</a:t>
                      </a:r>
                      <a:r>
                        <a:rPr lang="en-US" sz="1800" b="1" dirty="0" err="1"/>
                        <a:t>tredje</a:t>
                      </a:r>
                      <a:r>
                        <a:rPr lang="en-US" sz="1800" b="1" dirty="0"/>
                        <a:t> </a:t>
                      </a:r>
                      <a:r>
                        <a:rPr lang="en-US" sz="1800" b="1" baseline="0" dirty="0" err="1"/>
                        <a:t>sem</a:t>
                      </a:r>
                      <a:r>
                        <a:rPr lang="en-US" sz="1800" b="1" baseline="0" dirty="0"/>
                        <a:t>)</a:t>
                      </a:r>
                      <a:endParaRPr lang="en-US" sz="1800" b="1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8821692"/>
                  </a:ext>
                </a:extLst>
              </a:tr>
              <a:tr h="127312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1" dirty="0" err="1">
                          <a:effectLst/>
                        </a:rPr>
                        <a:t>Observasjon</a:t>
                      </a:r>
                      <a:r>
                        <a:rPr lang="en-US" sz="1800" b="1" dirty="0">
                          <a:effectLst/>
                        </a:rPr>
                        <a:t> </a:t>
                      </a:r>
                      <a:r>
                        <a:rPr lang="en-US" sz="1800" b="1" dirty="0" err="1">
                          <a:effectLst/>
                        </a:rPr>
                        <a:t>av</a:t>
                      </a:r>
                      <a:r>
                        <a:rPr lang="en-US" sz="1800" b="1" dirty="0">
                          <a:effectLst/>
                        </a:rPr>
                        <a:t> </a:t>
                      </a:r>
                      <a:r>
                        <a:rPr lang="en-US" sz="1800" b="1" dirty="0" err="1">
                          <a:effectLst/>
                        </a:rPr>
                        <a:t>studenters</a:t>
                      </a:r>
                      <a:r>
                        <a:rPr lang="en-US" sz="1800" b="1" dirty="0">
                          <a:effectLst/>
                        </a:rPr>
                        <a:t> </a:t>
                      </a:r>
                      <a:r>
                        <a:rPr lang="en-US" sz="1800" b="1" dirty="0" err="1">
                          <a:effectLst/>
                        </a:rPr>
                        <a:t>gruppearbeid</a:t>
                      </a:r>
                      <a:r>
                        <a:rPr lang="en-US" sz="1800" b="1" baseline="0" dirty="0">
                          <a:effectLst/>
                        </a:rPr>
                        <a:t> </a:t>
                      </a:r>
                      <a:r>
                        <a:rPr lang="en-US" sz="1800" b="1" dirty="0"/>
                        <a:t>(</a:t>
                      </a:r>
                      <a:r>
                        <a:rPr lang="en-US" sz="1800" b="1" dirty="0" err="1"/>
                        <a:t>kjernedata</a:t>
                      </a:r>
                      <a:r>
                        <a:rPr lang="en-US" sz="1800" b="1" dirty="0"/>
                        <a:t>)</a:t>
                      </a:r>
                      <a:endParaRPr lang="en-US" sz="1800" b="1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dirty="0" err="1">
                          <a:effectLst/>
                        </a:rPr>
                        <a:t>Videoopptak</a:t>
                      </a:r>
                      <a:r>
                        <a:rPr lang="en-US" sz="1800" baseline="0" dirty="0">
                          <a:effectLst/>
                        </a:rPr>
                        <a:t> </a:t>
                      </a:r>
                      <a:r>
                        <a:rPr lang="en-US" sz="1800" baseline="0" dirty="0" err="1">
                          <a:effectLst/>
                        </a:rPr>
                        <a:t>av</a:t>
                      </a:r>
                      <a:r>
                        <a:rPr lang="en-US" sz="1800" baseline="0" dirty="0">
                          <a:effectLst/>
                        </a:rPr>
                        <a:t> </a:t>
                      </a:r>
                      <a:r>
                        <a:rPr lang="en-US" sz="1800" baseline="0" dirty="0" err="1">
                          <a:effectLst/>
                        </a:rPr>
                        <a:t>gruppediskusjoner</a:t>
                      </a:r>
                      <a:r>
                        <a:rPr lang="en-US" sz="1800" baseline="0" dirty="0">
                          <a:effectLst/>
                        </a:rPr>
                        <a:t>,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dirty="0">
                          <a:effectLst/>
                        </a:rPr>
                        <a:t>3 </a:t>
                      </a:r>
                      <a:r>
                        <a:rPr lang="en-US" sz="1800" dirty="0" err="1">
                          <a:effectLst/>
                        </a:rPr>
                        <a:t>grupper</a:t>
                      </a:r>
                      <a:endParaRPr lang="en-US" sz="18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dirty="0">
                          <a:effectLst/>
                        </a:rPr>
                        <a:t>(24</a:t>
                      </a:r>
                      <a:r>
                        <a:rPr lang="en-US" sz="1800" baseline="0" dirty="0">
                          <a:effectLst/>
                        </a:rPr>
                        <a:t> timer</a:t>
                      </a:r>
                      <a:r>
                        <a:rPr lang="en-US" sz="1800" dirty="0"/>
                        <a:t>)</a:t>
                      </a:r>
                      <a:endParaRPr lang="en-US" sz="18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dirty="0" err="1">
                          <a:effectLst/>
                        </a:rPr>
                        <a:t>Videoopptak</a:t>
                      </a:r>
                      <a:r>
                        <a:rPr lang="en-US" sz="1800" baseline="0" dirty="0">
                          <a:effectLst/>
                        </a:rPr>
                        <a:t> </a:t>
                      </a:r>
                      <a:r>
                        <a:rPr lang="en-US" sz="1800" baseline="0" dirty="0" err="1">
                          <a:effectLst/>
                        </a:rPr>
                        <a:t>av</a:t>
                      </a:r>
                      <a:r>
                        <a:rPr lang="en-US" sz="1800" baseline="0" dirty="0">
                          <a:effectLst/>
                        </a:rPr>
                        <a:t> </a:t>
                      </a:r>
                      <a:r>
                        <a:rPr lang="en-US" sz="1800" baseline="0" dirty="0" err="1">
                          <a:effectLst/>
                        </a:rPr>
                        <a:t>gruppediskusjoner</a:t>
                      </a:r>
                      <a:r>
                        <a:rPr lang="en-US" sz="1800" baseline="0" dirty="0">
                          <a:effectLst/>
                        </a:rPr>
                        <a:t>,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aseline="0" dirty="0">
                          <a:effectLst/>
                        </a:rPr>
                        <a:t>2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grupper</a:t>
                      </a:r>
                      <a:endParaRPr lang="en-US" sz="18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dirty="0">
                          <a:effectLst/>
                        </a:rPr>
                        <a:t>(28</a:t>
                      </a:r>
                      <a:r>
                        <a:rPr lang="en-US" sz="1800" baseline="0" dirty="0">
                          <a:effectLst/>
                        </a:rPr>
                        <a:t> timer</a:t>
                      </a:r>
                      <a:r>
                        <a:rPr lang="en-US" sz="1800" dirty="0"/>
                        <a:t>)</a:t>
                      </a:r>
                      <a:endParaRPr lang="en-US" sz="18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1678267"/>
                  </a:ext>
                </a:extLst>
              </a:tr>
              <a:tr h="112643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dirty="0" err="1">
                          <a:effectLst/>
                        </a:rPr>
                        <a:t>Observasjon</a:t>
                      </a:r>
                      <a:r>
                        <a:rPr lang="en-US" sz="1800" baseline="0" dirty="0">
                          <a:effectLst/>
                        </a:rPr>
                        <a:t> </a:t>
                      </a:r>
                      <a:r>
                        <a:rPr lang="en-US" sz="1800" baseline="0" dirty="0" err="1">
                          <a:effectLst/>
                        </a:rPr>
                        <a:t>av</a:t>
                      </a:r>
                      <a:r>
                        <a:rPr lang="en-US" sz="1800" baseline="0" dirty="0">
                          <a:effectLst/>
                        </a:rPr>
                        <a:t> </a:t>
                      </a:r>
                      <a:r>
                        <a:rPr lang="en-US" sz="1800" baseline="0" dirty="0" err="1">
                          <a:effectLst/>
                        </a:rPr>
                        <a:t>lærerledet</a:t>
                      </a:r>
                      <a:r>
                        <a:rPr lang="en-US" sz="1800" baseline="0" dirty="0">
                          <a:effectLst/>
                        </a:rPr>
                        <a:t> seminar</a:t>
                      </a:r>
                      <a:endParaRPr lang="en-US" sz="18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dirty="0">
                          <a:effectLst/>
                        </a:rPr>
                        <a:t>Video-</a:t>
                      </a:r>
                      <a:r>
                        <a:rPr lang="en-US" sz="1800" dirty="0" err="1">
                          <a:effectLst/>
                        </a:rPr>
                        <a:t>opptak</a:t>
                      </a:r>
                      <a:r>
                        <a:rPr lang="en-US" sz="1800" dirty="0">
                          <a:effectLst/>
                        </a:rPr>
                        <a:t> og </a:t>
                      </a:r>
                      <a:r>
                        <a:rPr lang="en-US" sz="1800" dirty="0" err="1">
                          <a:effectLst/>
                        </a:rPr>
                        <a:t>feltnotater</a:t>
                      </a:r>
                      <a:r>
                        <a:rPr lang="en-US" sz="1800" dirty="0">
                          <a:effectLst/>
                        </a:rPr>
                        <a:t>,</a:t>
                      </a:r>
                      <a:r>
                        <a:rPr lang="en-US" sz="1800" dirty="0"/>
                        <a:t> </a:t>
                      </a:r>
                      <a:endParaRPr lang="en-US" sz="18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dirty="0">
                          <a:effectLst/>
                        </a:rPr>
                        <a:t>3 </a:t>
                      </a:r>
                      <a:r>
                        <a:rPr lang="en-US" sz="1800" dirty="0" err="1">
                          <a:effectLst/>
                        </a:rPr>
                        <a:t>grupper</a:t>
                      </a:r>
                      <a:r>
                        <a:rPr lang="en-US" sz="1800" dirty="0"/>
                        <a:t> (</a:t>
                      </a:r>
                      <a:r>
                        <a:rPr lang="en-US" sz="1800" dirty="0">
                          <a:effectLst/>
                        </a:rPr>
                        <a:t>30 timer)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dirty="0" err="1">
                          <a:effectLst/>
                        </a:rPr>
                        <a:t>Feltnotater</a:t>
                      </a:r>
                      <a:r>
                        <a:rPr lang="en-US" sz="1800" dirty="0">
                          <a:effectLst/>
                        </a:rPr>
                        <a:t> og </a:t>
                      </a:r>
                      <a:r>
                        <a:rPr lang="en-US" sz="1800" dirty="0" err="1">
                          <a:effectLst/>
                        </a:rPr>
                        <a:t>lydopppptak</a:t>
                      </a:r>
                      <a:r>
                        <a:rPr lang="en-US" sz="1800" dirty="0">
                          <a:effectLst/>
                        </a:rPr>
                        <a:t>,</a:t>
                      </a:r>
                      <a:r>
                        <a:rPr lang="en-US" sz="1800" dirty="0"/>
                        <a:t> </a:t>
                      </a:r>
                      <a:endParaRPr lang="en-US" sz="18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dirty="0">
                          <a:effectLst/>
                        </a:rPr>
                        <a:t>2 </a:t>
                      </a:r>
                      <a:r>
                        <a:rPr lang="en-US" sz="1800" dirty="0" err="1">
                          <a:effectLst/>
                        </a:rPr>
                        <a:t>grupper</a:t>
                      </a:r>
                      <a:r>
                        <a:rPr lang="en-US" sz="1800" dirty="0"/>
                        <a:t> </a:t>
                      </a:r>
                      <a:r>
                        <a:rPr lang="en-US" sz="1800" dirty="0">
                          <a:effectLst/>
                        </a:rPr>
                        <a:t>(20 timer)</a:t>
                      </a:r>
                      <a:r>
                        <a:rPr lang="en-US" sz="1800" dirty="0"/>
                        <a:t> </a:t>
                      </a:r>
                      <a:endParaRPr lang="en-US" sz="18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9622359"/>
                  </a:ext>
                </a:extLst>
              </a:tr>
              <a:tr h="144209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dirty="0" err="1">
                          <a:effectLst/>
                        </a:rPr>
                        <a:t>Semistrukturerte</a:t>
                      </a:r>
                      <a:r>
                        <a:rPr lang="en-US" sz="1800" baseline="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intervjuer</a:t>
                      </a:r>
                      <a:endParaRPr lang="en-US" sz="18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8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dirty="0" err="1"/>
                        <a:t>Videoopptak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av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intervjuer</a:t>
                      </a:r>
                      <a:r>
                        <a:rPr lang="en-US" sz="1800" baseline="0" dirty="0"/>
                        <a:t> med 2 </a:t>
                      </a:r>
                      <a:r>
                        <a:rPr lang="en-US" sz="1800" baseline="0" dirty="0" err="1"/>
                        <a:t>studentgrupper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dirty="0">
                          <a:effectLst/>
                        </a:rPr>
                        <a:t>&amp; </a:t>
                      </a:r>
                      <a:r>
                        <a:rPr lang="en-US" sz="1800" dirty="0" err="1">
                          <a:effectLst/>
                        </a:rPr>
                        <a:t>lydopptak</a:t>
                      </a:r>
                      <a:r>
                        <a:rPr lang="en-US" sz="1800" baseline="0" dirty="0">
                          <a:effectLst/>
                        </a:rPr>
                        <a:t> </a:t>
                      </a:r>
                      <a:r>
                        <a:rPr lang="en-US" sz="1800" baseline="0" dirty="0" err="1">
                          <a:effectLst/>
                        </a:rPr>
                        <a:t>av</a:t>
                      </a:r>
                      <a:r>
                        <a:rPr lang="en-US" sz="1800" baseline="0" dirty="0">
                          <a:effectLst/>
                        </a:rPr>
                        <a:t> </a:t>
                      </a:r>
                      <a:r>
                        <a:rPr lang="en-US" sz="1800" baseline="0" dirty="0" err="1">
                          <a:effectLst/>
                        </a:rPr>
                        <a:t>intervjuer</a:t>
                      </a:r>
                      <a:r>
                        <a:rPr lang="en-US" sz="1800" baseline="0" dirty="0">
                          <a:effectLst/>
                        </a:rPr>
                        <a:t> med </a:t>
                      </a:r>
                      <a:r>
                        <a:rPr lang="en-US" sz="1800" baseline="0" dirty="0" err="1">
                          <a:effectLst/>
                        </a:rPr>
                        <a:t>lærere</a:t>
                      </a:r>
                      <a:r>
                        <a:rPr lang="en-US" sz="1800" baseline="0" dirty="0">
                          <a:effectLst/>
                        </a:rPr>
                        <a:t> (</a:t>
                      </a:r>
                      <a:r>
                        <a:rPr lang="en-US" sz="1800" baseline="0" dirty="0" err="1">
                          <a:effectLst/>
                        </a:rPr>
                        <a:t>individuelt</a:t>
                      </a:r>
                      <a:r>
                        <a:rPr lang="en-US" sz="1800" baseline="0" dirty="0">
                          <a:effectLst/>
                        </a:rPr>
                        <a:t>) </a:t>
                      </a:r>
                      <a:r>
                        <a:rPr lang="en-US" sz="1800" dirty="0">
                          <a:effectLst/>
                        </a:rPr>
                        <a:t>(5 timer)</a:t>
                      </a:r>
                      <a:r>
                        <a:rPr lang="en-US" sz="1800" dirty="0"/>
                        <a:t> </a:t>
                      </a:r>
                      <a:endParaRPr lang="en-US" sz="18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2915350"/>
                  </a:ext>
                </a:extLst>
              </a:tr>
              <a:tr h="104174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dirty="0" err="1">
                          <a:effectLst/>
                        </a:rPr>
                        <a:t>Kursmateriell</a:t>
                      </a:r>
                      <a:r>
                        <a:rPr lang="en-US" sz="1800" baseline="0" dirty="0">
                          <a:effectLst/>
                        </a:rPr>
                        <a:t> og </a:t>
                      </a:r>
                      <a:r>
                        <a:rPr lang="en-US" sz="1800" baseline="0" dirty="0" err="1">
                          <a:effectLst/>
                        </a:rPr>
                        <a:t>tekster</a:t>
                      </a:r>
                      <a:endParaRPr lang="en-US" sz="18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sz="1800" dirty="0" err="1">
                          <a:effectLst/>
                        </a:rPr>
                        <a:t>Kursbeskrivelser</a:t>
                      </a:r>
                      <a:r>
                        <a:rPr lang="fr-FR" sz="1800" dirty="0">
                          <a:effectLst/>
                        </a:rPr>
                        <a:t>,</a:t>
                      </a:r>
                      <a:r>
                        <a:rPr lang="fr-FR" sz="1800" baseline="0" dirty="0">
                          <a:effectLst/>
                        </a:rPr>
                        <a:t> </a:t>
                      </a:r>
                      <a:r>
                        <a:rPr lang="fr-FR" sz="1800" baseline="0" dirty="0" err="1">
                          <a:effectLst/>
                        </a:rPr>
                        <a:t>instruksjonsmateriell</a:t>
                      </a:r>
                      <a:r>
                        <a:rPr lang="fr-FR" sz="1800" baseline="0" dirty="0">
                          <a:effectLst/>
                        </a:rPr>
                        <a:t> </a:t>
                      </a:r>
                      <a:r>
                        <a:rPr lang="fr-FR" sz="1800" dirty="0">
                          <a:effectLst/>
                        </a:rPr>
                        <a:t>&amp; </a:t>
                      </a:r>
                      <a:r>
                        <a:rPr lang="fr-FR" sz="1800" dirty="0" err="1">
                          <a:effectLst/>
                        </a:rPr>
                        <a:t>tekster</a:t>
                      </a:r>
                      <a:r>
                        <a:rPr lang="fr-FR" sz="1800" dirty="0">
                          <a:effectLst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err="1">
                          <a:effectLst/>
                        </a:rPr>
                        <a:t>Kursbeskrivelser</a:t>
                      </a:r>
                      <a:r>
                        <a:rPr lang="fr-FR" sz="1800" dirty="0">
                          <a:effectLst/>
                        </a:rPr>
                        <a:t>,</a:t>
                      </a:r>
                      <a:r>
                        <a:rPr lang="fr-FR" sz="1800" baseline="0" dirty="0">
                          <a:effectLst/>
                        </a:rPr>
                        <a:t> </a:t>
                      </a:r>
                      <a:r>
                        <a:rPr lang="fr-FR" sz="1800" baseline="0" dirty="0" err="1">
                          <a:effectLst/>
                        </a:rPr>
                        <a:t>instruksjonsmateriell</a:t>
                      </a:r>
                      <a:r>
                        <a:rPr lang="fr-FR" sz="1800" baseline="0" dirty="0">
                          <a:effectLst/>
                        </a:rPr>
                        <a:t> </a:t>
                      </a:r>
                      <a:r>
                        <a:rPr lang="fr-FR" sz="1800" dirty="0">
                          <a:effectLst/>
                        </a:rPr>
                        <a:t>&amp; </a:t>
                      </a:r>
                      <a:r>
                        <a:rPr lang="fr-FR" sz="1800" dirty="0" err="1">
                          <a:effectLst/>
                        </a:rPr>
                        <a:t>tekster</a:t>
                      </a:r>
                      <a:r>
                        <a:rPr lang="fr-FR" sz="1800" dirty="0">
                          <a:effectLst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35100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7716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649" y="207808"/>
            <a:ext cx="10688661" cy="667263"/>
          </a:xfrm>
        </p:spPr>
        <p:txBody>
          <a:bodyPr>
            <a:normAutofit/>
          </a:bodyPr>
          <a:lstStyle/>
          <a:p>
            <a:r>
              <a:rPr lang="nb-NO" sz="2800" b="1" dirty="0"/>
              <a:t>Analysene samlet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948" y="1097889"/>
            <a:ext cx="11200103" cy="5552303"/>
          </a:xfrm>
        </p:spPr>
        <p:txBody>
          <a:bodyPr>
            <a:normAutofit fontScale="92500" lnSpcReduction="20000"/>
          </a:bodyPr>
          <a:lstStyle/>
          <a:p>
            <a:pPr marL="457200" lvl="1" indent="0">
              <a:spcAft>
                <a:spcPts val="600"/>
              </a:spcAft>
              <a:buNone/>
            </a:pPr>
            <a:r>
              <a:rPr lang="nb-NO" dirty="0"/>
              <a:t>Synliggjør en rekke kunnskapspraksiser tidlig i studiet som gir tilgang til juridisk diskurs, fagspråk og ressurser i profesjonen</a:t>
            </a:r>
          </a:p>
          <a:p>
            <a:pPr marL="914400" lvl="2" indent="0">
              <a:spcAft>
                <a:spcPts val="1200"/>
              </a:spcAft>
              <a:buNone/>
            </a:pPr>
            <a:r>
              <a:rPr lang="nb-NO" dirty="0"/>
              <a:t>Måter å ramme inn problemstillinger, undersøke konflikter på en systematisk måte, legitimere krav og rettferdiggjøre argumenter…</a:t>
            </a:r>
          </a:p>
          <a:p>
            <a:pPr marL="914400" lvl="2" indent="0">
              <a:spcAft>
                <a:spcPts val="1200"/>
              </a:spcAft>
              <a:buNone/>
            </a:pPr>
            <a:r>
              <a:rPr lang="nb-NO" dirty="0"/>
              <a:t>Begrunnelser, utdypinger, spesifiseringer i dialog og gjennom dialog (Enqvist-Jensen 2022, Strømsø, 2003) </a:t>
            </a:r>
          </a:p>
          <a:p>
            <a:pPr marL="914400" lvl="2" indent="0">
              <a:spcAft>
                <a:spcPts val="1200"/>
              </a:spcAft>
              <a:buNone/>
            </a:pPr>
            <a:r>
              <a:rPr lang="nb-NO" dirty="0"/>
              <a:t>Betydningen av å utforske – prøve å forstå/skape mening av – tekster (eks dommer) sammen </a:t>
            </a:r>
          </a:p>
          <a:p>
            <a:pPr marL="914400" lvl="2" indent="0">
              <a:spcAft>
                <a:spcPts val="1200"/>
              </a:spcAft>
              <a:buNone/>
            </a:pPr>
            <a:r>
              <a:rPr lang="nb-NO" dirty="0"/>
              <a:t>Bevegelser mellom å (midlertid) lukke og åpne opp (nye) spørsmål bidrar til at studentene kom videre og dypere inn i casene og de skriftlige ressursene (Jensen et al 2015; Enqvist-Jensen 2017).</a:t>
            </a:r>
          </a:p>
          <a:p>
            <a:pPr marL="457200" lvl="1" indent="0">
              <a:spcAft>
                <a:spcPts val="600"/>
              </a:spcAft>
              <a:buNone/>
            </a:pPr>
            <a:endParaRPr lang="nb-NO" dirty="0"/>
          </a:p>
          <a:p>
            <a:pPr marL="457200" lvl="1" indent="0">
              <a:buNone/>
            </a:pPr>
            <a:r>
              <a:rPr lang="nb-NO" dirty="0"/>
              <a:t>Viser betydningen av dialog, tillit og ulikhet i gruppene (eksempel fra gruppe, andre året)</a:t>
            </a:r>
          </a:p>
          <a:p>
            <a:pPr marL="457200" lvl="1" indent="0">
              <a:spcAft>
                <a:spcPts val="600"/>
              </a:spcAft>
              <a:buNone/>
            </a:pPr>
            <a:endParaRPr lang="nb-NO" dirty="0"/>
          </a:p>
          <a:p>
            <a:pPr marL="457200" lvl="1" indent="0">
              <a:spcAft>
                <a:spcPts val="600"/>
              </a:spcAft>
              <a:buNone/>
            </a:pPr>
            <a:r>
              <a:rPr lang="nb-NO" dirty="0"/>
              <a:t>Illustrerer betydningen av design og struktur</a:t>
            </a:r>
          </a:p>
          <a:p>
            <a:pPr marL="457200" lvl="1" indent="0">
              <a:spcAft>
                <a:spcPts val="600"/>
              </a:spcAft>
              <a:buNone/>
            </a:pPr>
            <a:r>
              <a:rPr lang="nb-NO" dirty="0"/>
              <a:t>	</a:t>
            </a:r>
            <a:r>
              <a:rPr lang="nb-NO" sz="2000" i="1" dirty="0"/>
              <a:t>Rettskilder til fots</a:t>
            </a:r>
            <a:r>
              <a:rPr lang="nb-NO" sz="2000" dirty="0"/>
              <a:t>: Oppgavens utforming, rekkefølgen på arbeid og introduksjonen til de skriftlige 	ressursene (lærererledet introduksjon-oppsummering, inviduelt, arbeid i grupper) </a:t>
            </a:r>
          </a:p>
          <a:p>
            <a:pPr marL="457200" lvl="1" indent="0">
              <a:spcAft>
                <a:spcPts val="600"/>
              </a:spcAft>
              <a:buNone/>
            </a:pPr>
            <a:r>
              <a:rPr lang="nb-NO" sz="2000" dirty="0"/>
              <a:t>	Løsere struktur 2. år </a:t>
            </a:r>
            <a:endParaRPr lang="nb-NO" sz="2000" b="1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2591609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789" y="267643"/>
            <a:ext cx="11431664" cy="754068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447C7B"/>
                </a:solidFill>
                <a:latin typeface="+mn-lt"/>
              </a:rPr>
              <a:t>Videreutvikling av undervisningspraksiser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>
          <a:xfrm>
            <a:off x="417789" y="1194230"/>
            <a:ext cx="11356421" cy="5337975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spcAft>
                <a:spcPts val="600"/>
              </a:spcAft>
              <a:buClr>
                <a:srgbClr val="447C7B"/>
              </a:buClr>
              <a:buNone/>
            </a:pPr>
            <a:r>
              <a:rPr lang="nb-NO" b="1" dirty="0"/>
              <a:t>1. Konstruere oppgaver og utfordringer som:</a:t>
            </a:r>
          </a:p>
          <a:p>
            <a:pPr lvl="1">
              <a:lnSpc>
                <a:spcPct val="120000"/>
              </a:lnSpc>
              <a:spcAft>
                <a:spcPts val="600"/>
              </a:spcAft>
              <a:buClr>
                <a:srgbClr val="447C7B"/>
              </a:buClr>
              <a:buFont typeface="Wingdings" panose="05000000000000000000" pitchFamily="2" charset="2"/>
              <a:buChar char="§"/>
            </a:pPr>
            <a:r>
              <a:rPr lang="nb-NO" sz="2000" dirty="0"/>
              <a:t>Er relevante og oppleves som relevante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447C7B"/>
              </a:buClr>
              <a:buFont typeface="Wingdings" panose="05000000000000000000" pitchFamily="2" charset="2"/>
              <a:buChar char="§"/>
            </a:pPr>
            <a:r>
              <a:rPr lang="nb-NO" sz="2000" dirty="0"/>
              <a:t>Gir muligheter for å trene på og utøve kunnskapspraksiser (utøve kunnskap) gjennom anvendelse av (ulike) kunnskapsressurser 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nb-NO" b="1" dirty="0"/>
              <a:t>2. Samarbeid mellom studenter er essensielt viktig</a:t>
            </a:r>
          </a:p>
          <a:p>
            <a:pPr lvl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sz="2000" dirty="0"/>
              <a:t>Teste ut i trygge rom: </a:t>
            </a:r>
            <a:r>
              <a:rPr lang="nb-NO" sz="2000" b="1" dirty="0">
                <a:solidFill>
                  <a:schemeClr val="accent6">
                    <a:lumMod val="50000"/>
                  </a:schemeClr>
                </a:solidFill>
              </a:rPr>
              <a:t>Skape og legge til rette for ulike rom</a:t>
            </a:r>
          </a:p>
          <a:p>
            <a:pPr lvl="1">
              <a:lnSpc>
                <a:spcPct val="120000"/>
              </a:lnSpc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nb-NO" sz="2000" dirty="0"/>
              <a:t>Studentene ønsker selv at det skapes et trygt miljø for muntlig deltakelse (Læringsmiljøundersøkelsen 2024)</a:t>
            </a:r>
            <a:endParaRPr lang="nb-NO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nb-NO" b="1" dirty="0"/>
              <a:t>3. Underviseres rolle – modellere og </a:t>
            </a:r>
            <a:r>
              <a:rPr lang="nb-NO" b="1" dirty="0" err="1"/>
              <a:t>fasilitetere</a:t>
            </a:r>
            <a:r>
              <a:rPr lang="nb-NO" b="1" dirty="0"/>
              <a:t> 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nb-NO" sz="2000" dirty="0"/>
              <a:t>Faglærerens rolle er betydningsfull (Jensen og Strømsø, 2018) 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nb-NO" sz="2000" dirty="0"/>
              <a:t>Støttestrukturer (</a:t>
            </a:r>
            <a:r>
              <a:rPr lang="nb-NO" sz="2000" dirty="0" err="1"/>
              <a:t>scaffolding</a:t>
            </a:r>
            <a:r>
              <a:rPr lang="nb-NO" sz="2000" dirty="0"/>
              <a:t>/stillas-epistemisk infrastruktur, Enqvist-Jensen et al 2017, Jensen et al 205)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nb-NO" sz="2000" b="1" dirty="0">
                <a:solidFill>
                  <a:schemeClr val="accent6">
                    <a:lumMod val="50000"/>
                  </a:schemeClr>
                </a:solidFill>
              </a:rPr>
              <a:t>Se på ulike måter å få tak på studentenes begynnende resonnering</a:t>
            </a:r>
          </a:p>
          <a:p>
            <a:pPr marL="457223" lvl="1" indent="0">
              <a:buNone/>
            </a:pPr>
            <a:endParaRPr lang="nb-NO" dirty="0"/>
          </a:p>
          <a:p>
            <a:pPr marL="457223" lvl="1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>
          <a:xfrm>
            <a:off x="7924800" y="1635833"/>
            <a:ext cx="4114800" cy="365125"/>
          </a:xfrm>
        </p:spPr>
        <p:txBody>
          <a:bodyPr/>
          <a:lstStyle/>
          <a:p>
            <a:r>
              <a:rPr lang="en-US" dirty="0"/>
              <a:t>by </a:t>
            </a:r>
            <a:r>
              <a:rPr lang="en-US" dirty="0" err="1">
                <a:hlinkClick r:id="rId3"/>
              </a:rPr>
              <a:t>jesse</a:t>
            </a:r>
            <a:r>
              <a:rPr lang="en-US" dirty="0">
                <a:hlinkClick r:id="rId3"/>
              </a:rPr>
              <a:t> </a:t>
            </a:r>
            <a:r>
              <a:rPr lang="en-US" dirty="0" err="1">
                <a:hlinkClick r:id="rId3"/>
              </a:rPr>
              <a:t>orrico</a:t>
            </a:r>
            <a:r>
              <a:rPr lang="en-US" dirty="0"/>
              <a:t> on </a:t>
            </a:r>
            <a:r>
              <a:rPr lang="en-US" dirty="0" err="1">
                <a:hlinkClick r:id="rId4"/>
              </a:rPr>
              <a:t>Unsplash</a:t>
            </a:r>
            <a:endParaRPr lang="nb-NO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7" b="-1443"/>
          <a:stretch/>
        </p:blipFill>
        <p:spPr>
          <a:xfrm>
            <a:off x="8316686" y="111377"/>
            <a:ext cx="1888704" cy="1472366"/>
          </a:xfrm>
          <a:prstGeom prst="rect">
            <a:avLst/>
          </a:prstGeom>
        </p:spPr>
      </p:pic>
      <p:pic>
        <p:nvPicPr>
          <p:cNvPr id="8" name="Content Placeholder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899" y="111377"/>
            <a:ext cx="1751701" cy="147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09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025F1ED-37C3-308A-E1FB-70DA36730955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8" y="1769952"/>
            <a:ext cx="11431663" cy="486162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nb-NO" dirty="0"/>
              <a:t>Muligheter innenfor rammene av kursundervisninger</a:t>
            </a:r>
          </a:p>
          <a:p>
            <a:pPr lvl="1">
              <a:spcAft>
                <a:spcPts val="1200"/>
              </a:spcAft>
            </a:pPr>
            <a:r>
              <a:rPr lang="nb-NO" dirty="0"/>
              <a:t>Gjøre kunnskapspraksiser transparente, felles planlegging, oppgaver, forventningsavklaringer (Jensen &amp; Strømsø, 2018)</a:t>
            </a:r>
          </a:p>
          <a:p>
            <a:pPr lvl="1">
              <a:spcAft>
                <a:spcPts val="2400"/>
              </a:spcAft>
            </a:pPr>
            <a:r>
              <a:rPr lang="nb-NO" dirty="0"/>
              <a:t>Samtaler om rollen som underviser i ulike kontekster </a:t>
            </a:r>
          </a:p>
          <a:p>
            <a:pPr marL="0" indent="0">
              <a:spcAft>
                <a:spcPts val="2400"/>
              </a:spcAft>
              <a:buNone/>
            </a:pPr>
            <a:r>
              <a:rPr lang="nb-NO" dirty="0"/>
              <a:t>Studentpartnerskap: I skrivelab og kollekvieledning – studentpartneres doble rolle og innsikt som ressurs (</a:t>
            </a:r>
            <a:r>
              <a:rPr lang="nb-NO" dirty="0" err="1"/>
              <a:t>Muelder</a:t>
            </a:r>
            <a:r>
              <a:rPr lang="nb-NO" dirty="0"/>
              <a:t> et al 2025)</a:t>
            </a:r>
          </a:p>
          <a:p>
            <a:pPr marL="0" indent="0">
              <a:buNone/>
            </a:pPr>
            <a:r>
              <a:rPr lang="nb-NO" dirty="0"/>
              <a:t>Kompetanseutvikling – samarbeid om utvikling av emner/kurs og kollegaveiledning (</a:t>
            </a:r>
            <a:r>
              <a:rPr lang="nb-NO" dirty="0" err="1"/>
              <a:t>Wittek</a:t>
            </a:r>
            <a:r>
              <a:rPr lang="nb-NO" dirty="0"/>
              <a:t> &amp; </a:t>
            </a:r>
            <a:r>
              <a:rPr lang="nb-NO" dirty="0" err="1"/>
              <a:t>deLange</a:t>
            </a:r>
            <a:r>
              <a:rPr lang="nb-NO" dirty="0"/>
              <a:t>, 2021) </a:t>
            </a:r>
          </a:p>
          <a:p>
            <a:pPr marL="0" indent="0">
              <a:buNone/>
            </a:pPr>
            <a:endParaRPr lang="nb-NO" dirty="0"/>
          </a:p>
          <a:p>
            <a:pPr marL="457200" lvl="1" indent="0">
              <a:buNone/>
            </a:pPr>
            <a:endParaRPr lang="nb-NO" b="1" dirty="0"/>
          </a:p>
          <a:p>
            <a:pPr marL="0" indent="0">
              <a:buNone/>
            </a:pPr>
            <a:endParaRPr lang="nb-NO" dirty="0">
              <a:highlight>
                <a:srgbClr val="FFFF00"/>
              </a:highlight>
            </a:endParaRPr>
          </a:p>
          <a:p>
            <a:endParaRPr lang="nb-NO" dirty="0">
              <a:highlight>
                <a:srgbClr val="FFFF00"/>
              </a:highlight>
            </a:endParaRPr>
          </a:p>
          <a:p>
            <a:endParaRPr lang="nb-NO" dirty="0"/>
          </a:p>
        </p:txBody>
      </p:sp>
      <p:sp>
        <p:nvSpPr>
          <p:cNvPr id="5" name="Undertittel 2">
            <a:extLst>
              <a:ext uri="{FF2B5EF4-FFF2-40B4-BE49-F238E27FC236}">
                <a16:creationId xmlns:a16="http://schemas.microsoft.com/office/drawing/2014/main" id="{0C016891-E353-490D-1034-6E03AA3E8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9" y="226423"/>
            <a:ext cx="11433175" cy="1088571"/>
          </a:xfrm>
        </p:spPr>
        <p:txBody>
          <a:bodyPr>
            <a:normAutofit/>
          </a:bodyPr>
          <a:lstStyle/>
          <a:p>
            <a:r>
              <a:rPr lang="nb-NO" sz="2800" dirty="0"/>
              <a:t>…innenfor rammene av eksisterende undervisningsformer, nye tiltak og partnerskap </a:t>
            </a:r>
          </a:p>
        </p:txBody>
      </p:sp>
    </p:spTree>
    <p:extLst>
      <p:ext uri="{BB962C8B-B14F-4D97-AF65-F5344CB8AC3E}">
        <p14:creationId xmlns:p14="http://schemas.microsoft.com/office/powerpoint/2010/main" val="11549608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D2FA41E-796D-2633-FEE7-2FFFE0152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29" y="306977"/>
            <a:ext cx="11530148" cy="5808617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Bridges, S., Botelho, M., Green, J. L., &amp; Chau, A. C. M. (2012). Multimodality in problem-based learning (PBL): An interactional ethnography. In S. Bridges, C. McGrath, &amp; T. L. Whitehill (Eds.), 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Problem-based learning in clinical education: The next generation </a:t>
            </a:r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(pp. 99–120). Dordrecht: Springer. </a:t>
            </a:r>
            <a:endParaRPr lang="nb-NO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nb-NO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Bråten, I., &amp; Strømsø, H. I. 2009. </a:t>
            </a:r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law students read multiple documents about global warming examining the role of topic-specific beliefs about the nature of knowledge and knowing. 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Instructional Science, 38</a:t>
            </a:r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pp. 635–657. doi:10.1007/s11251-008-9091-4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Cunningham, C., &amp; Kelly, G. 2017. Epistemic practices of engineering for education. </a:t>
            </a:r>
            <a:r>
              <a:rPr lang="en-US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 Education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101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(3), 486–505.</a:t>
            </a:r>
            <a:endParaRPr lang="nb-NO" sz="7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nb-NO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Damsa, Crina I.; Nerland, Monika &amp; Jensen, Karen. 2017. </a:t>
            </a:r>
            <a:r>
              <a:rPr lang="nb-NO" sz="7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Enrolment</a:t>
            </a:r>
            <a:r>
              <a:rPr lang="nb-NO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first-</a:t>
            </a:r>
            <a:r>
              <a:rPr lang="nb-NO" sz="7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year</a:t>
            </a:r>
            <a:r>
              <a:rPr lang="nb-NO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students in knowledge </a:t>
            </a:r>
            <a:r>
              <a:rPr lang="nb-NO" sz="7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domains</a:t>
            </a:r>
            <a:r>
              <a:rPr lang="nb-NO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nb-NO" sz="7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Unpacking</a:t>
            </a:r>
            <a:r>
              <a:rPr lang="nb-NO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transformative </a:t>
            </a:r>
            <a:r>
              <a:rPr lang="nb-NO" sz="7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practices</a:t>
            </a:r>
            <a:r>
              <a:rPr lang="nb-NO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nb-NO" sz="7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r>
              <a:rPr lang="nb-NO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7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introductory</a:t>
            </a:r>
            <a:r>
              <a:rPr lang="nb-NO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7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courses</a:t>
            </a:r>
            <a:r>
              <a:rPr lang="nb-NO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In Eva </a:t>
            </a:r>
            <a:r>
              <a:rPr lang="nb-NO" sz="7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Kyndt</a:t>
            </a:r>
            <a:r>
              <a:rPr lang="nb-NO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Vincent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Donald, J. G. 2002. 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to think: Disciplinary perspectives</a:t>
            </a:r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San Francisco: Jossey-Bass</a:t>
            </a:r>
            <a:endParaRPr lang="nb-NO" sz="7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nb-NO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Enqvist-Jensen, C; Nerland, M &amp; Rasmussen, I. 2017. Maintaining </a:t>
            </a:r>
            <a:r>
              <a:rPr lang="nb-NO" sz="7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doubt</a:t>
            </a:r>
            <a:r>
              <a:rPr lang="nb-NO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nb-NO" sz="7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keep</a:t>
            </a:r>
            <a:r>
              <a:rPr lang="nb-NO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problems </a:t>
            </a:r>
            <a:r>
              <a:rPr lang="nb-NO" sz="7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</a:t>
            </a:r>
            <a:r>
              <a:rPr lang="nb-NO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nb-NO" sz="7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exploration</a:t>
            </a:r>
            <a:r>
              <a:rPr lang="nb-NO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An </a:t>
            </a:r>
            <a:r>
              <a:rPr lang="nb-NO" sz="7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nb-NO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nb-NO" sz="7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law</a:t>
            </a:r>
            <a:r>
              <a:rPr lang="nb-NO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students' collaborative </a:t>
            </a:r>
            <a:r>
              <a:rPr lang="nb-NO" sz="7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nb-NO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7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nb-NO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case </a:t>
            </a:r>
            <a:r>
              <a:rPr lang="nb-NO" sz="7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assignments</a:t>
            </a:r>
            <a:r>
              <a:rPr lang="nb-NO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nb-NO" sz="7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Learning, </a:t>
            </a:r>
            <a:r>
              <a:rPr lang="nb-NO" sz="72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Culture</a:t>
            </a:r>
            <a:r>
              <a:rPr lang="nb-NO" sz="7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and </a:t>
            </a:r>
            <a:r>
              <a:rPr lang="nb-NO" sz="72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Social</a:t>
            </a:r>
            <a:r>
              <a:rPr lang="nb-NO" sz="7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nb-NO" sz="72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Interaction</a:t>
            </a:r>
            <a:r>
              <a:rPr lang="nb-NO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 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nb-NO" sz="72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Enqvist-Jensen, C. 2022. "Hva er en mangel"? - En studie av begrepers mange funksjoner i jusstudenters læringsarbeid. </a:t>
            </a:r>
            <a:r>
              <a:rPr lang="nb-NO" sz="7200" b="0" i="1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Retfærd. Nordisk Juridisk Tidsskrift,</a:t>
            </a:r>
            <a:r>
              <a:rPr lang="nb-NO" sz="72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3, 39-52.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GB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Faulconbridge</a:t>
            </a:r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 R., &amp; Muzio, D. 2009. Legal education, globalization, and cultures of professional practice. 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Georgetown Journal of Legal Ethics,</a:t>
            </a:r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1335–1359.</a:t>
            </a:r>
            <a:endParaRPr lang="nb-NO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nb-NO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Gherardi</a:t>
            </a:r>
            <a:r>
              <a:rPr lang="nb-NO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2011. </a:t>
            </a:r>
            <a:r>
              <a:rPr lang="nb-NO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Organizational</a:t>
            </a:r>
            <a:r>
              <a:rPr lang="nb-NO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learning: The </a:t>
            </a:r>
            <a:r>
              <a:rPr lang="nb-NO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sociology</a:t>
            </a:r>
            <a:r>
              <a:rPr lang="nb-NO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nb-NO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practice</a:t>
            </a:r>
            <a:r>
              <a:rPr lang="nb-NO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nb-NO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Handbook</a:t>
            </a:r>
            <a:r>
              <a:rPr lang="nb-NO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nb-NO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organizational</a:t>
            </a:r>
            <a:r>
              <a:rPr lang="nb-NO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learning and knowledge management, Vol 2(1), 43-65.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Haggis, T. 2009. What have we been thinking of? A critical overview of 40 years of student learning research in higher education. 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Studies in Higher Education, 34</a:t>
            </a:r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(4), 377–390</a:t>
            </a:r>
            <a:endParaRPr lang="nb-NO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Hall, R., &amp; Stevens, R. 2015. Interaction analysis. Approaches to knowledge in use. In A. </a:t>
            </a:r>
            <a:r>
              <a:rPr lang="en-GB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diSessa</a:t>
            </a:r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Levin, &amp; N. J. S. Brown (Eds.), 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Knowledge and interaction: A synthetic agenda for the learning sciences</a:t>
            </a:r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(pp. 72–108). NY: Routledge.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Jensen, K.,  Nerland, M.&amp; Enqvist-Jensen, C. 2015. Enrolment of newcomers in expert cultures: an analysis of epistemic practices in a legal education introductory course. </a:t>
            </a:r>
            <a:r>
              <a:rPr lang="en-US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Education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  <a:r>
              <a:rPr lang="en-US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10.1007/s10734-015-9872-z</a:t>
            </a:r>
          </a:p>
          <a:p>
            <a:pPr marL="0" indent="0">
              <a:buNone/>
            </a:pPr>
            <a:endParaRPr lang="en-US" sz="28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cs typeface="Times New Roman" panose="02020603050405020304" pitchFamily="18" charset="0"/>
            </a:endParaRP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78028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DBE255-30F7-8422-8004-F6024EA5B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46" y="649968"/>
            <a:ext cx="10515600" cy="58117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Jensen, K. &amp; Strømsø, H. I. 2018. 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Problem-based learning: The emergence of new scripts and roles for teachers to render epistemic practices transparent. 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Vocations and Learning. 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12, 343-360 doi:</a:t>
            </a:r>
            <a:r>
              <a:rPr lang="en-GB" sz="18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10.1007/s12186-018-09215-8</a:t>
            </a:r>
            <a:endParaRPr lang="nb-NO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Kelly, G. 2008. Inquiry, activity and epistemic practice. In R. A. 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Duschi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&amp; R. Grandy (Eds.), 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Teaching scientific inquiry. Recommendation for research and implementation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(pp. 99–117). Rotterdam: Sense Publishers. 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Knorr Cetina, K. 1999.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Epistemic cultures: How the sciences make knowledge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Harvard University Press.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nb-NO" sz="1800" dirty="0" err="1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Muelder</a:t>
            </a:r>
            <a:r>
              <a:rPr lang="nb-NO" sz="18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H., Esterhazy, R., Bergstrøm-Hansen, N., &amp; Enqvist-Jensen, C. 2025. From </a:t>
            </a:r>
            <a:r>
              <a:rPr lang="nb-NO" sz="1800" dirty="0" err="1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tension</a:t>
            </a:r>
            <a:r>
              <a:rPr lang="nb-NO" sz="18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nb-NO" sz="1800" dirty="0" err="1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  <a:r>
              <a:rPr lang="nb-NO" sz="18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nb-NO" sz="1800" dirty="0" err="1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lang="nb-NO" sz="18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student partners </a:t>
            </a:r>
            <a:r>
              <a:rPr lang="nb-NO" sz="1800" dirty="0" err="1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practice</a:t>
            </a:r>
            <a:r>
              <a:rPr lang="nb-NO" sz="18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1800" dirty="0" err="1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  <a:r>
              <a:rPr lang="nb-NO" sz="18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1800" dirty="0" err="1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nb-NO" sz="18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nb-NO" sz="1800" i="1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Studies in Higher Education</a:t>
            </a:r>
            <a:r>
              <a:rPr lang="nb-NO" sz="18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1–17. </a:t>
            </a:r>
            <a:r>
              <a:rPr lang="nb-NO" sz="18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https://doi.org/10.1080/03075079.2025.2496927</a:t>
            </a:r>
            <a:endParaRPr lang="nb-NO" sz="1800" dirty="0">
              <a:solidFill>
                <a:srgbClr val="25252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nb-NO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Noorestany</a:t>
            </a: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Nasjida</a:t>
            </a: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Alva </a:t>
            </a:r>
            <a:r>
              <a:rPr lang="nb-NO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Nåmdal</a:t>
            </a: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Kjensli, Malcolm Langford, Dan Uehara, </a:t>
            </a:r>
            <a:r>
              <a:rPr lang="nb-NO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Sehoya</a:t>
            </a: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Cotner</a:t>
            </a: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Karoline Stensvik. 2024. Læringsmiljø på Det juridiske Fakultet - Learning Environment at the Law Faculty. 2023. Oslo, Norway: Centre for </a:t>
            </a:r>
            <a:r>
              <a:rPr lang="nb-NO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Experiential</a:t>
            </a: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Legal Learning, University of Oslo. https://www.jus.uio.no/cell/dokumentasjonsbank/laringsmiljo/ report-learning-environment-survey-cell-100424.pdf.</a:t>
            </a:r>
            <a:endParaRPr lang="nb-NO" sz="1800" dirty="0">
              <a:solidFill>
                <a:srgbClr val="25252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Strømsø, H. I. 2003. Hvordan arbeider jusstudenter med juridiske fagtekster? </a:t>
            </a:r>
            <a:r>
              <a:rPr lang="nb-NO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Retfærd. Nordisk juridisk tidsskrift</a:t>
            </a: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26, 2, 3–13.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nb-NO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Wittek</a:t>
            </a: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L., &amp; Lange, T. de (Eds.). 2021. </a:t>
            </a:r>
            <a:r>
              <a:rPr lang="nb-NO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Kollegaveiledning i høyere utdanning</a:t>
            </a: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(1. utgave.). Universitetsforlaget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414713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bc758dd0-ab53-4372-9a7c-e98a9620862c}" enabled="0" method="" siteId="{bc758dd0-ab53-4372-9a7c-e98a9620862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638</TotalTime>
  <Words>2391</Words>
  <Application>Microsoft Office PowerPoint</Application>
  <PresentationFormat>Widescreen</PresentationFormat>
  <Paragraphs>215</Paragraphs>
  <Slides>20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8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9" baseType="lpstr">
      <vt:lpstr>Aptos</vt:lpstr>
      <vt:lpstr>Aptos Display</vt:lpstr>
      <vt:lpstr>Arial</vt:lpstr>
      <vt:lpstr>Calibri</vt:lpstr>
      <vt:lpstr>Calibri Light</vt:lpstr>
      <vt:lpstr>Courier New</vt:lpstr>
      <vt:lpstr>Times New Roman</vt:lpstr>
      <vt:lpstr>Wingdings</vt:lpstr>
      <vt:lpstr>Office-tema</vt:lpstr>
      <vt:lpstr>Jusstudenters læring      Peder Grennes Hallin   Cecilie Enqvist-Jensen </vt:lpstr>
      <vt:lpstr>Hva gjør studentene?</vt:lpstr>
      <vt:lpstr>1) Hermeneutisk sirkel</vt:lpstr>
      <vt:lpstr>2)  Læring gjennom anvendelse</vt:lpstr>
      <vt:lpstr>Studiestrategier – oversikt</vt:lpstr>
      <vt:lpstr>1) Bruk av pensum</vt:lpstr>
      <vt:lpstr>2)Kursundervisning – hva gjør at det funker?</vt:lpstr>
      <vt:lpstr>3) Skrivelab – hvorfor det fungerer?</vt:lpstr>
      <vt:lpstr>Avslutning</vt:lpstr>
      <vt:lpstr>Analyser av jusstudenters felles utforsking i to kurskontekster</vt:lpstr>
      <vt:lpstr>Perspektiver på studenters innvielse i profesjoner </vt:lpstr>
      <vt:lpstr>Fokus</vt:lpstr>
      <vt:lpstr>Undersøkelse av kunnskapspraksiser i første- og andre års jusutdanning</vt:lpstr>
      <vt:lpstr>PowerPoint-presentasjon</vt:lpstr>
      <vt:lpstr>PowerPoint-presentasjon</vt:lpstr>
      <vt:lpstr>Analysene samlet …</vt:lpstr>
      <vt:lpstr>Videreutvikling av undervisningspraksiser</vt:lpstr>
      <vt:lpstr>…innenfor rammene av eksisterende undervisningsformer, nye tiltak og partnerskap </vt:lpstr>
      <vt:lpstr>PowerPoint-presentasjon</vt:lpstr>
      <vt:lpstr>PowerPoint-presentasjon</vt:lpstr>
    </vt:vector>
  </TitlesOfParts>
  <Company>USN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Cecilie Enqvist-Jensen</dc:creator>
  <cp:lastModifiedBy>Cecilie Enqvist-Jensen</cp:lastModifiedBy>
  <cp:revision>2</cp:revision>
  <dcterms:created xsi:type="dcterms:W3CDTF">2025-05-20T07:07:17Z</dcterms:created>
  <dcterms:modified xsi:type="dcterms:W3CDTF">2025-06-19T07:51:04Z</dcterms:modified>
</cp:coreProperties>
</file>