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715000" type="screen16x1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361950" indent="9525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725488" indent="188913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087438" indent="284163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450975" indent="377825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5" autoAdjust="0"/>
    <p:restoredTop sz="94633" autoAdjust="0"/>
  </p:normalViewPr>
  <p:slideViewPr>
    <p:cSldViewPr>
      <p:cViewPr varScale="1">
        <p:scale>
          <a:sx n="141" d="100"/>
          <a:sy n="141" d="100"/>
        </p:scale>
        <p:origin x="486" y="120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69FDA95E-ED25-4125-80CE-817010695A74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19B12B1-FADC-48B1-BEA4-FEA57F632D6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8C99D296-0F11-4002-BF65-2BB5379ED0D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CCDC8D00-5DD5-40F2-ABB1-53A3AE60CD00}" type="slidenum">
              <a:rPr lang="en-US" altLang="nb-NO" sz="1200"/>
              <a:pPr>
                <a:spcBef>
                  <a:spcPct val="0"/>
                </a:spcBef>
              </a:pPr>
              <a:t>3</a:t>
            </a:fld>
            <a:endParaRPr lang="en-US" altLang="nb-NO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CCDC8D00-5DD5-40F2-ABB1-53A3AE60CD00}" type="slidenum">
              <a:rPr lang="en-US" altLang="nb-NO" sz="1200"/>
              <a:pPr>
                <a:spcBef>
                  <a:spcPct val="0"/>
                </a:spcBef>
              </a:pPr>
              <a:t>4</a:t>
            </a:fld>
            <a:endParaRPr lang="en-US" altLang="nb-NO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815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CCDC8D00-5DD5-40F2-ABB1-53A3AE60CD00}" type="slidenum">
              <a:rPr lang="en-US" altLang="nb-NO" sz="1200"/>
              <a:pPr>
                <a:spcBef>
                  <a:spcPct val="0"/>
                </a:spcBef>
              </a:pPr>
              <a:t>5</a:t>
            </a:fld>
            <a:endParaRPr lang="en-US" altLang="nb-NO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699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CCDC8D00-5DD5-40F2-ABB1-53A3AE60CD00}" type="slidenum">
              <a:rPr lang="en-US" altLang="nb-NO" sz="1200"/>
              <a:pPr>
                <a:spcBef>
                  <a:spcPct val="0"/>
                </a:spcBef>
              </a:pPr>
              <a:t>6</a:t>
            </a:fld>
            <a:endParaRPr lang="en-US" altLang="nb-NO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175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CCDC8D00-5DD5-40F2-ABB1-53A3AE60CD00}" type="slidenum">
              <a:rPr lang="en-US" altLang="nb-NO" sz="1200"/>
              <a:pPr>
                <a:spcBef>
                  <a:spcPct val="0"/>
                </a:spcBef>
              </a:pPr>
              <a:t>7</a:t>
            </a:fld>
            <a:endParaRPr lang="en-US" altLang="nb-NO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402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01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3A711-5929-4898-B444-C939CAA9B9CB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74D34-0515-4820-80ED-ADC35F38B63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7494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F4B7D-5773-43A7-AE78-CCC8397091B1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401EC-161B-4858-A248-94E9679B686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4708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53702-D451-4DDC-B233-70D171D22136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E6ABB-4166-4AC4-BCA2-E31C19E9421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0042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5BD5E-7CE1-4343-9B8A-B77EFE31C379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FADA8-295D-4DD4-8F5D-30D11751758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1967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A7DF1-7531-455E-A1D5-1EF776DB10C1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4F266-A168-4D02-AEEC-643C7FA8817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527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21137-F41D-4992-9B37-B74337A2A39E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81516-7FFD-4020-80C3-FE789827BB9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46828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1C818-630E-4C12-AEA1-AD3E1D171B11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0E3C1-919C-4320-A52B-E1E3CA8938B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2651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D42F2-866D-436B-A794-7B48C4CA1302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A3A7E-6136-460C-9E14-F4FCD25CE00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2293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8D51D-81EA-45C7-A274-7F990E160E77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4643D-4DE3-4F5A-99BE-BEB1A88FCAF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66596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F271D-FFA4-4CB7-8DEF-5EF325901C87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41EDC-9A5C-4BD5-B41D-D2D483C44ED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76405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  <a:endParaRPr lang="en-US" altLang="nb-NO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47825"/>
            <a:ext cx="7924800" cy="342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Rediger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2905828-B441-4ED8-A4E4-9FC64EEB8C77}" type="datetime1">
              <a:rPr lang="nb-NO" altLang="nb-NO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2D17FFA-289E-4A08-80E5-9147A29AC86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0650"/>
            <a:ext cx="243681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endParaRPr lang="nb-NO" altLang="nb-NO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Tredje studieår fra høst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BC9C9F-103C-480D-9C78-3FB38FE75895}" type="datetime1">
              <a:rPr lang="nb-NO" altLang="nb-NO" sz="7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24.03.2021</a:t>
            </a:fld>
            <a:endParaRPr lang="nb-NO" altLang="nb-NO" sz="700">
              <a:solidFill>
                <a:schemeClr val="bg2"/>
              </a:solidFill>
            </a:endParaRP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718E11-5055-44F5-805B-CEDFE4B1853A}" type="slidenum">
              <a:rPr lang="en-US" altLang="nb-NO" sz="7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Bakgrunn for endringer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Studentene opplevde både første og andre semester som krevende</a:t>
            </a:r>
          </a:p>
          <a:p>
            <a:pPr eaLnBrk="1" hangingPunct="1"/>
            <a:r>
              <a:rPr lang="nb-NO" altLang="nb-NO" dirty="0" smtClean="0"/>
              <a:t>Ønske om å få inn igjen pant og konkurs</a:t>
            </a:r>
          </a:p>
          <a:p>
            <a:pPr lvl="1"/>
            <a:r>
              <a:rPr lang="nb-NO" altLang="nb-NO" dirty="0" smtClean="0"/>
              <a:t>Viktige praktiske fag (særlig nå)</a:t>
            </a:r>
          </a:p>
          <a:p>
            <a:pPr lvl="1"/>
            <a:r>
              <a:rPr lang="nb-NO" altLang="nb-NO" dirty="0" smtClean="0"/>
              <a:t>Vanskelig for studentene å forstå dynamisk tingsrett uten forståelse for pant og konkurs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BC9C9F-103C-480D-9C78-3FB38FE75895}" type="datetime1">
              <a:rPr lang="nb-NO" altLang="nb-NO" sz="7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24.03.2021</a:t>
            </a:fld>
            <a:endParaRPr lang="nb-NO" altLang="nb-NO" sz="700">
              <a:solidFill>
                <a:schemeClr val="bg2"/>
              </a:solidFill>
            </a:endParaRP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718E11-5055-44F5-805B-CEDFE4B1853A}" type="slidenum">
              <a:rPr lang="en-US" altLang="nb-NO" sz="7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Første semester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3220: Rettshistorie – 8sp (flyttet fra andre semester)</a:t>
            </a:r>
          </a:p>
          <a:p>
            <a:pPr eaLnBrk="1" hangingPunct="1"/>
            <a:r>
              <a:rPr lang="nb-NO" altLang="nb-NO" dirty="0" smtClean="0"/>
              <a:t>3112: Formuerett I, Obligasjonsrett 22 </a:t>
            </a:r>
            <a:r>
              <a:rPr lang="nb-NO" altLang="nb-NO" dirty="0" err="1" smtClean="0"/>
              <a:t>sp</a:t>
            </a:r>
            <a:r>
              <a:rPr lang="nb-NO" altLang="nb-NO" dirty="0" smtClean="0"/>
              <a:t> (tidligere 30 </a:t>
            </a:r>
            <a:r>
              <a:rPr lang="nb-NO" altLang="nb-NO" dirty="0" err="1" smtClean="0"/>
              <a:t>sp</a:t>
            </a:r>
            <a:r>
              <a:rPr lang="nb-NO" altLang="nb-NO" dirty="0" smtClean="0"/>
              <a:t>)</a:t>
            </a:r>
          </a:p>
          <a:p>
            <a:pPr lvl="1"/>
            <a:r>
              <a:rPr lang="nb-NO" altLang="nb-NO" dirty="0" smtClean="0"/>
              <a:t>Avtalerett 4 </a:t>
            </a:r>
            <a:r>
              <a:rPr lang="nb-NO" altLang="nb-NO" dirty="0" err="1" smtClean="0"/>
              <a:t>sp</a:t>
            </a:r>
            <a:endParaRPr lang="nb-NO" altLang="nb-NO" dirty="0" smtClean="0"/>
          </a:p>
          <a:p>
            <a:pPr lvl="1"/>
            <a:r>
              <a:rPr lang="nb-NO" altLang="nb-NO" dirty="0" smtClean="0"/>
              <a:t>Kontraktsrett 12 </a:t>
            </a:r>
            <a:r>
              <a:rPr lang="nb-NO" altLang="nb-NO" dirty="0" err="1" smtClean="0"/>
              <a:t>sp</a:t>
            </a:r>
            <a:endParaRPr lang="nb-NO" altLang="nb-NO" dirty="0" smtClean="0"/>
          </a:p>
          <a:p>
            <a:pPr lvl="1"/>
            <a:r>
              <a:rPr lang="nb-NO" altLang="nb-NO" dirty="0" err="1" smtClean="0"/>
              <a:t>Pengekravsrett</a:t>
            </a:r>
            <a:r>
              <a:rPr lang="nb-NO" altLang="nb-NO" dirty="0" smtClean="0"/>
              <a:t> 6 </a:t>
            </a:r>
            <a:r>
              <a:rPr lang="nb-NO" altLang="nb-NO" dirty="0" err="1" smtClean="0"/>
              <a:t>sp</a:t>
            </a:r>
            <a:endParaRPr lang="nb-NO" altLang="nb-NO" dirty="0" smtClean="0"/>
          </a:p>
          <a:p>
            <a:pPr lvl="1"/>
            <a:r>
              <a:rPr lang="nb-NO" altLang="nb-NO" dirty="0" smtClean="0"/>
              <a:t>Opplegget kjøres i tre faser</a:t>
            </a:r>
          </a:p>
          <a:p>
            <a:pPr lvl="2"/>
            <a:r>
              <a:rPr lang="nb-NO" altLang="nb-NO" dirty="0" smtClean="0"/>
              <a:t>Fase 1: forelesning og kurs i alle tre fagene</a:t>
            </a:r>
          </a:p>
          <a:p>
            <a:pPr lvl="2"/>
            <a:r>
              <a:rPr lang="nb-NO" altLang="nb-NO" dirty="0" smtClean="0"/>
              <a:t>Fase 2: obligatorisk kurs (fremleggelse av oppgaver i grupper)</a:t>
            </a:r>
          </a:p>
          <a:p>
            <a:pPr lvl="2"/>
            <a:r>
              <a:rPr lang="nb-NO" altLang="nb-NO" dirty="0" smtClean="0"/>
              <a:t>Fase 3: eksamensoppgaver i alle tre fagene</a:t>
            </a:r>
          </a:p>
        </p:txBody>
      </p:sp>
    </p:spTree>
    <p:extLst>
      <p:ext uri="{BB962C8B-B14F-4D97-AF65-F5344CB8AC3E}">
        <p14:creationId xmlns:p14="http://schemas.microsoft.com/office/powerpoint/2010/main" val="3821022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BC9C9F-103C-480D-9C78-3FB38FE75895}" type="datetime1">
              <a:rPr lang="nb-NO" altLang="nb-NO" sz="7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24.03.2021</a:t>
            </a:fld>
            <a:endParaRPr lang="nb-NO" altLang="nb-NO" sz="700">
              <a:solidFill>
                <a:schemeClr val="bg2"/>
              </a:solidFill>
            </a:endParaRP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718E11-5055-44F5-805B-CEDFE4B1853A}" type="slidenum">
              <a:rPr lang="en-US" altLang="nb-NO" sz="7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Annet semester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3212 – Formuerett II</a:t>
            </a:r>
          </a:p>
          <a:p>
            <a:pPr eaLnBrk="1" hangingPunct="1"/>
            <a:r>
              <a:rPr lang="nb-NO" altLang="nb-NO" dirty="0" smtClean="0"/>
              <a:t>Selskapsrett – 6 </a:t>
            </a:r>
            <a:r>
              <a:rPr lang="nb-NO" altLang="nb-NO" dirty="0" err="1" smtClean="0"/>
              <a:t>sp</a:t>
            </a:r>
            <a:endParaRPr lang="nb-NO" altLang="nb-NO" dirty="0" smtClean="0"/>
          </a:p>
          <a:p>
            <a:pPr eaLnBrk="1" hangingPunct="1"/>
            <a:r>
              <a:rPr lang="nb-NO" altLang="nb-NO" dirty="0" smtClean="0"/>
              <a:t>Tredjepartsfagene – 14 </a:t>
            </a:r>
            <a:r>
              <a:rPr lang="nb-NO" altLang="nb-NO" dirty="0" err="1" smtClean="0"/>
              <a:t>sp</a:t>
            </a:r>
            <a:r>
              <a:rPr lang="nb-NO" altLang="nb-NO" dirty="0" smtClean="0"/>
              <a:t> (økning på 8 </a:t>
            </a:r>
            <a:r>
              <a:rPr lang="nb-NO" altLang="nb-NO" dirty="0" err="1" smtClean="0"/>
              <a:t>sp</a:t>
            </a:r>
            <a:r>
              <a:rPr lang="nb-NO" altLang="nb-NO" dirty="0" smtClean="0"/>
              <a:t>)</a:t>
            </a:r>
          </a:p>
          <a:p>
            <a:pPr lvl="1"/>
            <a:r>
              <a:rPr lang="nb-NO" altLang="nb-NO" dirty="0" smtClean="0"/>
              <a:t>Naturlig påbygning etter obligasjonsretten – tredjepartskonflikter</a:t>
            </a:r>
          </a:p>
          <a:p>
            <a:pPr lvl="1"/>
            <a:r>
              <a:rPr lang="nb-NO" altLang="nb-NO" dirty="0" smtClean="0"/>
              <a:t>Dynamisk tingsrett</a:t>
            </a:r>
          </a:p>
          <a:p>
            <a:pPr lvl="1"/>
            <a:r>
              <a:rPr lang="nb-NO" altLang="nb-NO" dirty="0" smtClean="0"/>
              <a:t>Pant</a:t>
            </a:r>
          </a:p>
          <a:p>
            <a:pPr lvl="1"/>
            <a:r>
              <a:rPr lang="nb-NO" altLang="nb-NO" dirty="0" smtClean="0"/>
              <a:t>Konkurs</a:t>
            </a:r>
          </a:p>
          <a:p>
            <a:pPr eaLnBrk="1" hangingPunct="1"/>
            <a:r>
              <a:rPr lang="nb-NO" altLang="nb-NO" dirty="0" smtClean="0"/>
              <a:t>Valgemner</a:t>
            </a:r>
          </a:p>
        </p:txBody>
      </p:sp>
    </p:spTree>
    <p:extLst>
      <p:ext uri="{BB962C8B-B14F-4D97-AF65-F5344CB8AC3E}">
        <p14:creationId xmlns:p14="http://schemas.microsoft.com/office/powerpoint/2010/main" val="2886582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BC9C9F-103C-480D-9C78-3FB38FE75895}" type="datetime1">
              <a:rPr lang="nb-NO" altLang="nb-NO" sz="7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24.03.2021</a:t>
            </a:fld>
            <a:endParaRPr lang="nb-NO" altLang="nb-NO" sz="700">
              <a:solidFill>
                <a:schemeClr val="bg2"/>
              </a:solidFill>
            </a:endParaRP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718E11-5055-44F5-805B-CEDFE4B1853A}" type="slidenum">
              <a:rPr lang="en-US" altLang="nb-NO" sz="7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Oversikt over fagene på 3213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0188" y="1561356"/>
            <a:ext cx="7924800" cy="3427413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Selskapsrett</a:t>
            </a:r>
          </a:p>
          <a:p>
            <a:pPr lvl="1"/>
            <a:r>
              <a:rPr lang="nb-NO" altLang="nb-NO" dirty="0" smtClean="0"/>
              <a:t>Flyttet først i semesteret – forlengelse av obligasjonsretten</a:t>
            </a:r>
          </a:p>
          <a:p>
            <a:pPr lvl="1"/>
            <a:r>
              <a:rPr lang="nb-NO" altLang="nb-NO" dirty="0" smtClean="0"/>
              <a:t>Noe justering av pensum/læringskrav – inn med EØS</a:t>
            </a:r>
          </a:p>
          <a:p>
            <a:r>
              <a:rPr lang="nb-NO" altLang="nb-NO" dirty="0" smtClean="0"/>
              <a:t>Tredjepartsfagene</a:t>
            </a:r>
          </a:p>
          <a:p>
            <a:pPr lvl="1"/>
            <a:r>
              <a:rPr lang="nb-NO" altLang="nb-NO" dirty="0" smtClean="0"/>
              <a:t>Dynamisk tingsrett</a:t>
            </a:r>
          </a:p>
          <a:p>
            <a:pPr lvl="2"/>
            <a:r>
              <a:rPr lang="nb-NO" altLang="nb-NO" dirty="0" smtClean="0"/>
              <a:t>Tilnærmet likt innholdsmessig og litteratur</a:t>
            </a:r>
          </a:p>
          <a:p>
            <a:pPr lvl="2"/>
            <a:r>
              <a:rPr lang="nb-NO" altLang="nb-NO" dirty="0" smtClean="0"/>
              <a:t>oppdaterte/fornyede læringskrav</a:t>
            </a:r>
          </a:p>
          <a:p>
            <a:pPr lvl="1"/>
            <a:r>
              <a:rPr lang="nb-NO" altLang="nb-NO" dirty="0" smtClean="0"/>
              <a:t>Pant og konkurs</a:t>
            </a:r>
          </a:p>
          <a:p>
            <a:pPr lvl="2"/>
            <a:r>
              <a:rPr lang="nb-NO" altLang="nb-NO" dirty="0" smtClean="0"/>
              <a:t>Utvelgelse skjedd ut fra hva som er nødvendig for å forstå </a:t>
            </a:r>
            <a:r>
              <a:rPr lang="nb-NO" altLang="nb-NO" dirty="0" err="1" smtClean="0"/>
              <a:t>tingsrettslige</a:t>
            </a:r>
            <a:r>
              <a:rPr lang="nb-NO" altLang="nb-NO" dirty="0" smtClean="0"/>
              <a:t> problemer + praktisk betydning</a:t>
            </a:r>
          </a:p>
          <a:p>
            <a:pPr lvl="2"/>
            <a:r>
              <a:rPr lang="nb-NO" altLang="nb-NO" dirty="0" smtClean="0"/>
              <a:t>Håper på et nytt </a:t>
            </a:r>
            <a:r>
              <a:rPr lang="nb-NO" altLang="nb-NO" dirty="0" err="1" smtClean="0"/>
              <a:t>valgemne</a:t>
            </a:r>
            <a:r>
              <a:rPr lang="nb-NO" altLang="nb-NO" dirty="0" smtClean="0"/>
              <a:t> i neste valgemneprosess</a:t>
            </a:r>
          </a:p>
        </p:txBody>
      </p:sp>
    </p:spTree>
    <p:extLst>
      <p:ext uri="{BB962C8B-B14F-4D97-AF65-F5344CB8AC3E}">
        <p14:creationId xmlns:p14="http://schemas.microsoft.com/office/powerpoint/2010/main" val="371852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BC9C9F-103C-480D-9C78-3FB38FE75895}" type="datetime1">
              <a:rPr lang="nb-NO" altLang="nb-NO" sz="7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24.03.2021</a:t>
            </a:fld>
            <a:endParaRPr lang="nb-NO" altLang="nb-NO" sz="700">
              <a:solidFill>
                <a:schemeClr val="bg2"/>
              </a:solidFill>
            </a:endParaRP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718E11-5055-44F5-805B-CEDFE4B1853A}" type="slidenum">
              <a:rPr lang="en-US" altLang="nb-NO" sz="7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Betydning for litteraturlisten på 3213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Selskapsrett – som tidligere</a:t>
            </a:r>
          </a:p>
          <a:p>
            <a:pPr eaLnBrk="1" hangingPunct="1"/>
            <a:r>
              <a:rPr lang="nb-NO" altLang="nb-NO" dirty="0" smtClean="0"/>
              <a:t>Tredjepartsfagene</a:t>
            </a:r>
          </a:p>
          <a:p>
            <a:pPr lvl="1"/>
            <a:r>
              <a:rPr lang="nb-NO" altLang="nb-NO" dirty="0" smtClean="0"/>
              <a:t>Lilleholt/Falkanger, </a:t>
            </a:r>
            <a:r>
              <a:rPr lang="nb-NO" altLang="nb-NO" dirty="0" err="1" smtClean="0"/>
              <a:t>Skoghøy</a:t>
            </a:r>
            <a:r>
              <a:rPr lang="nb-NO" altLang="nb-NO" dirty="0" smtClean="0"/>
              <a:t> og Andenæs</a:t>
            </a:r>
          </a:p>
          <a:p>
            <a:pPr lvl="1"/>
            <a:r>
              <a:rPr lang="nb-NO" altLang="nb-NO" dirty="0" smtClean="0"/>
              <a:t>Totalt 448 - 478 </a:t>
            </a:r>
            <a:r>
              <a:rPr lang="nb-NO" altLang="nb-NO" smtClean="0"/>
              <a:t>sider (avhengig av alternativer)</a:t>
            </a:r>
            <a:endParaRPr lang="nb-NO" altLang="nb-NO" dirty="0" smtClean="0"/>
          </a:p>
          <a:p>
            <a:pPr lvl="2"/>
            <a:r>
              <a:rPr lang="nb-NO" altLang="nb-NO" dirty="0" smtClean="0"/>
              <a:t>Max tall ut fra normen – 540 s</a:t>
            </a:r>
          </a:p>
          <a:p>
            <a:pPr lvl="2"/>
            <a:r>
              <a:rPr lang="nb-NO" altLang="nb-NO" dirty="0" smtClean="0"/>
              <a:t>Pant og konkurs – tatt inn 235 s</a:t>
            </a:r>
          </a:p>
          <a:p>
            <a:pPr lvl="2"/>
            <a:r>
              <a:rPr lang="nb-NO" altLang="nb-NO" dirty="0" smtClean="0"/>
              <a:t>Dynamisk tingsrett – justeringer </a:t>
            </a:r>
          </a:p>
        </p:txBody>
      </p:sp>
    </p:spTree>
    <p:extLst>
      <p:ext uri="{BB962C8B-B14F-4D97-AF65-F5344CB8AC3E}">
        <p14:creationId xmlns:p14="http://schemas.microsoft.com/office/powerpoint/2010/main" val="2075976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Kort om undervisningen på 3213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Forelesninger og kurs</a:t>
            </a:r>
          </a:p>
          <a:p>
            <a:pPr lvl="1"/>
            <a:r>
              <a:rPr lang="nb-NO" sz="2000" dirty="0" smtClean="0"/>
              <a:t>Selskapsrett </a:t>
            </a:r>
          </a:p>
          <a:p>
            <a:pPr lvl="1"/>
            <a:r>
              <a:rPr lang="nb-NO" sz="2000" dirty="0" smtClean="0"/>
              <a:t>Dynamisk tingsrett </a:t>
            </a:r>
          </a:p>
          <a:p>
            <a:pPr lvl="1"/>
            <a:r>
              <a:rPr lang="nb-NO" sz="2000" dirty="0" smtClean="0"/>
              <a:t>Pant </a:t>
            </a:r>
          </a:p>
          <a:p>
            <a:pPr lvl="1"/>
            <a:r>
              <a:rPr lang="nb-NO" sz="2000" dirty="0" smtClean="0"/>
              <a:t>Konkurs</a:t>
            </a:r>
          </a:p>
          <a:p>
            <a:r>
              <a:rPr lang="nb-NO" sz="2400" dirty="0" smtClean="0"/>
              <a:t>Eksamensforberedende fase</a:t>
            </a:r>
          </a:p>
          <a:p>
            <a:pPr lvl="1"/>
            <a:r>
              <a:rPr lang="nb-NO" sz="2000" dirty="0" smtClean="0"/>
              <a:t>Løsning av eksamensoppgaver</a:t>
            </a:r>
          </a:p>
          <a:p>
            <a:pPr lvl="1"/>
            <a:r>
              <a:rPr lang="nb-NO" sz="2000" dirty="0" smtClean="0"/>
              <a:t>Trekker inn alle fagene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23A711-5929-4898-B444-C939CAA9B9CB}" type="datetime1">
              <a:rPr lang="nb-NO" altLang="nb-NO" smtClean="0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B74D34-0515-4820-80ED-ADC35F38B636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5632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Gjennomgående ferdighetsoppgave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Utarbeider opplegg sammen med CELL + advokater</a:t>
            </a:r>
          </a:p>
          <a:p>
            <a:pPr lvl="1"/>
            <a:r>
              <a:rPr lang="nb-NO" sz="1800" dirty="0" smtClean="0"/>
              <a:t>Ferdighetstrening</a:t>
            </a:r>
          </a:p>
          <a:p>
            <a:pPr lvl="1"/>
            <a:r>
              <a:rPr lang="nb-NO" sz="1800" dirty="0" smtClean="0"/>
              <a:t>Binde sammen fagene – forstå sammenhenger</a:t>
            </a:r>
          </a:p>
          <a:p>
            <a:r>
              <a:rPr lang="nb-NO" sz="2000" dirty="0" smtClean="0"/>
              <a:t>Plot – utfordringer med kapitalforholdene i et aksjeselskap</a:t>
            </a:r>
          </a:p>
          <a:p>
            <a:pPr lvl="1"/>
            <a:r>
              <a:rPr lang="nb-NO" sz="1800" dirty="0" smtClean="0"/>
              <a:t>Oppgave på selskapsrettskurs – kapitalforhøyelse</a:t>
            </a:r>
          </a:p>
          <a:p>
            <a:pPr lvl="1"/>
            <a:r>
              <a:rPr lang="nb-NO" sz="1800" dirty="0" smtClean="0"/>
              <a:t>Oppgave på kurs i tredjepartsfag – låneopptak, pantsettelse, rettsvern</a:t>
            </a:r>
          </a:p>
          <a:p>
            <a:pPr lvl="1"/>
            <a:r>
              <a:rPr lang="nb-NO" sz="1800" dirty="0" smtClean="0"/>
              <a:t>Oppgave i eksamensforberedende fase – selskapet er konkurs</a:t>
            </a:r>
          </a:p>
          <a:p>
            <a:pPr lvl="1"/>
            <a:r>
              <a:rPr lang="nb-NO" sz="1800" dirty="0" smtClean="0"/>
              <a:t>På alle tre kursene</a:t>
            </a:r>
          </a:p>
          <a:p>
            <a:pPr lvl="2"/>
            <a:r>
              <a:rPr lang="nb-NO" sz="1400" dirty="0" smtClean="0"/>
              <a:t>Deltakelse i styremøte, på generalforsamling og kreditorsamling</a:t>
            </a:r>
          </a:p>
          <a:p>
            <a:pPr lvl="2"/>
            <a:r>
              <a:rPr lang="nb-NO" sz="1400" dirty="0" err="1" smtClean="0"/>
              <a:t>Forhåndsinnspilte</a:t>
            </a:r>
            <a:r>
              <a:rPr lang="nb-NO" sz="1400" dirty="0" smtClean="0"/>
              <a:t> videoer</a:t>
            </a:r>
          </a:p>
          <a:p>
            <a:pPr lvl="2"/>
            <a:r>
              <a:rPr lang="nb-NO" sz="1400" dirty="0" smtClean="0"/>
              <a:t>Løpende informasjon i Canvas</a:t>
            </a:r>
            <a:endParaRPr lang="nb-NO" sz="14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23A711-5929-4898-B444-C939CAA9B9CB}" type="datetime1">
              <a:rPr lang="nb-NO" altLang="nb-NO" smtClean="0"/>
              <a:pPr>
                <a:defRPr/>
              </a:pPr>
              <a:t>24.03.2021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B74D34-0515-4820-80ED-ADC35F38B636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31531540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ivatrett_16_10_Bokmål.ppt [Compatibility Mode]" id="{B0CC443C-8AE6-488B-974E-6EF8D5B64265}" vid="{2D923B85-D8CB-4CBD-BA44-0C4CDD4B277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privatrett_16_10_bokmalnynorsk-NY (8)</Template>
  <TotalTime>38</TotalTime>
  <Words>358</Words>
  <Application>Microsoft Office PowerPoint</Application>
  <PresentationFormat>On-screen Show (16:10)</PresentationFormat>
  <Paragraphs>84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ヒラギノ角ゴ Pro W3</vt:lpstr>
      <vt:lpstr>Informatikk_brevik</vt:lpstr>
      <vt:lpstr>PowerPoint Presentation</vt:lpstr>
      <vt:lpstr>Bakgrunn for endringer</vt:lpstr>
      <vt:lpstr>Første semester</vt:lpstr>
      <vt:lpstr>Annet semester</vt:lpstr>
      <vt:lpstr>Oversikt over fagene på 3213</vt:lpstr>
      <vt:lpstr>Betydning for litteraturlisten på 3213</vt:lpstr>
      <vt:lpstr>Kort om undervisningen på 3213</vt:lpstr>
      <vt:lpstr>Gjennomgående ferdighetsoppgave</vt:lpstr>
    </vt:vector>
  </TitlesOfParts>
  <Manager/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/>
  <dc:creator>Margrethe Buskerud Christoffersen</dc:creator>
  <cp:keywords/>
  <dc:description/>
  <cp:lastModifiedBy>Anne Margit Tvenge</cp:lastModifiedBy>
  <cp:revision>6</cp:revision>
  <dcterms:created xsi:type="dcterms:W3CDTF">2021-03-23T09:09:56Z</dcterms:created>
  <dcterms:modified xsi:type="dcterms:W3CDTF">2021-03-24T18:17:53Z</dcterms:modified>
  <cp:category/>
</cp:coreProperties>
</file>