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62" r:id="rId5"/>
    <p:sldId id="260" r:id="rId6"/>
    <p:sldId id="269" r:id="rId7"/>
    <p:sldId id="287" r:id="rId8"/>
    <p:sldId id="288" r:id="rId9"/>
    <p:sldId id="276" r:id="rId10"/>
    <p:sldId id="277" r:id="rId11"/>
    <p:sldId id="278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98" d="100"/>
          <a:sy n="98" d="100"/>
        </p:scale>
        <p:origin x="-91" y="-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Antall kandidater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'Ark1'!$B$2:$B$5</c:f>
              <c:numCache>
                <c:formatCode>General</c:formatCode>
                <c:ptCount val="4"/>
                <c:pt idx="0">
                  <c:v>6180</c:v>
                </c:pt>
                <c:pt idx="1">
                  <c:v>12435</c:v>
                </c:pt>
                <c:pt idx="2">
                  <c:v>30000</c:v>
                </c:pt>
                <c:pt idx="3">
                  <c:v>51694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94-4B94-8A96-FB337CBAA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98823552"/>
        <c:axId val="99820672"/>
      </c:barChart>
      <c:catAx>
        <c:axId val="98823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9820672"/>
        <c:crosses val="autoZero"/>
        <c:auto val="1"/>
        <c:lblAlgn val="ctr"/>
        <c:lblOffset val="100"/>
        <c:noMultiLvlLbl val="0"/>
      </c:catAx>
      <c:valAx>
        <c:axId val="9982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8823552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4">
            <a:extLst>
              <a:ext uri="{FF2B5EF4-FFF2-40B4-BE49-F238E27FC236}">
                <a16:creationId xmlns:a16="http://schemas.microsoft.com/office/drawing/2014/main" xmlns="" id="{29546C0E-AFFB-4DF6-A30F-052B72D9DF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0" r="2" b="20929"/>
          <a:stretch/>
        </p:blipFill>
        <p:spPr>
          <a:xfrm>
            <a:off x="0" y="-1"/>
            <a:ext cx="12192000" cy="144780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xmlns="" id="{2DD4875F-A1A9-4E74-B69C-2B56305508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7256" y="1563348"/>
            <a:ext cx="3317141" cy="21600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xmlns="" id="{2686BC46-6299-4A05-A624-D139E7C728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3" y="5642655"/>
            <a:ext cx="828000" cy="8280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xmlns="" id="{608E3173-1BD6-4848-BB1E-D5ACE31D0E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26045" y="2870109"/>
            <a:ext cx="10404000" cy="951869"/>
          </a:xfrm>
        </p:spPr>
        <p:txBody>
          <a:bodyPr anchor="b">
            <a:normAutofit/>
          </a:bodyPr>
          <a:lstStyle>
            <a:lvl1pPr>
              <a:defRPr sz="1600" b="1">
                <a:latin typeface="Century Gothic" panose="020B0502020202020204" pitchFamily="34" charset="0"/>
              </a:defRPr>
            </a:lvl1pPr>
          </a:lstStyle>
          <a:p>
            <a:pPr eaLnBrk="1" hangingPunct="1"/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xmlns="" id="{DF73E2F7-7A4B-46DC-979B-FA044BA7C9F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26046" y="3810632"/>
            <a:ext cx="10403999" cy="145995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Century Gothic" panose="020B0502020202020204" pitchFamily="34" charset="0"/>
              </a:defRPr>
            </a:lvl1pPr>
          </a:lstStyle>
          <a:p>
            <a:pPr eaLnBrk="1" hangingPunct="1"/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666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8AFB13E4-5ED0-4FCD-A01D-26EA94B89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6670"/>
            <a:ext cx="10515600" cy="11240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D4CED276-158D-41EE-883D-9BCFBFFB3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>
            <a:lvl1pPr>
              <a:defRPr sz="2200">
                <a:latin typeface="Century Gothic" panose="020B0502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800">
                <a:latin typeface="Century Gothic" panose="020B0502020202020204" pitchFamily="34" charset="0"/>
              </a:defRPr>
            </a:lvl4pPr>
            <a:lvl5pPr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80145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D2712D0-1E8D-4FF2-A557-A2D0C5262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5D939D6F-0668-455B-9706-E7291F9AD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5FCD24B0-8575-4A7F-8E35-C278B3DC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64EFD7A0-C879-42B5-81C6-5A6761064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587177DB-0D98-46BE-BC72-2110A2E48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00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1586F104-C96E-4018-971F-6C84BE5B0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16AD6CE6-4EC5-4522-AB51-6899FA649B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ED561410-4CFC-4572-A0D1-E1A1492EC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C64BBC8B-A0BA-48DA-87DD-D4C4C140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D2339791-9291-4B1F-81C1-245B8910C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3522A38B-24EA-4F72-B80E-4799FACCA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796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5857A8D3-2B4A-4824-AC58-25A71B76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9B8F2BFC-6BCA-4209-925E-24C605080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01D7C305-3914-4595-8385-B81C236FD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xmlns="" id="{60A66331-62F8-4599-A8E4-B3E463185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xmlns="" id="{EDCC32C5-431D-40D7-B88C-60C160936D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5DEC4EFA-F1B8-4B8E-B456-5F7FA86C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xmlns="" id="{8D9F7EEF-358C-4A7B-BC4C-A5CD5F8C5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xmlns="" id="{57D197AC-80B6-4E22-9009-6C398D6E6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771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AC75A059-E7F1-4699-9FBB-6B7E478E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xmlns="" id="{B02F3D6D-CEB2-43D1-95F4-7AF4F90E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xmlns="" id="{BABE4615-6702-42A5-A4BA-27597D22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xmlns="" id="{D3266600-9669-4152-9783-A6DEDAD46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10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xmlns="" id="{8DB731AA-69E8-4F6C-BD61-99B8361431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xmlns="" id="{4694542D-14F0-4BFA-83B1-B245904D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422785D5-C905-49EA-9B3C-D6024EA7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79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D8754451-36CF-4282-8161-05F1AFDCA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DE8C77AF-6F6D-4928-8D11-0A4D09DFD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B9ADB510-7B47-4F40-9B9B-DCC2BBBCA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2336F1C8-16A5-4CF7-829D-230C8286F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7804A620-01BF-4ABA-87D9-F51207146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E4027B61-F16A-4506-BC92-8D0556E1B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044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1FA92CBD-EB6F-428B-992D-C8D9F6AA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xmlns="" id="{6609D6BD-B105-4BFF-9C1B-43096EE5C0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C4164EE9-7D6E-48A3-8507-8ABA6F394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DB1BB90C-B358-4AAB-97A9-A4CCE101F0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20E88FAA-0009-44EA-B80E-EA25BF32C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B3957991-0685-47AA-B219-CDBE95335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98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17BC033A-7BF0-419A-BFE4-60ED102F5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B648A68D-0965-49E9-AE02-0C101C2A0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B5EF37A0-CB7B-4B6E-BA31-6BF6672E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47126FDD-7E50-489B-BC5F-73F26E32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6FB4591D-6C70-45B6-9C46-7D61A90CA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989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xmlns="" id="{4464391C-A827-405A-B127-5D81424981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8ED8E96A-E20C-458C-8657-CEB2F9066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12339B42-37DE-4213-B5F4-B1D7804612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692E27-61F7-409B-90D1-479433EB847C}" type="datetimeFigureOut">
              <a:rPr lang="nb-NO" smtClean="0"/>
              <a:t>05.09.2017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8EB901BA-25A1-49F6-B5B3-45DA4CEDC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255AB429-7F12-40CB-AC2F-A33F2C03D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FD13B2-336F-47AC-ABEB-B219D1AEF6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825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xmlns="" id="{E95899CA-03FB-4752-BDB3-44589398B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6670"/>
            <a:ext cx="10515600" cy="1124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26546A0C-4D35-4484-914D-A3BBE4A58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BB917498-1F07-44C8-82CE-3A7CB113B70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65588" y="189657"/>
            <a:ext cx="3317141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2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16BC908B-981F-4EFA-A6C4-8D90AB459B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1400" b="0" dirty="0"/>
              <a:t>05.09.2017 | TP-NETTVERKET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7C84D928-AB77-4C76-B3D6-2685D74413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Eksamensplanlegging</a:t>
            </a:r>
          </a:p>
        </p:txBody>
      </p:sp>
    </p:spTree>
    <p:extLst>
      <p:ext uri="{BB962C8B-B14F-4D97-AF65-F5344CB8AC3E}">
        <p14:creationId xmlns:p14="http://schemas.microsoft.com/office/powerpoint/2010/main" val="219203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60BD1C05-7DA7-4274-B500-7ACE9296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Utviklingen av digital eksamen fra 2014 til nå 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xmlns="" id="{C9F36607-1D34-4DB9-AA1B-341AC7A98C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157499"/>
              </p:ext>
            </p:extLst>
          </p:nvPr>
        </p:nvGraphicFramePr>
        <p:xfrm>
          <a:off x="838200" y="1690688"/>
          <a:ext cx="105156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570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xmlns="" id="{7EC83D8F-3BA2-4D3A-A634-1CEDE94270F0}"/>
              </a:ext>
            </a:extLst>
          </p:cNvPr>
          <p:cNvSpPr/>
          <p:nvPr/>
        </p:nvSpPr>
        <p:spPr>
          <a:xfrm>
            <a:off x="8974532" y="3677293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kern="1200" dirty="0">
                <a:solidFill>
                  <a:schemeClr val="bg1"/>
                </a:solidFill>
                <a:latin typeface="Century Gothic" panose="020B0502020202020204" pitchFamily="34" charset="0"/>
              </a:rPr>
              <a:t>Kvalitet</a:t>
            </a:r>
          </a:p>
        </p:txBody>
      </p:sp>
      <p:sp>
        <p:nvSpPr>
          <p:cNvPr id="25" name="Frihåndsform: figur 24">
            <a:extLst>
              <a:ext uri="{FF2B5EF4-FFF2-40B4-BE49-F238E27FC236}">
                <a16:creationId xmlns:a16="http://schemas.microsoft.com/office/drawing/2014/main" xmlns="" id="{7D4BAE43-420D-4496-8721-F1360210572F}"/>
              </a:ext>
            </a:extLst>
          </p:cNvPr>
          <p:cNvSpPr/>
          <p:nvPr/>
        </p:nvSpPr>
        <p:spPr>
          <a:xfrm>
            <a:off x="8974532" y="4480190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kern="1200" dirty="0">
                <a:solidFill>
                  <a:schemeClr val="bg1"/>
                </a:solidFill>
                <a:latin typeface="Century Gothic" panose="020B0502020202020204" pitchFamily="34" charset="0"/>
              </a:rPr>
              <a:t>Systematikk</a:t>
            </a:r>
          </a:p>
        </p:txBody>
      </p:sp>
      <p:sp>
        <p:nvSpPr>
          <p:cNvPr id="32" name="Frihåndsform: figur 31">
            <a:extLst>
              <a:ext uri="{FF2B5EF4-FFF2-40B4-BE49-F238E27FC236}">
                <a16:creationId xmlns:a16="http://schemas.microsoft.com/office/drawing/2014/main" xmlns="" id="{A240326A-30ED-4B32-9E51-1FCBB24AD326}"/>
              </a:ext>
            </a:extLst>
          </p:cNvPr>
          <p:cNvSpPr/>
          <p:nvPr/>
        </p:nvSpPr>
        <p:spPr>
          <a:xfrm>
            <a:off x="2113208" y="1552488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Grunnlagsdata</a:t>
            </a:r>
            <a:endParaRPr lang="nb-NO" sz="19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Frihåndsform: figur 32">
            <a:extLst>
              <a:ext uri="{FF2B5EF4-FFF2-40B4-BE49-F238E27FC236}">
                <a16:creationId xmlns:a16="http://schemas.microsoft.com/office/drawing/2014/main" xmlns="" id="{08B5FF4E-3082-4BCC-BB4B-BE24B389E2A9}"/>
              </a:ext>
            </a:extLst>
          </p:cNvPr>
          <p:cNvSpPr/>
          <p:nvPr/>
        </p:nvSpPr>
        <p:spPr>
          <a:xfrm>
            <a:off x="2113208" y="2374379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Registreringer</a:t>
            </a:r>
            <a:endParaRPr lang="nb-NO" sz="19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Frihåndsform: figur 33">
            <a:extLst>
              <a:ext uri="{FF2B5EF4-FFF2-40B4-BE49-F238E27FC236}">
                <a16:creationId xmlns:a16="http://schemas.microsoft.com/office/drawing/2014/main" xmlns="" id="{016C1E51-FA61-4B95-A504-E11EB3876E25}"/>
              </a:ext>
            </a:extLst>
          </p:cNvPr>
          <p:cNvSpPr/>
          <p:nvPr/>
        </p:nvSpPr>
        <p:spPr>
          <a:xfrm>
            <a:off x="4661079" y="1552488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Rutiner</a:t>
            </a:r>
            <a:endParaRPr lang="nb-NO" sz="19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Frihåndsform: figur 34">
            <a:extLst>
              <a:ext uri="{FF2B5EF4-FFF2-40B4-BE49-F238E27FC236}">
                <a16:creationId xmlns:a16="http://schemas.microsoft.com/office/drawing/2014/main" xmlns="" id="{8B385A30-72B1-484E-9D0B-A299047D3AA6}"/>
              </a:ext>
            </a:extLst>
          </p:cNvPr>
          <p:cNvSpPr/>
          <p:nvPr/>
        </p:nvSpPr>
        <p:spPr>
          <a:xfrm>
            <a:off x="2113208" y="3658299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kern="1200" dirty="0">
                <a:solidFill>
                  <a:schemeClr val="bg1"/>
                </a:solidFill>
                <a:latin typeface="Century Gothic" panose="020B0502020202020204" pitchFamily="34" charset="0"/>
              </a:rPr>
              <a:t>FS</a:t>
            </a:r>
          </a:p>
        </p:txBody>
      </p:sp>
      <p:sp>
        <p:nvSpPr>
          <p:cNvPr id="36" name="Frihåndsform: figur 35">
            <a:extLst>
              <a:ext uri="{FF2B5EF4-FFF2-40B4-BE49-F238E27FC236}">
                <a16:creationId xmlns:a16="http://schemas.microsoft.com/office/drawing/2014/main" xmlns="" id="{F358D321-306A-4678-884A-5155C3196FB4}"/>
              </a:ext>
            </a:extLst>
          </p:cNvPr>
          <p:cNvSpPr/>
          <p:nvPr/>
        </p:nvSpPr>
        <p:spPr>
          <a:xfrm>
            <a:off x="4661079" y="3658299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TP</a:t>
            </a:r>
            <a:endParaRPr lang="nb-NO" sz="19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Frihåndsform: figur 36">
            <a:extLst>
              <a:ext uri="{FF2B5EF4-FFF2-40B4-BE49-F238E27FC236}">
                <a16:creationId xmlns:a16="http://schemas.microsoft.com/office/drawing/2014/main" xmlns="" id="{EFA58272-9B79-4676-8F9A-D844F229E7BD}"/>
              </a:ext>
            </a:extLst>
          </p:cNvPr>
          <p:cNvSpPr/>
          <p:nvPr/>
        </p:nvSpPr>
        <p:spPr>
          <a:xfrm>
            <a:off x="4661079" y="4480190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RT</a:t>
            </a:r>
            <a:endParaRPr lang="nb-NO" sz="19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Frihåndsform: figur 37">
            <a:extLst>
              <a:ext uri="{FF2B5EF4-FFF2-40B4-BE49-F238E27FC236}">
                <a16:creationId xmlns:a16="http://schemas.microsoft.com/office/drawing/2014/main" xmlns="" id="{7DD917C9-96B0-4A40-B1C2-7B3DA2D7EE8F}"/>
              </a:ext>
            </a:extLst>
          </p:cNvPr>
          <p:cNvSpPr/>
          <p:nvPr/>
        </p:nvSpPr>
        <p:spPr>
          <a:xfrm>
            <a:off x="2113208" y="4480190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Vortex</a:t>
            </a:r>
            <a:endParaRPr lang="nb-NO" sz="19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Frihåndsform: figur 38">
            <a:extLst>
              <a:ext uri="{FF2B5EF4-FFF2-40B4-BE49-F238E27FC236}">
                <a16:creationId xmlns:a16="http://schemas.microsoft.com/office/drawing/2014/main" xmlns="" id="{D96172E2-E7CB-4D5C-9D8E-4D8947125549}"/>
              </a:ext>
            </a:extLst>
          </p:cNvPr>
          <p:cNvSpPr/>
          <p:nvPr/>
        </p:nvSpPr>
        <p:spPr>
          <a:xfrm>
            <a:off x="4661079" y="2374379"/>
            <a:ext cx="2378952" cy="594738"/>
          </a:xfrm>
          <a:custGeom>
            <a:avLst/>
            <a:gdLst>
              <a:gd name="connsiteX0" fmla="*/ 0 w 2378952"/>
              <a:gd name="connsiteY0" fmla="*/ 59474 h 594738"/>
              <a:gd name="connsiteX1" fmla="*/ 59474 w 2378952"/>
              <a:gd name="connsiteY1" fmla="*/ 0 h 594738"/>
              <a:gd name="connsiteX2" fmla="*/ 2319478 w 2378952"/>
              <a:gd name="connsiteY2" fmla="*/ 0 h 594738"/>
              <a:gd name="connsiteX3" fmla="*/ 2378952 w 2378952"/>
              <a:gd name="connsiteY3" fmla="*/ 59474 h 594738"/>
              <a:gd name="connsiteX4" fmla="*/ 2378952 w 2378952"/>
              <a:gd name="connsiteY4" fmla="*/ 535264 h 594738"/>
              <a:gd name="connsiteX5" fmla="*/ 2319478 w 2378952"/>
              <a:gd name="connsiteY5" fmla="*/ 594738 h 594738"/>
              <a:gd name="connsiteX6" fmla="*/ 59474 w 2378952"/>
              <a:gd name="connsiteY6" fmla="*/ 594738 h 594738"/>
              <a:gd name="connsiteX7" fmla="*/ 0 w 2378952"/>
              <a:gd name="connsiteY7" fmla="*/ 535264 h 594738"/>
              <a:gd name="connsiteX8" fmla="*/ 0 w 2378952"/>
              <a:gd name="connsiteY8" fmla="*/ 59474 h 5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8952" h="594738">
                <a:moveTo>
                  <a:pt x="0" y="59474"/>
                </a:moveTo>
                <a:cubicBezTo>
                  <a:pt x="0" y="26627"/>
                  <a:pt x="26627" y="0"/>
                  <a:pt x="59474" y="0"/>
                </a:cubicBezTo>
                <a:lnTo>
                  <a:pt x="2319478" y="0"/>
                </a:lnTo>
                <a:cubicBezTo>
                  <a:pt x="2352325" y="0"/>
                  <a:pt x="2378952" y="26627"/>
                  <a:pt x="2378952" y="59474"/>
                </a:cubicBezTo>
                <a:lnTo>
                  <a:pt x="2378952" y="535264"/>
                </a:lnTo>
                <a:cubicBezTo>
                  <a:pt x="2378952" y="568111"/>
                  <a:pt x="2352325" y="594738"/>
                  <a:pt x="2319478" y="594738"/>
                </a:cubicBezTo>
                <a:lnTo>
                  <a:pt x="59474" y="594738"/>
                </a:lnTo>
                <a:cubicBezTo>
                  <a:pt x="26627" y="594738"/>
                  <a:pt x="0" y="568111"/>
                  <a:pt x="0" y="535264"/>
                </a:cubicBezTo>
                <a:lnTo>
                  <a:pt x="0" y="59474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41549" tIns="41549" rIns="41549" bIns="4154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Gjennomføringen</a:t>
            </a:r>
            <a:endParaRPr lang="nb-NO" sz="19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6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B210D806-104C-41DF-8F18-B616E161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Eksamensplanlegging for våren 2018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7A75F8EB-604F-4636-B921-5E2B88F60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4658"/>
          </a:xfrm>
        </p:spPr>
        <p:txBody>
          <a:bodyPr>
            <a:normAutofit/>
          </a:bodyPr>
          <a:lstStyle/>
          <a:p>
            <a:r>
              <a:rPr lang="nb-NO" sz="2000" b="1" dirty="0"/>
              <a:t>16. </a:t>
            </a:r>
            <a:r>
              <a:rPr lang="nb-NO" sz="2000" b="1" dirty="0" err="1"/>
              <a:t>okt</a:t>
            </a:r>
            <a:r>
              <a:rPr lang="nb-NO" sz="2000" dirty="0"/>
              <a:t>	 		Frist for å bestemme hvilke emner som skal ha digital 				eksamen</a:t>
            </a:r>
          </a:p>
          <a:p>
            <a:r>
              <a:rPr lang="nb-NO" sz="2000" b="1" dirty="0"/>
              <a:t>medio </a:t>
            </a:r>
            <a:r>
              <a:rPr lang="nb-NO" sz="2000" b="1" dirty="0" err="1"/>
              <a:t>okt</a:t>
            </a:r>
            <a:r>
              <a:rPr lang="nb-NO" sz="2000" b="1" dirty="0"/>
              <a:t> – 5. nov </a:t>
            </a:r>
            <a:r>
              <a:rPr lang="nb-NO" sz="2000" dirty="0"/>
              <a:t>	Fakultetene har arbeidsstuer for </a:t>
            </a:r>
            <a:r>
              <a:rPr lang="nb-NO" sz="2000" dirty="0" err="1"/>
              <a:t>TP:eksamen</a:t>
            </a:r>
            <a:r>
              <a:rPr lang="nb-NO" sz="2000" dirty="0"/>
              <a:t> og inviterer AF</a:t>
            </a:r>
          </a:p>
          <a:p>
            <a:r>
              <a:rPr lang="nb-NO" sz="2000" b="1" dirty="0"/>
              <a:t>06. nov kl. 09:00</a:t>
            </a:r>
            <a:r>
              <a:rPr lang="nb-NO" sz="2000" dirty="0"/>
              <a:t>	Enhetene må ha lagt inn eksamensdata i TP</a:t>
            </a:r>
          </a:p>
          <a:p>
            <a:r>
              <a:rPr lang="nb-NO" sz="2000" b="1" dirty="0"/>
              <a:t>06. nov – 22. nov 	</a:t>
            </a:r>
            <a:r>
              <a:rPr lang="nb-NO" sz="2000" dirty="0"/>
              <a:t>Hovedbestilling eksamensplaner. </a:t>
            </a:r>
          </a:p>
          <a:p>
            <a:r>
              <a:rPr lang="nb-NO" sz="2000" b="1" dirty="0"/>
              <a:t>23. nov		</a:t>
            </a:r>
            <a:r>
              <a:rPr lang="nb-NO" sz="2000" dirty="0"/>
              <a:t>	Semestersider publiseres</a:t>
            </a:r>
          </a:p>
          <a:p>
            <a:endParaRPr lang="nb-NO" sz="2000" dirty="0"/>
          </a:p>
          <a:p>
            <a:r>
              <a:rPr lang="nb-NO" sz="1800" i="1" dirty="0"/>
              <a:t>Løpende møter med eksamenskoordinatorene gjennom semesteret kommer i tillegg.</a:t>
            </a:r>
          </a:p>
        </p:txBody>
      </p:sp>
    </p:spTree>
    <p:extLst>
      <p:ext uri="{BB962C8B-B14F-4D97-AF65-F5344CB8AC3E}">
        <p14:creationId xmlns:p14="http://schemas.microsoft.com/office/powerpoint/2010/main" val="119655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B210D806-104C-41DF-8F18-B616E161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Viktige datoer og frister H17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7A75F8EB-604F-4636-B921-5E2B88F60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/>
          </a:bodyPr>
          <a:lstStyle/>
          <a:p>
            <a:r>
              <a:rPr lang="nb-NO" b="1" dirty="0"/>
              <a:t>Kontroll av kandidattall for høsten 2017*</a:t>
            </a:r>
          </a:p>
          <a:p>
            <a:r>
              <a:rPr lang="nb-NO" sz="2000" dirty="0"/>
              <a:t>18. </a:t>
            </a:r>
            <a:r>
              <a:rPr lang="nb-NO" sz="2000" dirty="0" err="1"/>
              <a:t>sept</a:t>
            </a:r>
            <a:r>
              <a:rPr lang="nb-NO" sz="2000" dirty="0"/>
              <a:t>		Kontrollere og justere kandidatantallet for midtermin</a:t>
            </a:r>
          </a:p>
          <a:p>
            <a:r>
              <a:rPr lang="nb-NO" sz="2000" dirty="0"/>
              <a:t>01. nov			Kontrollere og justere kandidatantallet for hovedtermin</a:t>
            </a:r>
          </a:p>
          <a:p>
            <a:endParaRPr lang="nb-NO" sz="2000" dirty="0"/>
          </a:p>
          <a:p>
            <a:r>
              <a:rPr lang="nb-NO" sz="1800" i="1" dirty="0"/>
              <a:t>*Det er viktig at antall påmeldte blir kontrollert jevnlig, og at eventuelle avvik blir meldt i fra til SSD / AF snarest.</a:t>
            </a:r>
          </a:p>
          <a:p>
            <a:endParaRPr lang="nb-NO" sz="1800" i="1" dirty="0"/>
          </a:p>
          <a:p>
            <a:r>
              <a:rPr lang="nb-NO" b="1" dirty="0"/>
              <a:t>Registrere enerom</a:t>
            </a:r>
          </a:p>
          <a:p>
            <a:r>
              <a:rPr lang="nb-NO" sz="2000" dirty="0"/>
              <a:t>25. </a:t>
            </a:r>
            <a:r>
              <a:rPr lang="nb-NO" sz="2000" dirty="0" err="1"/>
              <a:t>sept</a:t>
            </a:r>
            <a:r>
              <a:rPr lang="nb-NO" sz="2000" dirty="0"/>
              <a:t>		Enerom booket for midttermin</a:t>
            </a:r>
          </a:p>
          <a:p>
            <a:r>
              <a:rPr lang="nb-NO" sz="2000" dirty="0"/>
              <a:t>09. </a:t>
            </a:r>
            <a:r>
              <a:rPr lang="nb-NO" sz="2000" dirty="0" err="1"/>
              <a:t>okt</a:t>
            </a:r>
            <a:r>
              <a:rPr lang="nb-NO" sz="2000" dirty="0"/>
              <a:t>			Enerom booket for hovedtermin</a:t>
            </a:r>
            <a:endParaRPr lang="nb-NO" sz="2000" i="1" dirty="0"/>
          </a:p>
        </p:txBody>
      </p:sp>
    </p:spTree>
    <p:extLst>
      <p:ext uri="{BB962C8B-B14F-4D97-AF65-F5344CB8AC3E}">
        <p14:creationId xmlns:p14="http://schemas.microsoft.com/office/powerpoint/2010/main" val="400499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965EDD7-32B4-436E-B0D4-47C3FBE4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Oppsummering / evaluering eksamensplanlegging for H17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87F62BB9-1C9E-40A7-8A43-809B9EE29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Ta en runde internt og imøtekommer eksamensform og lengde. Vi må se hvordan vi får til å endre på form og lengde </a:t>
            </a:r>
            <a:r>
              <a:rPr lang="nb-NO" b="1" dirty="0"/>
              <a:t>uten at dette går på akkord med de faglige hensynene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nb-NO" dirty="0"/>
              <a:t>Uke 46 og 47 må kunne brukes. </a:t>
            </a:r>
          </a:p>
          <a:p>
            <a:r>
              <a:rPr lang="nb-NO" dirty="0"/>
              <a:t>Alle skoleeksamener skal i Silurveien. </a:t>
            </a:r>
          </a:p>
          <a:p>
            <a:endParaRPr lang="nb-NO" dirty="0"/>
          </a:p>
          <a:p>
            <a:r>
              <a:rPr lang="nb-NO" dirty="0"/>
              <a:t>Alle må gi litt for å komme nærmere målet.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890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70B1F70-4BB6-4941-A5F0-FFB56B794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Eksamenskandidater i Silurveien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xmlns="" id="{C86F8CF5-FAC0-4690-8B42-5085703ECD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48448"/>
              </p:ext>
            </p:extLst>
          </p:nvPr>
        </p:nvGraphicFramePr>
        <p:xfrm>
          <a:off x="2027287" y="1690688"/>
          <a:ext cx="8137426" cy="4282574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4068713">
                  <a:extLst>
                    <a:ext uri="{9D8B030D-6E8A-4147-A177-3AD203B41FA5}">
                      <a16:colId xmlns:a16="http://schemas.microsoft.com/office/drawing/2014/main" xmlns="" val="3118353804"/>
                    </a:ext>
                  </a:extLst>
                </a:gridCol>
                <a:gridCol w="4068713">
                  <a:extLst>
                    <a:ext uri="{9D8B030D-6E8A-4147-A177-3AD203B41FA5}">
                      <a16:colId xmlns:a16="http://schemas.microsoft.com/office/drawing/2014/main" xmlns="" val="131291069"/>
                    </a:ext>
                  </a:extLst>
                </a:gridCol>
              </a:tblGrid>
              <a:tr h="450634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VÅR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HØST 2017</a:t>
                      </a:r>
                      <a:endParaRPr lang="nb-NO" b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8671558"/>
                  </a:ext>
                </a:extLst>
              </a:tr>
              <a:tr h="1298083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36 939 </a:t>
                      </a:r>
                    </a:p>
                    <a:p>
                      <a:pPr algn="ctr"/>
                      <a:r>
                        <a:rPr lang="nb-NO" dirty="0"/>
                        <a:t>eksamenskandidater</a:t>
                      </a:r>
                      <a:endParaRPr lang="nb-NO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42 566</a:t>
                      </a:r>
                    </a:p>
                    <a:p>
                      <a:pPr algn="ctr"/>
                      <a:r>
                        <a:rPr lang="nb-NO" dirty="0"/>
                        <a:t>eksamenskandidater</a:t>
                      </a:r>
                    </a:p>
                    <a:p>
                      <a:pPr algn="ctr"/>
                      <a:endParaRPr lang="nb-NO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5703176"/>
                  </a:ext>
                </a:extLst>
              </a:tr>
              <a:tr h="1668807">
                <a:tc>
                  <a:txBody>
                    <a:bodyPr/>
                    <a:lstStyle/>
                    <a:p>
                      <a:pPr algn="ctr"/>
                      <a:r>
                        <a:rPr lang="nb-NO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28 023</a:t>
                      </a:r>
                    </a:p>
                    <a:p>
                      <a:pPr algn="ctr"/>
                      <a:r>
                        <a:rPr lang="nb-NO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silurveien</a:t>
                      </a:r>
                      <a:endParaRPr lang="nb-NO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31 453</a:t>
                      </a:r>
                    </a:p>
                    <a:p>
                      <a:pPr algn="ctr"/>
                      <a:r>
                        <a:rPr lang="nb-NO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silurveien</a:t>
                      </a:r>
                      <a:endParaRPr lang="nb-NO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nb-NO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5079512"/>
                  </a:ext>
                </a:extLst>
              </a:tr>
              <a:tr h="865050">
                <a:tc>
                  <a:txBody>
                    <a:bodyPr/>
                    <a:lstStyle/>
                    <a:p>
                      <a:pPr algn="ctr"/>
                      <a:r>
                        <a:rPr lang="nb-NO" sz="4000" b="0" i="0" dirty="0"/>
                        <a:t>76 %</a:t>
                      </a:r>
                      <a:endParaRPr lang="nb-NO" sz="4000" b="0" i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000" b="0" i="0" dirty="0"/>
                        <a:t>74%</a:t>
                      </a:r>
                      <a:endParaRPr lang="nb-NO" sz="4000" b="0" i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7332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21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BBF9F987-8096-43A5-BD86-AB40CF243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DC247095-92AC-4C25-822F-ED099047B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DFC08FE6-AA5C-4CF8-B669-063AED287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15778" y="-2144841"/>
            <a:ext cx="5160444" cy="1148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0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E1FDABC5-7F2C-4B29-B6A6-E3613CA34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140" y="715382"/>
            <a:ext cx="10169721" cy="5452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88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62C835C-835A-4778-84D3-2BD3BC22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A8D42D63-2BDA-4CB7-9335-3B56C5107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4F29111B-C509-4912-81E4-59AE83846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41" y="702000"/>
            <a:ext cx="10156919" cy="545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94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xmlns="" id="{CB51170D-1F37-472F-8FC7-EFD812C2B9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102541"/>
              </p:ext>
            </p:extLst>
          </p:nvPr>
        </p:nvGraphicFramePr>
        <p:xfrm>
          <a:off x="206062" y="2691685"/>
          <a:ext cx="11784163" cy="2694846"/>
        </p:xfrm>
        <a:graphic>
          <a:graphicData uri="http://schemas.openxmlformats.org/drawingml/2006/table">
            <a:tbl>
              <a:tblPr firstRow="1" firstCol="1" lastRow="1">
                <a:tableStyleId>{69012ECD-51FC-41F1-AA8D-1B2483CD663E}</a:tableStyleId>
              </a:tblPr>
              <a:tblGrid>
                <a:gridCol w="1243685">
                  <a:extLst>
                    <a:ext uri="{9D8B030D-6E8A-4147-A177-3AD203B41FA5}">
                      <a16:colId xmlns:a16="http://schemas.microsoft.com/office/drawing/2014/main" xmlns="" val="3494570876"/>
                    </a:ext>
                  </a:extLst>
                </a:gridCol>
                <a:gridCol w="340416">
                  <a:extLst>
                    <a:ext uri="{9D8B030D-6E8A-4147-A177-3AD203B41FA5}">
                      <a16:colId xmlns:a16="http://schemas.microsoft.com/office/drawing/2014/main" xmlns="" val="897043217"/>
                    </a:ext>
                  </a:extLst>
                </a:gridCol>
                <a:gridCol w="595734">
                  <a:extLst>
                    <a:ext uri="{9D8B030D-6E8A-4147-A177-3AD203B41FA5}">
                      <a16:colId xmlns:a16="http://schemas.microsoft.com/office/drawing/2014/main" xmlns="" val="1101322028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1813660219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1999748330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1675035460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1639320581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3813262224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2506053779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3665772062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1689899426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4006219007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2247671238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2286182425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3335333123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315452831"/>
                    </a:ext>
                  </a:extLst>
                </a:gridCol>
                <a:gridCol w="628799">
                  <a:extLst>
                    <a:ext uri="{9D8B030D-6E8A-4147-A177-3AD203B41FA5}">
                      <a16:colId xmlns:a16="http://schemas.microsoft.com/office/drawing/2014/main" xmlns="" val="2212037400"/>
                    </a:ext>
                  </a:extLst>
                </a:gridCol>
                <a:gridCol w="801142">
                  <a:extLst>
                    <a:ext uri="{9D8B030D-6E8A-4147-A177-3AD203B41FA5}">
                      <a16:colId xmlns:a16="http://schemas.microsoft.com/office/drawing/2014/main" xmlns="" val="1100606264"/>
                    </a:ext>
                  </a:extLst>
                </a:gridCol>
              </a:tblGrid>
              <a:tr h="471035"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Uke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45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47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b"/>
                </a:tc>
                <a:extLst>
                  <a:ext uri="{0D108BD9-81ED-4DB2-BD59-A6C34878D82A}">
                    <a16:rowId xmlns:a16="http://schemas.microsoft.com/office/drawing/2014/main" xmlns="" val="1028634040"/>
                  </a:ext>
                </a:extLst>
              </a:tr>
              <a:tr h="471035"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Kandidater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74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347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280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3619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350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251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350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1110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1156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3067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4994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5421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6104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4270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extLst>
                  <a:ext uri="{0D108BD9-81ED-4DB2-BD59-A6C34878D82A}">
                    <a16:rowId xmlns:a16="http://schemas.microsoft.com/office/drawing/2014/main" xmlns="" val="1012992159"/>
                  </a:ext>
                </a:extLst>
              </a:tr>
              <a:tr h="876388"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Plasser blokkert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124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347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445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3850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490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311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540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1365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1253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3341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5984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6411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6736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4745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extLst>
                  <a:ext uri="{0D108BD9-81ED-4DB2-BD59-A6C34878D82A}">
                    <a16:rowId xmlns:a16="http://schemas.microsoft.com/office/drawing/2014/main" xmlns="" val="627411537"/>
                  </a:ext>
                </a:extLst>
              </a:tr>
              <a:tr h="876388"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Plasser ikke brukt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165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231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140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60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190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255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97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274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990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990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632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 dirty="0">
                          <a:effectLst/>
                          <a:latin typeface="Century Gothic" panose="020B0502020202020204" pitchFamily="34" charset="0"/>
                        </a:rPr>
                        <a:t>475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1" marR="5961" marT="5961" marB="28611" anchor="ctr"/>
                </a:tc>
                <a:extLst>
                  <a:ext uri="{0D108BD9-81ED-4DB2-BD59-A6C34878D82A}">
                    <a16:rowId xmlns:a16="http://schemas.microsoft.com/office/drawing/2014/main" xmlns="" val="1007421692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xmlns="" id="{673E6AE2-524A-47A3-BCC2-A807EC295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888446"/>
              </p:ext>
            </p:extLst>
          </p:nvPr>
        </p:nvGraphicFramePr>
        <p:xfrm>
          <a:off x="327472" y="768387"/>
          <a:ext cx="6156530" cy="148290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873047">
                  <a:extLst>
                    <a:ext uri="{9D8B030D-6E8A-4147-A177-3AD203B41FA5}">
                      <a16:colId xmlns:a16="http://schemas.microsoft.com/office/drawing/2014/main" xmlns="" val="603631490"/>
                    </a:ext>
                  </a:extLst>
                </a:gridCol>
                <a:gridCol w="3283483">
                  <a:extLst>
                    <a:ext uri="{9D8B030D-6E8A-4147-A177-3AD203B41FA5}">
                      <a16:colId xmlns:a16="http://schemas.microsoft.com/office/drawing/2014/main" xmlns="" val="3169173316"/>
                    </a:ext>
                  </a:extLst>
                </a:gridCol>
              </a:tblGrid>
              <a:tr h="494300">
                <a:tc>
                  <a:txBody>
                    <a:bodyPr/>
                    <a:lstStyle/>
                    <a:p>
                      <a:r>
                        <a:rPr lang="nb-NO" sz="2400" b="1" dirty="0">
                          <a:latin typeface="Century Gothic" panose="020B0502020202020204" pitchFamily="34" charset="0"/>
                        </a:rPr>
                        <a:t>Kandidater: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2400" dirty="0">
                          <a:latin typeface="Century Gothic" panose="020B0502020202020204" pitchFamily="34" charset="0"/>
                        </a:rPr>
                        <a:t>31 453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59110807"/>
                  </a:ext>
                </a:extLst>
              </a:tr>
              <a:tr h="494300">
                <a:tc>
                  <a:txBody>
                    <a:bodyPr/>
                    <a:lstStyle/>
                    <a:p>
                      <a:r>
                        <a:rPr lang="nb-NO" sz="2400" b="1" dirty="0">
                          <a:latin typeface="Century Gothic" panose="020B0502020202020204" pitchFamily="34" charset="0"/>
                        </a:rPr>
                        <a:t>Plasser blokkert: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2400" dirty="0">
                          <a:latin typeface="Century Gothic" panose="020B0502020202020204" pitchFamily="34" charset="0"/>
                        </a:rPr>
                        <a:t>36 002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21842190"/>
                  </a:ext>
                </a:extLst>
              </a:tr>
              <a:tr h="494300">
                <a:tc>
                  <a:txBody>
                    <a:bodyPr/>
                    <a:lstStyle/>
                    <a:p>
                      <a:r>
                        <a:rPr lang="nb-NO" sz="2400" b="1" dirty="0">
                          <a:latin typeface="Century Gothic" panose="020B0502020202020204" pitchFamily="34" charset="0"/>
                        </a:rPr>
                        <a:t>Plasser ikke brukt: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2400" dirty="0">
                          <a:latin typeface="Century Gothic" panose="020B0502020202020204" pitchFamily="34" charset="0"/>
                        </a:rPr>
                        <a:t>4 549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83067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sjon2" id="{3A234D9E-AE9F-4017-8C63-FE43626B9596}" vid="{1245F271-95CD-40AD-B661-91358EC42C7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2017-standard-digitaleksamen</Template>
  <TotalTime>358</TotalTime>
  <Words>221</Words>
  <Application>Microsoft Office PowerPoint</Application>
  <PresentationFormat>Egendefinert</PresentationFormat>
  <Paragraphs>129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Office-tema</vt:lpstr>
      <vt:lpstr>05.09.2017 | TP-NETTVERKET</vt:lpstr>
      <vt:lpstr>Utviklingen av digital eksamen fra 2014 til nå </vt:lpstr>
      <vt:lpstr>PowerPoint-presentasjon</vt:lpstr>
      <vt:lpstr>Eksamensplanlegging for våren 2018</vt:lpstr>
      <vt:lpstr>Viktige datoer og frister H17</vt:lpstr>
      <vt:lpstr>Oppsummering / evaluering eksamensplanlegging for H17</vt:lpstr>
      <vt:lpstr>Eksamenskandidater i Silurveien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04.09.2017</dc:title>
  <dc:creator>Aleksander Lorentzen</dc:creator>
  <cp:lastModifiedBy>Michael Schøyen Grude</cp:lastModifiedBy>
  <cp:revision>8</cp:revision>
  <dcterms:created xsi:type="dcterms:W3CDTF">2017-09-02T08:55:06Z</dcterms:created>
  <dcterms:modified xsi:type="dcterms:W3CDTF">2017-09-05T08:22:10Z</dcterms:modified>
</cp:coreProperties>
</file>