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69353" autoAdjust="0"/>
  </p:normalViewPr>
  <p:slideViewPr>
    <p:cSldViewPr snapToGrid="0">
      <p:cViewPr varScale="1">
        <p:scale>
          <a:sx n="99" d="100"/>
          <a:sy n="99" d="100"/>
        </p:scale>
        <p:origin x="9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76E213-8578-44BE-81E0-64BE89553EE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62F5F28-6AD6-467B-905F-A6453233A09C}">
      <dgm:prSet/>
      <dgm:spPr/>
      <dgm:t>
        <a:bodyPr/>
        <a:lstStyle/>
        <a:p>
          <a:r>
            <a:rPr lang="en-US" dirty="0" err="1"/>
            <a:t>Nokut</a:t>
          </a:r>
          <a:r>
            <a:rPr lang="en-US" dirty="0"/>
            <a:t> </a:t>
          </a:r>
          <a:r>
            <a:rPr lang="en-US" dirty="0" err="1"/>
            <a:t>godkjenning</a:t>
          </a:r>
          <a:r>
            <a:rPr lang="en-US" dirty="0"/>
            <a:t> </a:t>
          </a:r>
        </a:p>
        <a:p>
          <a:r>
            <a:rPr lang="en-US" dirty="0" err="1"/>
            <a:t>Nettsider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skriveverksteder</a:t>
          </a:r>
          <a:endParaRPr lang="en-US" dirty="0"/>
        </a:p>
        <a:p>
          <a:r>
            <a:rPr lang="en-US" dirty="0"/>
            <a:t>IT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utdanning</a:t>
          </a:r>
          <a:r>
            <a:rPr lang="en-US" dirty="0"/>
            <a:t>: e-</a:t>
          </a:r>
          <a:r>
            <a:rPr lang="en-US" dirty="0" err="1"/>
            <a:t>moduler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ny</a:t>
          </a:r>
          <a:r>
            <a:rPr lang="en-US" dirty="0"/>
            <a:t> </a:t>
          </a:r>
          <a:r>
            <a:rPr lang="en-US" dirty="0" err="1"/>
            <a:t>programvare</a:t>
          </a:r>
          <a:endParaRPr lang="en-US" dirty="0"/>
        </a:p>
        <a:p>
          <a:r>
            <a:rPr lang="en-US" dirty="0" err="1"/>
            <a:t>Phd</a:t>
          </a:r>
          <a:r>
            <a:rPr lang="en-US" dirty="0"/>
            <a:t> </a:t>
          </a:r>
          <a:r>
            <a:rPr lang="en-US" dirty="0" err="1"/>
            <a:t>evaluering</a:t>
          </a:r>
          <a:endParaRPr lang="en-US" dirty="0"/>
        </a:p>
        <a:p>
          <a:r>
            <a:rPr lang="en-US" dirty="0" err="1"/>
            <a:t>Periodisk</a:t>
          </a:r>
          <a:r>
            <a:rPr lang="en-US" dirty="0"/>
            <a:t> </a:t>
          </a:r>
          <a:r>
            <a:rPr lang="en-US" dirty="0" err="1"/>
            <a:t>programevaluering</a:t>
          </a:r>
          <a:endParaRPr lang="en-US" dirty="0"/>
        </a:p>
      </dgm:t>
    </dgm:pt>
    <dgm:pt modelId="{DA0A58EA-0990-4450-A451-B05B3A9DB6F3}" type="parTrans" cxnId="{D5530E50-8144-475D-980C-2EE4FB349C58}">
      <dgm:prSet/>
      <dgm:spPr/>
      <dgm:t>
        <a:bodyPr/>
        <a:lstStyle/>
        <a:p>
          <a:endParaRPr lang="en-US"/>
        </a:p>
      </dgm:t>
    </dgm:pt>
    <dgm:pt modelId="{8A3F46B9-B1E3-43D2-A6E8-192E16B9935B}" type="sibTrans" cxnId="{D5530E50-8144-475D-980C-2EE4FB349C58}">
      <dgm:prSet/>
      <dgm:spPr/>
      <dgm:t>
        <a:bodyPr/>
        <a:lstStyle/>
        <a:p>
          <a:endParaRPr lang="en-US"/>
        </a:p>
      </dgm:t>
    </dgm:pt>
    <dgm:pt modelId="{25499BCD-B718-4AB9-B6FF-C5426C03A25D}">
      <dgm:prSet/>
      <dgm:spPr/>
      <dgm:t>
        <a:bodyPr/>
        <a:lstStyle/>
        <a:p>
          <a:r>
            <a:rPr lang="en-US" dirty="0" err="1"/>
            <a:t>Litt</a:t>
          </a:r>
          <a:r>
            <a:rPr lang="en-US" dirty="0"/>
            <a:t> </a:t>
          </a:r>
          <a:r>
            <a:rPr lang="en-US" dirty="0" err="1"/>
            <a:t>lavere</a:t>
          </a:r>
          <a:r>
            <a:rPr lang="en-US" dirty="0"/>
            <a:t> </a:t>
          </a:r>
          <a:r>
            <a:rPr lang="en-US" dirty="0" err="1"/>
            <a:t>mobilitet</a:t>
          </a:r>
          <a:endParaRPr lang="en-US" dirty="0"/>
        </a:p>
        <a:p>
          <a:r>
            <a:rPr lang="en-US" dirty="0"/>
            <a:t>Ny post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studiekvalitetsmidler</a:t>
          </a:r>
          <a:r>
            <a:rPr lang="en-US" dirty="0"/>
            <a:t>: </a:t>
          </a:r>
          <a:r>
            <a:rPr lang="en-US" dirty="0" err="1"/>
            <a:t>undervisning</a:t>
          </a:r>
          <a:r>
            <a:rPr lang="en-US" dirty="0"/>
            <a:t> for </a:t>
          </a:r>
          <a:r>
            <a:rPr lang="en-US" dirty="0" err="1"/>
            <a:t>bærekraft</a:t>
          </a:r>
          <a:endParaRPr lang="en-US" dirty="0"/>
        </a:p>
        <a:p>
          <a:r>
            <a:rPr lang="en-US" dirty="0"/>
            <a:t>REAL start</a:t>
          </a:r>
        </a:p>
        <a:p>
          <a:r>
            <a:rPr lang="en-US" dirty="0"/>
            <a:t>Si Fra </a:t>
          </a:r>
        </a:p>
        <a:p>
          <a:r>
            <a:rPr lang="en-US" dirty="0" err="1"/>
            <a:t>Tilrettelegging</a:t>
          </a:r>
          <a:r>
            <a:rPr lang="en-US" dirty="0"/>
            <a:t> </a:t>
          </a:r>
          <a:r>
            <a:rPr lang="en-US" dirty="0" err="1"/>
            <a:t>eksamen</a:t>
          </a:r>
          <a:endParaRPr lang="en-US" dirty="0"/>
        </a:p>
        <a:p>
          <a:endParaRPr lang="en-US" dirty="0"/>
        </a:p>
      </dgm:t>
    </dgm:pt>
    <dgm:pt modelId="{A8EE22CA-9C61-448D-A92F-263239D94F40}" type="parTrans" cxnId="{262833CD-2260-46D4-BFDC-AC318487006D}">
      <dgm:prSet/>
      <dgm:spPr/>
      <dgm:t>
        <a:bodyPr/>
        <a:lstStyle/>
        <a:p>
          <a:endParaRPr lang="en-US"/>
        </a:p>
      </dgm:t>
    </dgm:pt>
    <dgm:pt modelId="{5CAF933F-33CD-4EEC-8885-52B1D4EEAEFD}" type="sibTrans" cxnId="{262833CD-2260-46D4-BFDC-AC318487006D}">
      <dgm:prSet/>
      <dgm:spPr/>
      <dgm:t>
        <a:bodyPr/>
        <a:lstStyle/>
        <a:p>
          <a:endParaRPr lang="en-US"/>
        </a:p>
      </dgm:t>
    </dgm:pt>
    <dgm:pt modelId="{B64C5B7B-755C-4607-95F8-68AE37E979B2}" type="pres">
      <dgm:prSet presAssocID="{A676E213-8578-44BE-81E0-64BE89553EEF}" presName="vert0" presStyleCnt="0">
        <dgm:presLayoutVars>
          <dgm:dir/>
          <dgm:animOne val="branch"/>
          <dgm:animLvl val="lvl"/>
        </dgm:presLayoutVars>
      </dgm:prSet>
      <dgm:spPr/>
    </dgm:pt>
    <dgm:pt modelId="{64D81FD6-E527-4223-8D3A-2162ED9F9BEB}" type="pres">
      <dgm:prSet presAssocID="{C62F5F28-6AD6-467B-905F-A6453233A09C}" presName="thickLine" presStyleLbl="alignNode1" presStyleIdx="0" presStyleCnt="2"/>
      <dgm:spPr/>
    </dgm:pt>
    <dgm:pt modelId="{DB37A0FD-E873-4DC9-A99F-AA315EC44908}" type="pres">
      <dgm:prSet presAssocID="{C62F5F28-6AD6-467B-905F-A6453233A09C}" presName="horz1" presStyleCnt="0"/>
      <dgm:spPr/>
    </dgm:pt>
    <dgm:pt modelId="{88FCEA6F-5048-45A0-A35C-D36E1D93110C}" type="pres">
      <dgm:prSet presAssocID="{C62F5F28-6AD6-467B-905F-A6453233A09C}" presName="tx1" presStyleLbl="revTx" presStyleIdx="0" presStyleCnt="2" custLinFactNeighborX="123" custLinFactNeighborY="-45450"/>
      <dgm:spPr/>
    </dgm:pt>
    <dgm:pt modelId="{C69606A7-42D1-47B7-B2A9-1E465049D733}" type="pres">
      <dgm:prSet presAssocID="{C62F5F28-6AD6-467B-905F-A6453233A09C}" presName="vert1" presStyleCnt="0"/>
      <dgm:spPr/>
    </dgm:pt>
    <dgm:pt modelId="{B53A4CB4-24A8-4491-8A0A-14FE92DBEB38}" type="pres">
      <dgm:prSet presAssocID="{25499BCD-B718-4AB9-B6FF-C5426C03A25D}" presName="thickLine" presStyleLbl="alignNode1" presStyleIdx="1" presStyleCnt="2"/>
      <dgm:spPr/>
    </dgm:pt>
    <dgm:pt modelId="{7C335F8F-2519-4EFA-97DE-E8E752CB0C37}" type="pres">
      <dgm:prSet presAssocID="{25499BCD-B718-4AB9-B6FF-C5426C03A25D}" presName="horz1" presStyleCnt="0"/>
      <dgm:spPr/>
    </dgm:pt>
    <dgm:pt modelId="{318B1688-37F1-4DC8-8341-89463A9437A3}" type="pres">
      <dgm:prSet presAssocID="{25499BCD-B718-4AB9-B6FF-C5426C03A25D}" presName="tx1" presStyleLbl="revTx" presStyleIdx="1" presStyleCnt="2"/>
      <dgm:spPr/>
    </dgm:pt>
    <dgm:pt modelId="{1E4EFFA0-FDFE-4802-8325-FED93463B938}" type="pres">
      <dgm:prSet presAssocID="{25499BCD-B718-4AB9-B6FF-C5426C03A25D}" presName="vert1" presStyleCnt="0"/>
      <dgm:spPr/>
    </dgm:pt>
  </dgm:ptLst>
  <dgm:cxnLst>
    <dgm:cxn modelId="{40D7A848-6351-4C45-A096-8FB6DB4FEE0A}" type="presOf" srcId="{C62F5F28-6AD6-467B-905F-A6453233A09C}" destId="{88FCEA6F-5048-45A0-A35C-D36E1D93110C}" srcOrd="0" destOrd="0" presId="urn:microsoft.com/office/officeart/2008/layout/LinedList"/>
    <dgm:cxn modelId="{D5530E50-8144-475D-980C-2EE4FB349C58}" srcId="{A676E213-8578-44BE-81E0-64BE89553EEF}" destId="{C62F5F28-6AD6-467B-905F-A6453233A09C}" srcOrd="0" destOrd="0" parTransId="{DA0A58EA-0990-4450-A451-B05B3A9DB6F3}" sibTransId="{8A3F46B9-B1E3-43D2-A6E8-192E16B9935B}"/>
    <dgm:cxn modelId="{ED404E5A-B86B-4A89-85F7-6E6712248116}" type="presOf" srcId="{A676E213-8578-44BE-81E0-64BE89553EEF}" destId="{B64C5B7B-755C-4607-95F8-68AE37E979B2}" srcOrd="0" destOrd="0" presId="urn:microsoft.com/office/officeart/2008/layout/LinedList"/>
    <dgm:cxn modelId="{7DCC9E7E-571A-485D-B408-64C0C30846B7}" type="presOf" srcId="{25499BCD-B718-4AB9-B6FF-C5426C03A25D}" destId="{318B1688-37F1-4DC8-8341-89463A9437A3}" srcOrd="0" destOrd="0" presId="urn:microsoft.com/office/officeart/2008/layout/LinedList"/>
    <dgm:cxn modelId="{262833CD-2260-46D4-BFDC-AC318487006D}" srcId="{A676E213-8578-44BE-81E0-64BE89553EEF}" destId="{25499BCD-B718-4AB9-B6FF-C5426C03A25D}" srcOrd="1" destOrd="0" parTransId="{A8EE22CA-9C61-448D-A92F-263239D94F40}" sibTransId="{5CAF933F-33CD-4EEC-8885-52B1D4EEAEFD}"/>
    <dgm:cxn modelId="{CCCAD2FC-BF2F-478B-B188-ACCD617EF00D}" type="presParOf" srcId="{B64C5B7B-755C-4607-95F8-68AE37E979B2}" destId="{64D81FD6-E527-4223-8D3A-2162ED9F9BEB}" srcOrd="0" destOrd="0" presId="urn:microsoft.com/office/officeart/2008/layout/LinedList"/>
    <dgm:cxn modelId="{9ED6C4A2-52B6-4881-81F9-D63F21BB2BF6}" type="presParOf" srcId="{B64C5B7B-755C-4607-95F8-68AE37E979B2}" destId="{DB37A0FD-E873-4DC9-A99F-AA315EC44908}" srcOrd="1" destOrd="0" presId="urn:microsoft.com/office/officeart/2008/layout/LinedList"/>
    <dgm:cxn modelId="{238A2BCF-D2F2-4FF3-8BAB-99B1D4F879F9}" type="presParOf" srcId="{DB37A0FD-E873-4DC9-A99F-AA315EC44908}" destId="{88FCEA6F-5048-45A0-A35C-D36E1D93110C}" srcOrd="0" destOrd="0" presId="urn:microsoft.com/office/officeart/2008/layout/LinedList"/>
    <dgm:cxn modelId="{B74232E9-A730-4ED8-B444-AA6B86C429C7}" type="presParOf" srcId="{DB37A0FD-E873-4DC9-A99F-AA315EC44908}" destId="{C69606A7-42D1-47B7-B2A9-1E465049D733}" srcOrd="1" destOrd="0" presId="urn:microsoft.com/office/officeart/2008/layout/LinedList"/>
    <dgm:cxn modelId="{E3AB5169-655D-4E7E-BDB7-68D11D8CDE09}" type="presParOf" srcId="{B64C5B7B-755C-4607-95F8-68AE37E979B2}" destId="{B53A4CB4-24A8-4491-8A0A-14FE92DBEB38}" srcOrd="2" destOrd="0" presId="urn:microsoft.com/office/officeart/2008/layout/LinedList"/>
    <dgm:cxn modelId="{BE30F75E-DA19-4027-90D8-3F38F6033F44}" type="presParOf" srcId="{B64C5B7B-755C-4607-95F8-68AE37E979B2}" destId="{7C335F8F-2519-4EFA-97DE-E8E752CB0C37}" srcOrd="3" destOrd="0" presId="urn:microsoft.com/office/officeart/2008/layout/LinedList"/>
    <dgm:cxn modelId="{053223F2-9DF2-4B1C-AD60-6AA369A2E346}" type="presParOf" srcId="{7C335F8F-2519-4EFA-97DE-E8E752CB0C37}" destId="{318B1688-37F1-4DC8-8341-89463A9437A3}" srcOrd="0" destOrd="0" presId="urn:microsoft.com/office/officeart/2008/layout/LinedList"/>
    <dgm:cxn modelId="{0351C144-3EB5-4BE1-AA7F-67D58639DA12}" type="presParOf" srcId="{7C335F8F-2519-4EFA-97DE-E8E752CB0C37}" destId="{1E4EFFA0-FDFE-4802-8325-FED93463B93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81FD6-E527-4223-8D3A-2162ED9F9BEB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CEA6F-5048-45A0-A35C-D36E1D93110C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Nokut</a:t>
          </a:r>
          <a:r>
            <a:rPr lang="en-US" sz="2200" kern="1200" dirty="0"/>
            <a:t> </a:t>
          </a:r>
          <a:r>
            <a:rPr lang="en-US" sz="2200" kern="1200" dirty="0" err="1"/>
            <a:t>godkjenning</a:t>
          </a:r>
          <a:r>
            <a:rPr lang="en-US" sz="2200" kern="1200" dirty="0"/>
            <a:t>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Nettsider</a:t>
          </a:r>
          <a:r>
            <a:rPr lang="en-US" sz="2200" kern="1200" dirty="0"/>
            <a:t> </a:t>
          </a:r>
          <a:r>
            <a:rPr lang="en-US" sz="2200" kern="1200" dirty="0" err="1"/>
            <a:t>og</a:t>
          </a:r>
          <a:r>
            <a:rPr lang="en-US" sz="2200" kern="1200" dirty="0"/>
            <a:t> </a:t>
          </a:r>
          <a:r>
            <a:rPr lang="en-US" sz="2200" kern="1200" dirty="0" err="1"/>
            <a:t>skriveverksteder</a:t>
          </a:r>
          <a:endParaRPr lang="en-US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IT </a:t>
          </a:r>
          <a:r>
            <a:rPr lang="en-US" sz="2200" kern="1200" dirty="0" err="1"/>
            <a:t>i</a:t>
          </a:r>
          <a:r>
            <a:rPr lang="en-US" sz="2200" kern="1200" dirty="0"/>
            <a:t> </a:t>
          </a:r>
          <a:r>
            <a:rPr lang="en-US" sz="2200" kern="1200" dirty="0" err="1"/>
            <a:t>utdanning</a:t>
          </a:r>
          <a:r>
            <a:rPr lang="en-US" sz="2200" kern="1200" dirty="0"/>
            <a:t>: e-</a:t>
          </a:r>
          <a:r>
            <a:rPr lang="en-US" sz="2200" kern="1200" dirty="0" err="1"/>
            <a:t>moduler</a:t>
          </a:r>
          <a:r>
            <a:rPr lang="en-US" sz="2200" kern="1200" dirty="0"/>
            <a:t> </a:t>
          </a:r>
          <a:r>
            <a:rPr lang="en-US" sz="2200" kern="1200" dirty="0" err="1"/>
            <a:t>og</a:t>
          </a:r>
          <a:r>
            <a:rPr lang="en-US" sz="2200" kern="1200" dirty="0"/>
            <a:t> </a:t>
          </a:r>
          <a:r>
            <a:rPr lang="en-US" sz="2200" kern="1200" dirty="0" err="1"/>
            <a:t>ny</a:t>
          </a:r>
          <a:r>
            <a:rPr lang="en-US" sz="2200" kern="1200" dirty="0"/>
            <a:t> </a:t>
          </a:r>
          <a:r>
            <a:rPr lang="en-US" sz="2200" kern="1200" dirty="0" err="1"/>
            <a:t>programvare</a:t>
          </a:r>
          <a:endParaRPr lang="en-US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Phd</a:t>
          </a:r>
          <a:r>
            <a:rPr lang="en-US" sz="2200" kern="1200" dirty="0"/>
            <a:t> </a:t>
          </a:r>
          <a:r>
            <a:rPr lang="en-US" sz="2200" kern="1200" dirty="0" err="1"/>
            <a:t>evaluering</a:t>
          </a:r>
          <a:endParaRPr lang="en-US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Periodisk</a:t>
          </a:r>
          <a:r>
            <a:rPr lang="en-US" sz="2200" kern="1200" dirty="0"/>
            <a:t> </a:t>
          </a:r>
          <a:r>
            <a:rPr lang="en-US" sz="2200" kern="1200" dirty="0" err="1"/>
            <a:t>programevaluering</a:t>
          </a:r>
          <a:endParaRPr lang="en-US" sz="2200" kern="1200" dirty="0"/>
        </a:p>
      </dsp:txBody>
      <dsp:txXfrm>
        <a:off x="0" y="0"/>
        <a:ext cx="6900512" cy="2768070"/>
      </dsp:txXfrm>
    </dsp:sp>
    <dsp:sp modelId="{B53A4CB4-24A8-4491-8A0A-14FE92DBEB38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B1688-37F1-4DC8-8341-89463A9437A3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Litt</a:t>
          </a:r>
          <a:r>
            <a:rPr lang="en-US" sz="2200" kern="1200" dirty="0"/>
            <a:t> </a:t>
          </a:r>
          <a:r>
            <a:rPr lang="en-US" sz="2200" kern="1200" dirty="0" err="1"/>
            <a:t>lavere</a:t>
          </a:r>
          <a:r>
            <a:rPr lang="en-US" sz="2200" kern="1200" dirty="0"/>
            <a:t> </a:t>
          </a:r>
          <a:r>
            <a:rPr lang="en-US" sz="2200" kern="1200" dirty="0" err="1"/>
            <a:t>mobilitet</a:t>
          </a:r>
          <a:endParaRPr lang="en-US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Ny post </a:t>
          </a:r>
          <a:r>
            <a:rPr lang="en-US" sz="2200" kern="1200" dirty="0" err="1"/>
            <a:t>i</a:t>
          </a:r>
          <a:r>
            <a:rPr lang="en-US" sz="2200" kern="1200" dirty="0"/>
            <a:t> </a:t>
          </a:r>
          <a:r>
            <a:rPr lang="en-US" sz="2200" kern="1200" dirty="0" err="1"/>
            <a:t>studiekvalitetsmidler</a:t>
          </a:r>
          <a:r>
            <a:rPr lang="en-US" sz="2200" kern="1200" dirty="0"/>
            <a:t>: </a:t>
          </a:r>
          <a:r>
            <a:rPr lang="en-US" sz="2200" kern="1200" dirty="0" err="1"/>
            <a:t>undervisning</a:t>
          </a:r>
          <a:r>
            <a:rPr lang="en-US" sz="2200" kern="1200" dirty="0"/>
            <a:t> for </a:t>
          </a:r>
          <a:r>
            <a:rPr lang="en-US" sz="2200" kern="1200" dirty="0" err="1"/>
            <a:t>bærekraft</a:t>
          </a:r>
          <a:endParaRPr lang="en-US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REAL start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Si Fra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Tilrettelegging</a:t>
          </a:r>
          <a:r>
            <a:rPr lang="en-US" sz="2200" kern="1200" dirty="0"/>
            <a:t> </a:t>
          </a:r>
          <a:r>
            <a:rPr lang="en-US" sz="2200" kern="1200" dirty="0" err="1"/>
            <a:t>eksamen</a:t>
          </a:r>
          <a:endParaRPr lang="en-US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0" y="2768070"/>
        <a:ext cx="6900512" cy="2768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B6D46-99DA-49F1-A533-E263D24FFC3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79FF5-48A5-4C69-8F82-9419548BD3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7050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79FF5-48A5-4C69-8F82-9419548BD30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143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79FF5-48A5-4C69-8F82-9419548BD30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1457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-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79FF5-48A5-4C69-8F82-9419548BD30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240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79FF5-48A5-4C69-8F82-9419548BD30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349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79FF5-48A5-4C69-8F82-9419548BD30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6272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79FF5-48A5-4C69-8F82-9419548BD30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6316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79FF5-48A5-4C69-8F82-9419548BD30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74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83C61-D0CB-7DC5-5DE0-7CA1BBF35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270C2-4C1E-1A69-E570-5513B879F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1D2B0-80BB-37B3-F0F0-B51A0A88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3692F-4F1D-4D7F-385A-6758596D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4920C-546A-3612-2525-6015319F7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805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F24C-52DC-937B-3C79-BF8ADD8A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98466-EE85-B150-F711-D26662B35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789D6-86E6-F2F1-2C24-51F78924C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6F8D2-2C07-D115-B94A-4C2DB192D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52F67-9DEC-D29F-30E2-A482714B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6971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D09F9-8049-119D-F8BA-9A881EEFD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AABEF-A16A-68C8-F6FE-6D81B610F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9610D-DF56-7787-B899-703EC8F7A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81224-C2A8-DD25-343F-F20D08DC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B29F1-BD23-31A3-EA59-BB21E4CC9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001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F9FE3-8C53-2ADE-005D-B5930B2C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E0C48-4ACB-C789-F313-771DD6F5BD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FC8785-2A69-C9E7-0B80-35511DF93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B05FE-F533-9063-42BE-6B79D9AD9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BC4B4-2C09-6305-266E-96BACFE75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5BDA5-C66C-5040-2F92-BC276F8C4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890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63AF-FD1E-6633-2F38-ACBDE33BE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94CC6-7D12-5809-40F3-95E45A763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9B9E4-A541-F8AC-98B4-857A42645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3677B6-730A-4E33-6DE8-1C7E3F1E5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5456EF-0DA1-8872-1213-A24B2C0AE9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918B74-A4D3-8E1E-A87A-9DEC601E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301F68-EFCA-1BA6-4751-676A327C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13C16E-9FB7-877B-3911-6CC6C7B5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8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58B95-2ADC-0721-1D42-FD08F47C4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6A15E-84B7-9EA7-656B-B5AF614C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46911E-F6C2-1501-73DA-7768DBAAE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BEF2F3-4580-F516-038A-74183EE99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140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EEE37A-1626-3C28-8FE3-06FCA690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B07BAF-F304-C6B0-9113-FB16BED6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D534E-B3AC-73C3-1063-EA562A3B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689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1DA42-A60E-4B85-C715-C864F1A15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61078-0594-18DE-418D-0C9977D2F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EBCD9-7B3B-4C02-BE8F-C649DCE86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BE760-7AD3-1A43-7596-53A39763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78EC1-3428-F00A-1BE1-C031154D5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7FBA9-7C1E-5BD2-FBCF-16E6816D6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10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DA165-8515-477A-49AF-48B203AF2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CD18C6-FCEC-C9E5-33DC-DEBFF7E09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4351-979B-11AB-4CBB-D15245006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9BED3-FBD5-3804-BEDE-D2CC99624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2BFEC0-B239-468F-3AB5-0D3716B2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486C0-414E-CAD5-B285-67641381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777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F1A5E-6BE0-6284-807C-77CBFD7B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39D91-53F6-C9D4-EF33-549DA1A9D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72F03-54E3-9701-9529-97DAAB27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C3C19-68AD-04D3-6837-C4662E44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8A996-0B02-9C6B-2044-9AED7867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510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B71477-6745-9662-7D58-CFFFF640A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724B2B-4D86-62E9-48C4-DFED7AED3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E3D76-B819-E6D8-2D20-1DD4E4BF0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C1B65-A066-DC27-E705-82A34D87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248B5-4D5D-2FAC-F414-F45CCC21E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777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52E98-8690-9013-09E9-D9DC83BA7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D82A-E4BE-7003-3C24-A5518A647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A44D6-CB79-C90B-86F9-3FD5DEAEF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580C0-6EC7-4088-A00F-1A2E766420F5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5EEC6-8533-946C-74AA-2DCEE58DD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8A37E-927C-C781-5302-FEBAA39D8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EFD67-0730-4EFD-913B-6891401B4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510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F879F-2D63-F435-8650-BA46898B8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465" y="2042984"/>
            <a:ext cx="5733535" cy="1602607"/>
          </a:xfrm>
        </p:spPr>
        <p:txBody>
          <a:bodyPr>
            <a:normAutofit fontScale="90000"/>
          </a:bodyPr>
          <a:lstStyle/>
          <a:p>
            <a:r>
              <a:rPr lang="en-US" sz="3700" dirty="0" err="1"/>
              <a:t>Utdanningsmeldingen</a:t>
            </a:r>
            <a:r>
              <a:rPr lang="en-US" sz="3700" dirty="0"/>
              <a:t> 2023</a:t>
            </a:r>
            <a:br>
              <a:rPr lang="en-US" sz="3700" dirty="0"/>
            </a:br>
            <a:br>
              <a:rPr lang="en-US" sz="3700" dirty="0"/>
            </a:br>
            <a:br>
              <a:rPr lang="en-US" sz="3700" dirty="0"/>
            </a:br>
            <a:r>
              <a:rPr lang="en-US" sz="2200" dirty="0" err="1"/>
              <a:t>Fakultetsstyremøte</a:t>
            </a:r>
            <a:r>
              <a:rPr lang="en-US" sz="2200" dirty="0"/>
              <a:t> 18. mars 2024</a:t>
            </a:r>
            <a:endParaRPr lang="nb-NO" sz="2200" dirty="0"/>
          </a:p>
        </p:txBody>
      </p:sp>
      <p:pic>
        <p:nvPicPr>
          <p:cNvPr id="4" name="Picture 3" descr="What are learning environments? The school community as an ecosystem | IB  Community Blog">
            <a:extLst>
              <a:ext uri="{FF2B5EF4-FFF2-40B4-BE49-F238E27FC236}">
                <a16:creationId xmlns:a16="http://schemas.microsoft.com/office/drawing/2014/main" id="{58A68839-EC2E-616D-6D68-AC094CAC2F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2" r="21961" b="-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259500-31DE-3D09-1FD8-8F98A171900E}"/>
              </a:ext>
            </a:extLst>
          </p:cNvPr>
          <p:cNvSpPr txBox="1"/>
          <p:nvPr/>
        </p:nvSpPr>
        <p:spPr>
          <a:xfrm>
            <a:off x="461319" y="5140411"/>
            <a:ext cx="1762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Hanne Sølna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28289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37964-187B-961D-1A1C-585DE711E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851" y="1100696"/>
            <a:ext cx="10678298" cy="435133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Utdanningsmeldingen</a:t>
            </a:r>
            <a:r>
              <a:rPr lang="en-US" dirty="0"/>
              <a:t> </a:t>
            </a:r>
            <a:r>
              <a:rPr lang="en-US" dirty="0" err="1"/>
              <a:t>inngår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del av det </a:t>
            </a:r>
            <a:r>
              <a:rPr lang="en-US" dirty="0" err="1"/>
              <a:t>systematiske</a:t>
            </a:r>
            <a:r>
              <a:rPr lang="en-US" dirty="0"/>
              <a:t>  </a:t>
            </a:r>
            <a:r>
              <a:rPr lang="en-US" dirty="0" err="1"/>
              <a:t>kvalitetsarbeidet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gi</a:t>
            </a:r>
            <a:r>
              <a:rPr lang="en-US" dirty="0"/>
              <a:t> </a:t>
            </a:r>
            <a:r>
              <a:rPr lang="en-US" dirty="0" err="1"/>
              <a:t>nyttig</a:t>
            </a:r>
            <a:r>
              <a:rPr lang="en-US" dirty="0"/>
              <a:t> </a:t>
            </a:r>
            <a:r>
              <a:rPr lang="en-US" dirty="0" err="1"/>
              <a:t>oversikt</a:t>
            </a:r>
            <a:r>
              <a:rPr lang="en-US" dirty="0"/>
              <a:t> for alle MN </a:t>
            </a:r>
            <a:r>
              <a:rPr lang="en-US" dirty="0" err="1"/>
              <a:t>ansatte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fungere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dokumentasjon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til </a:t>
            </a:r>
            <a:r>
              <a:rPr lang="en-US" dirty="0" err="1"/>
              <a:t>fakultetsstyret</a:t>
            </a:r>
            <a:r>
              <a:rPr lang="en-US" dirty="0"/>
              <a:t>, </a:t>
            </a:r>
            <a:r>
              <a:rPr lang="en-US" dirty="0" err="1"/>
              <a:t>UiO</a:t>
            </a:r>
            <a:r>
              <a:rPr lang="en-US" dirty="0"/>
              <a:t>, NOKUT </a:t>
            </a:r>
            <a:r>
              <a:rPr lang="en-US" dirty="0" err="1"/>
              <a:t>og</a:t>
            </a:r>
            <a:r>
              <a:rPr lang="en-US" dirty="0"/>
              <a:t> KD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4709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2EBC91-D334-A5EA-91FB-65F0DAF0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Generelt</a:t>
            </a:r>
            <a:endParaRPr lang="nb-NO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4B6E5B6-5264-4ECE-BF68-455F771A2B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06269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222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yspære på gul bakgrunn med tegnede lysstråler og ledning">
            <a:extLst>
              <a:ext uri="{FF2B5EF4-FFF2-40B4-BE49-F238E27FC236}">
                <a16:creationId xmlns:a16="http://schemas.microsoft.com/office/drawing/2014/main" id="{A4B50F70-39DB-8CF0-6495-A30AF280E5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71" r="3613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B25D97-99DA-CC65-5F84-3B78DFF1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Hovedsaker</a:t>
            </a:r>
            <a:endParaRPr lang="nb-NO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352D2-5CAC-47D6-A0AB-5A3822A2B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7428" y="2168798"/>
            <a:ext cx="5247340" cy="4231758"/>
          </a:xfrm>
        </p:spPr>
        <p:txBody>
          <a:bodyPr anchor="ctr">
            <a:normAutofit/>
          </a:bodyPr>
          <a:lstStyle/>
          <a:p>
            <a:r>
              <a:rPr lang="en-US" dirty="0" err="1"/>
              <a:t>Utsynsmeldingen</a:t>
            </a:r>
            <a:endParaRPr lang="en-US" dirty="0"/>
          </a:p>
          <a:p>
            <a:r>
              <a:rPr lang="en-US" dirty="0" err="1"/>
              <a:t>Studieavgiften</a:t>
            </a:r>
            <a:endParaRPr lang="en-US" dirty="0"/>
          </a:p>
          <a:p>
            <a:r>
              <a:rPr lang="en-US" dirty="0" err="1"/>
              <a:t>Kunstig</a:t>
            </a:r>
            <a:r>
              <a:rPr lang="en-US" dirty="0"/>
              <a:t> </a:t>
            </a:r>
            <a:r>
              <a:rPr lang="en-US" dirty="0" err="1"/>
              <a:t>intelligens</a:t>
            </a:r>
            <a:endParaRPr lang="en-US" dirty="0"/>
          </a:p>
          <a:p>
            <a:r>
              <a:rPr lang="en-US" dirty="0" err="1"/>
              <a:t>Kunnskap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bruk – Ignite</a:t>
            </a:r>
          </a:p>
          <a:p>
            <a:r>
              <a:rPr lang="en-US" dirty="0" err="1"/>
              <a:t>Utvikling</a:t>
            </a:r>
            <a:r>
              <a:rPr lang="en-US" dirty="0"/>
              <a:t> av </a:t>
            </a:r>
            <a:r>
              <a:rPr lang="en-US" dirty="0" err="1"/>
              <a:t>studieprogramporteføljen</a:t>
            </a:r>
            <a:endParaRPr lang="en-US" dirty="0"/>
          </a:p>
          <a:p>
            <a:r>
              <a:rPr lang="en-US" dirty="0" err="1"/>
              <a:t>Rekrutteringsarbeid</a:t>
            </a:r>
            <a:endParaRPr lang="en-US" dirty="0"/>
          </a:p>
          <a:p>
            <a:r>
              <a:rPr lang="en-US" dirty="0" err="1"/>
              <a:t>Studiepoengsproduksjon</a:t>
            </a:r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773934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AB6F-01D1-1AA0-0C51-48DD2E83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Studiepoengsproduksjon</a:t>
            </a:r>
            <a:endParaRPr lang="nb-NO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3EA28B5-4F0D-EFDD-C804-CB3A4AD86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4254353"/>
              </p:ext>
            </p:extLst>
          </p:nvPr>
        </p:nvGraphicFramePr>
        <p:xfrm>
          <a:off x="555173" y="1556657"/>
          <a:ext cx="10798628" cy="50147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5246">
                  <a:extLst>
                    <a:ext uri="{9D8B030D-6E8A-4147-A177-3AD203B41FA5}">
                      <a16:colId xmlns:a16="http://schemas.microsoft.com/office/drawing/2014/main" val="1384215949"/>
                    </a:ext>
                  </a:extLst>
                </a:gridCol>
                <a:gridCol w="1253939">
                  <a:extLst>
                    <a:ext uri="{9D8B030D-6E8A-4147-A177-3AD203B41FA5}">
                      <a16:colId xmlns:a16="http://schemas.microsoft.com/office/drawing/2014/main" val="677228885"/>
                    </a:ext>
                  </a:extLst>
                </a:gridCol>
                <a:gridCol w="1255168">
                  <a:extLst>
                    <a:ext uri="{9D8B030D-6E8A-4147-A177-3AD203B41FA5}">
                      <a16:colId xmlns:a16="http://schemas.microsoft.com/office/drawing/2014/main" val="1376978603"/>
                    </a:ext>
                  </a:extLst>
                </a:gridCol>
                <a:gridCol w="1253939">
                  <a:extLst>
                    <a:ext uri="{9D8B030D-6E8A-4147-A177-3AD203B41FA5}">
                      <a16:colId xmlns:a16="http://schemas.microsoft.com/office/drawing/2014/main" val="1246356052"/>
                    </a:ext>
                  </a:extLst>
                </a:gridCol>
                <a:gridCol w="1255168">
                  <a:extLst>
                    <a:ext uri="{9D8B030D-6E8A-4147-A177-3AD203B41FA5}">
                      <a16:colId xmlns:a16="http://schemas.microsoft.com/office/drawing/2014/main" val="156059033"/>
                    </a:ext>
                  </a:extLst>
                </a:gridCol>
                <a:gridCol w="1255168">
                  <a:extLst>
                    <a:ext uri="{9D8B030D-6E8A-4147-A177-3AD203B41FA5}">
                      <a16:colId xmlns:a16="http://schemas.microsoft.com/office/drawing/2014/main" val="3405701456"/>
                    </a:ext>
                  </a:extLst>
                </a:gridCol>
              </a:tblGrid>
              <a:tr h="11434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2019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2020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2021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2022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2023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3426555"/>
                  </a:ext>
                </a:extLst>
              </a:tr>
              <a:tr h="9678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Studiepoeng pr. student pr. år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41,35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44,53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41,60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39,57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40,94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8554163"/>
                  </a:ext>
                </a:extLst>
              </a:tr>
              <a:tr h="9678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Frafall første studieår, bachelor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22 %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28 %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29 %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27 %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1541715"/>
                  </a:ext>
                </a:extLst>
              </a:tr>
              <a:tr h="9678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Andel gjennomført på bachelor (+ 1 år)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41 %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45 %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49 %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53 %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9229903"/>
                  </a:ext>
                </a:extLst>
              </a:tr>
              <a:tr h="9678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Andel gjennomført på master (+ 1 år)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70 %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68 %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67 %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69 %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767553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3020A78-6C4D-B26D-6AAF-CA8D5D5D5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15103" y="422991"/>
            <a:ext cx="2360356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studiepoengsproduksjon. 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67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w to win a Nobel prize | Times Higher Education (THE)">
            <a:extLst>
              <a:ext uri="{FF2B5EF4-FFF2-40B4-BE49-F238E27FC236}">
                <a16:creationId xmlns:a16="http://schemas.microsoft.com/office/drawing/2014/main" id="{ABD4E6CA-3D5C-DE8F-A0E2-3A1E322AB4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6" r="12395"/>
          <a:stretch/>
        </p:blipFill>
        <p:spPr bwMode="auto">
          <a:xfrm>
            <a:off x="-9886" y="10"/>
            <a:ext cx="75726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76" name="Straight Connector 2075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353CF7E-960E-1C23-C9E1-771E2163DCDE}"/>
              </a:ext>
            </a:extLst>
          </p:cNvPr>
          <p:cNvSpPr txBox="1"/>
          <p:nvPr/>
        </p:nvSpPr>
        <p:spPr>
          <a:xfrm>
            <a:off x="8057707" y="1128511"/>
            <a:ext cx="3434180" cy="5474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Årets</a:t>
            </a:r>
            <a:r>
              <a:rPr lang="en-US" sz="2000" dirty="0"/>
              <a:t> </a:t>
            </a:r>
            <a:r>
              <a:rPr lang="en-US" sz="2000" dirty="0" err="1"/>
              <a:t>foreleser</a:t>
            </a:r>
            <a:r>
              <a:rPr lang="en-US" sz="2000" dirty="0"/>
              <a:t>: Øystein </a:t>
            </a:r>
            <a:r>
              <a:rPr lang="en-US" sz="2000" dirty="0" err="1"/>
              <a:t>Elgarøy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UiOs</a:t>
            </a:r>
            <a:r>
              <a:rPr lang="en-US" sz="2000" dirty="0"/>
              <a:t> </a:t>
            </a:r>
            <a:r>
              <a:rPr lang="en-US" sz="2000" dirty="0" err="1"/>
              <a:t>utdanningspris</a:t>
            </a:r>
            <a:r>
              <a:rPr lang="en-US" sz="2000" dirty="0"/>
              <a:t>: Dag Kristian Dysthe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UiOs</a:t>
            </a:r>
            <a:r>
              <a:rPr lang="en-US" sz="2000" dirty="0"/>
              <a:t> </a:t>
            </a:r>
            <a:r>
              <a:rPr lang="en-US" sz="2000" dirty="0" err="1"/>
              <a:t>bærekraftpris</a:t>
            </a:r>
            <a:r>
              <a:rPr lang="en-US" sz="2000" dirty="0"/>
              <a:t>: Satu </a:t>
            </a:r>
            <a:r>
              <a:rPr lang="en-US" sz="2000" dirty="0" err="1"/>
              <a:t>Innanen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Meritterte</a:t>
            </a:r>
            <a:r>
              <a:rPr lang="en-US" sz="2000" dirty="0"/>
              <a:t> </a:t>
            </a:r>
            <a:r>
              <a:rPr lang="en-US" sz="2000" dirty="0" err="1"/>
              <a:t>undervisere</a:t>
            </a:r>
            <a:r>
              <a:rPr lang="en-US" sz="2000" dirty="0"/>
              <a:t>: Andreas Haraldsrud, Dag Dysthe, Lex Nederbragt, Omid Mirmotahari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UiOs</a:t>
            </a:r>
            <a:r>
              <a:rPr lang="en-US" sz="2000" dirty="0"/>
              <a:t> </a:t>
            </a:r>
            <a:r>
              <a:rPr lang="en-US" sz="2000" dirty="0" err="1"/>
              <a:t>velferdspris</a:t>
            </a:r>
            <a:r>
              <a:rPr lang="en-US" sz="2000" dirty="0"/>
              <a:t>: Jean Raphael Martinez</a:t>
            </a:r>
          </a:p>
        </p:txBody>
      </p:sp>
    </p:spTree>
    <p:extLst>
      <p:ext uri="{BB962C8B-B14F-4D97-AF65-F5344CB8AC3E}">
        <p14:creationId xmlns:p14="http://schemas.microsoft.com/office/powerpoint/2010/main" val="2167875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D3BD64-924E-4F23-5E7C-0539AC86B5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730"/>
          <a:stretch/>
        </p:blipFill>
        <p:spPr bwMode="auto">
          <a:xfrm>
            <a:off x="838200" y="233807"/>
            <a:ext cx="10468866" cy="588873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D47980-205C-9FBB-3F7A-D8FF8F091B53}"/>
              </a:ext>
            </a:extLst>
          </p:cNvPr>
          <p:cNvSpPr txBox="1"/>
          <p:nvPr/>
        </p:nvSpPr>
        <p:spPr>
          <a:xfrm>
            <a:off x="8745021" y="662169"/>
            <a:ext cx="2562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Nokuts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ærespris</a:t>
            </a:r>
            <a:r>
              <a:rPr lang="en-US" sz="2000" dirty="0">
                <a:solidFill>
                  <a:schemeClr val="bg1"/>
                </a:solidFill>
              </a:rPr>
              <a:t> til Knut Mørken</a:t>
            </a:r>
            <a:endParaRPr lang="nb-NO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88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4370</TotalTime>
  <Words>214</Words>
  <Application>Microsoft Office PowerPoint</Application>
  <PresentationFormat>Widescreen</PresentationFormat>
  <Paragraphs>77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Utdanningsmeldingen 2023   Fakultetsstyremøte 18. mars 2024</vt:lpstr>
      <vt:lpstr>PowerPoint Presentation</vt:lpstr>
      <vt:lpstr>Generelt</vt:lpstr>
      <vt:lpstr>Hovedsaker</vt:lpstr>
      <vt:lpstr>Studiepoengsproduksjon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Utdanningsmeldingen 2023   Fakultetsstyremøte 18. mars 2024</dc:title>
  <dc:creator>Hanne Sølna</dc:creator>
  <cp:lastModifiedBy>Hanne Sølna</cp:lastModifiedBy>
  <cp:revision>16</cp:revision>
  <dcterms:created xsi:type="dcterms:W3CDTF">2024-03-15T14:39:41Z</dcterms:created>
  <dcterms:modified xsi:type="dcterms:W3CDTF">2024-04-15T11:12:10Z</dcterms:modified>
</cp:coreProperties>
</file>