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06AE45-E721-353C-61F5-63E380056064}" v="3" dt="2024-05-28T11:33:01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26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882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5589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5083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805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869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9763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192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4571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966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423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2317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3D64F-05A2-48C9-BBC6-FE880322FFDC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84D17-4F50-4BB2-9860-C82D856439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10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422-013-9542-3" TargetMode="External"/><Relationship Id="rId2" Type="http://schemas.openxmlformats.org/officeDocument/2006/relationships/hyperlink" Target="https://www.tandfonline.com/doi/full/10.1080/0309877X.2017.131199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oceed.uib.no/dropfolder/bioCEED/MNT2023-Bolland.pdf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HMS0502 Utviklende læringsmiljø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Først: Hva er dette? </a:t>
            </a:r>
          </a:p>
          <a:p>
            <a:r>
              <a:rPr lang="nb-NO" dirty="0"/>
              <a:t>Fakultetets </a:t>
            </a:r>
            <a:r>
              <a:rPr lang="nb-NO" dirty="0" err="1"/>
              <a:t>ehms</a:t>
            </a:r>
            <a:r>
              <a:rPr lang="nb-NO" dirty="0"/>
              <a:t>-kurs om generelt læringsmiljø rettet mot studenter</a:t>
            </a:r>
          </a:p>
          <a:p>
            <a:r>
              <a:rPr lang="nb-NO" dirty="0"/>
              <a:t>Like obligatorisk som de andre hms-emnene, tas </a:t>
            </a:r>
            <a:r>
              <a:rPr lang="nb-NO" i="1" dirty="0"/>
              <a:t>fortrinnsvis</a:t>
            </a:r>
            <a:r>
              <a:rPr lang="nb-NO" dirty="0"/>
              <a:t> 1 </a:t>
            </a:r>
            <a:r>
              <a:rPr lang="nb-NO" dirty="0" err="1"/>
              <a:t>sem</a:t>
            </a:r>
            <a:r>
              <a:rPr lang="nb-NO" dirty="0"/>
              <a:t>.</a:t>
            </a:r>
          </a:p>
          <a:p>
            <a:r>
              <a:rPr lang="nb-NO" dirty="0"/>
              <a:t>Behov for oppfriskning og forankring i måten vi jobber med læringsmiljø på hos MN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Mål for denne presentasjonen:</a:t>
            </a:r>
          </a:p>
          <a:p>
            <a:r>
              <a:rPr lang="nb-NO" dirty="0"/>
              <a:t>Informere om at vi reviderer dette nå</a:t>
            </a:r>
          </a:p>
          <a:p>
            <a:r>
              <a:rPr lang="nb-NO" dirty="0"/>
              <a:t>Gå igjennom oversikt over nytt innhold – ikke tekstdetaljer</a:t>
            </a:r>
          </a:p>
          <a:p>
            <a:r>
              <a:rPr lang="nb-NO" dirty="0"/>
              <a:t>Få innspill fra dere på innhold og undertema (noe som mangler, noe som skal ut, noe uenighet)</a:t>
            </a:r>
          </a:p>
          <a:p>
            <a:r>
              <a:rPr lang="nb-NO" dirty="0"/>
              <a:t>Utvidet mål: felles enighet om at dette gjenspeiler hvordan vi jobber med, og fremover ønsker å jobbe med, læringsmiljø på MN</a:t>
            </a:r>
          </a:p>
        </p:txBody>
      </p:sp>
    </p:spTree>
    <p:extLst>
      <p:ext uri="{BB962C8B-B14F-4D97-AF65-F5344CB8AC3E}">
        <p14:creationId xmlns:p14="http://schemas.microsoft.com/office/powerpoint/2010/main" val="3603812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 (nye)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nb-NO" dirty="0"/>
              <a:t>Når du har tatt dette kurset så kan du </a:t>
            </a:r>
          </a:p>
          <a:p>
            <a:pPr fontAlgn="base"/>
            <a:r>
              <a:rPr lang="nb-NO" dirty="0"/>
              <a:t>Beskrive hvorfor et godt læringsmiljø er viktig </a:t>
            </a:r>
          </a:p>
          <a:p>
            <a:pPr fontAlgn="base"/>
            <a:r>
              <a:rPr lang="nb-NO" dirty="0"/>
              <a:t>Beskrive hva som kjennetegner et godt læringsmiljø </a:t>
            </a:r>
          </a:p>
          <a:p>
            <a:pPr fontAlgn="base"/>
            <a:r>
              <a:rPr lang="nb-NO" dirty="0"/>
              <a:t>Reflektere over hva du kan gjøre for å bidra til et godt læringsmiljø </a:t>
            </a:r>
          </a:p>
          <a:p>
            <a:pPr fontAlgn="base"/>
            <a:r>
              <a:rPr lang="nb-NO" dirty="0"/>
              <a:t>Planlegge din egen studiehverdag slik at du opplever mestring både akademisk, faglig og sosialt  </a:t>
            </a:r>
          </a:p>
          <a:p>
            <a:pPr fontAlgn="base"/>
            <a:r>
              <a:rPr lang="nb-NO" dirty="0"/>
              <a:t>Beskrive hvordan MN jobber for et godt læringsmiljø  </a:t>
            </a:r>
          </a:p>
          <a:p>
            <a:pPr fontAlgn="base"/>
            <a:r>
              <a:rPr lang="nb-NO" dirty="0"/>
              <a:t>Henvende deg og få hjelp i studiehverdagen ved behov 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3165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Del 1 Hva er et godt læringsmiljø, hvorfor er det viktig</a:t>
            </a:r>
            <a:br>
              <a:rPr lang="nb-NO" dirty="0"/>
            </a:br>
            <a:r>
              <a:rPr lang="nb-NO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Faglig trygghet og tilhørighet</a:t>
            </a:r>
          </a:p>
          <a:p>
            <a:r>
              <a:rPr lang="nb-NO" dirty="0"/>
              <a:t>Betingelsen for aktiv deltakelse </a:t>
            </a:r>
            <a:r>
              <a:rPr lang="nb-NO" dirty="0">
                <a:sym typeface="Wingdings" panose="05000000000000000000" pitchFamily="2" charset="2"/>
              </a:rPr>
              <a:t> </a:t>
            </a:r>
            <a:r>
              <a:rPr lang="nb-NO" dirty="0"/>
              <a:t>Aktiv deltakelse er betingelsen for å lære  (faglig)</a:t>
            </a:r>
          </a:p>
          <a:p>
            <a:r>
              <a:rPr lang="nb-NO" dirty="0"/>
              <a:t>Lettere å matche forventninger til realitet (tette gapet som gjør det lettere å fortsette på studiet)</a:t>
            </a:r>
          </a:p>
          <a:p>
            <a:r>
              <a:rPr lang="nb-NO" dirty="0"/>
              <a:t>Aktive læringsformer og samarbeid, krever noe av fysisk læringsmiljø (ulike læringsarenaer)</a:t>
            </a:r>
          </a:p>
          <a:p>
            <a:r>
              <a:rPr lang="nb-NO" dirty="0"/>
              <a:t>Samarbeidsferdigheter for videre arbeidsliv (profesjonell kompetanse)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Strategi og UH lov</a:t>
            </a:r>
          </a:p>
          <a:p>
            <a:pPr marL="0" indent="0">
              <a:buNone/>
            </a:pPr>
            <a:r>
              <a:rPr lang="nb-NO" dirty="0"/>
              <a:t>Her er det også innbakt noen referanser til læringsmiljøforskning i teksten. </a:t>
            </a:r>
          </a:p>
          <a:p>
            <a:pPr marL="0" indent="0" fontAlgn="base">
              <a:buNone/>
            </a:pPr>
            <a:r>
              <a:rPr lang="en-US" dirty="0" err="1"/>
              <a:t>Referanser</a:t>
            </a:r>
            <a:r>
              <a:rPr lang="en-US" dirty="0"/>
              <a:t> </a:t>
            </a:r>
            <a:r>
              <a:rPr lang="en-US" dirty="0" err="1"/>
              <a:t>brukt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teksten</a:t>
            </a:r>
            <a:r>
              <a:rPr lang="en-US" dirty="0"/>
              <a:t> over:  </a:t>
            </a:r>
          </a:p>
          <a:p>
            <a:pPr marL="0" indent="0" fontAlgn="base">
              <a:buNone/>
            </a:pPr>
            <a:r>
              <a:rPr lang="en-US" dirty="0"/>
              <a:t>[1] </a:t>
            </a:r>
            <a:r>
              <a:rPr lang="en-US" dirty="0" err="1"/>
              <a:t>Iyad</a:t>
            </a:r>
            <a:r>
              <a:rPr lang="en-US" dirty="0"/>
              <a:t> </a:t>
            </a:r>
            <a:r>
              <a:rPr lang="en-US" dirty="0" err="1"/>
              <a:t>Abualrub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Bjørn</a:t>
            </a:r>
            <a:r>
              <a:rPr lang="en-US" dirty="0"/>
              <a:t> </a:t>
            </a:r>
            <a:r>
              <a:rPr lang="en-US" dirty="0" err="1"/>
              <a:t>Stensaker</a:t>
            </a:r>
            <a:r>
              <a:rPr lang="en-US" dirty="0"/>
              <a:t> (2018): How are universities responding to demands for an improved learning environment? </a:t>
            </a:r>
            <a:r>
              <a:rPr lang="en-US" u="sng" dirty="0">
                <a:hlinkClick r:id="rId2"/>
              </a:rPr>
              <a:t>https://www.tandfonline.com/doi/full/10.1080/0309877X.2017.1311991</a:t>
            </a:r>
            <a:r>
              <a:rPr lang="en-US" dirty="0"/>
              <a:t> </a:t>
            </a:r>
          </a:p>
          <a:p>
            <a:pPr marL="0" indent="0" fontAlgn="base">
              <a:buNone/>
            </a:pPr>
            <a:r>
              <a:rPr lang="en-US" dirty="0"/>
              <a:t>[2] </a:t>
            </a:r>
            <a:r>
              <a:rPr lang="en-US" dirty="0" err="1"/>
              <a:t>Holmegaard</a:t>
            </a:r>
            <a:r>
              <a:rPr lang="en-US" dirty="0"/>
              <a:t> et al (2013) A journey of negotiation and belonging: Understanding students’ transitions to science and engineering in higher education </a:t>
            </a:r>
            <a:r>
              <a:rPr lang="en-US" u="sng" dirty="0">
                <a:hlinkClick r:id="rId3"/>
              </a:rPr>
              <a:t>https://link.springer.com/article/10.1007/s11422-013-9542-3</a:t>
            </a:r>
            <a:r>
              <a:rPr lang="en-US" dirty="0"/>
              <a:t>  </a:t>
            </a:r>
          </a:p>
          <a:p>
            <a:pPr marL="0" indent="0" fontAlgn="base">
              <a:buNone/>
            </a:pPr>
            <a:r>
              <a:rPr lang="en-US" dirty="0"/>
              <a:t>[3] Tinto, Vincent (1994): Leaving College - Rethinking the Causes and Cures of Student Attrition </a:t>
            </a:r>
          </a:p>
          <a:p>
            <a:pPr marL="0" indent="0" fontAlgn="base">
              <a:buNone/>
            </a:pPr>
            <a:r>
              <a:rPr lang="en-US" dirty="0"/>
              <a:t>[4]</a:t>
            </a:r>
            <a:r>
              <a:rPr lang="en-US" dirty="0" err="1"/>
              <a:t>Bolland</a:t>
            </a:r>
            <a:r>
              <a:rPr lang="en-US" dirty="0"/>
              <a:t> et al (2023): What challenges do students face in introductory STEM courses, and how can instructors help? </a:t>
            </a:r>
            <a:r>
              <a:rPr lang="en-US" u="sng" dirty="0">
                <a:hlinkClick r:id="rId4"/>
              </a:rPr>
              <a:t>https://bioceed.uib.no/dropfolder/bioCEED/MNT2023-Bolland.pdf</a:t>
            </a:r>
            <a:r>
              <a:rPr lang="en-US" dirty="0"/>
              <a:t>  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5681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 2 Hva gjør MN for et godt læringsmiljø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nb-NO" i="1" dirty="0"/>
              <a:t>«Siden fokuset vårt er at du skal lære mest mulig, og dette skjer både ved å snakke fag, samarbeide med andre studenter og være aktiv i undervisningen, mener vi at det mest grunnleggende vi kan gjøre er </a:t>
            </a:r>
          </a:p>
          <a:p>
            <a:pPr marL="0" indent="0" fontAlgn="base">
              <a:buNone/>
            </a:pPr>
            <a:r>
              <a:rPr lang="nb-NO" i="1" dirty="0"/>
              <a:t>1) å sørge for at dere som studenter skaper gode sosiale relasjoner dere imellom allerede fra starten og at  </a:t>
            </a:r>
          </a:p>
          <a:p>
            <a:pPr marL="0" indent="0" fontAlgn="base">
              <a:buNone/>
            </a:pPr>
            <a:r>
              <a:rPr lang="nb-NO" i="1" dirty="0"/>
              <a:t>2) at vi tilrettelegger for at dere opprettholder disse og videreutvikler dem i form av en utstrakt delingskultur når det gjelder læring. »</a:t>
            </a:r>
            <a:br>
              <a:rPr lang="nb-NO" i="1" dirty="0"/>
            </a:br>
            <a:endParaRPr lang="nb-NO" i="1" dirty="0"/>
          </a:p>
          <a:p>
            <a:pPr marL="0" indent="0" fontAlgn="base">
              <a:buNone/>
            </a:pPr>
            <a:r>
              <a:rPr lang="nb-NO" dirty="0"/>
              <a:t>Beskrivelser av: </a:t>
            </a:r>
          </a:p>
          <a:p>
            <a:pPr fontAlgn="base"/>
            <a:r>
              <a:rPr lang="nb-NO" dirty="0"/>
              <a:t>Studiestart</a:t>
            </a:r>
          </a:p>
          <a:p>
            <a:pPr fontAlgn="base"/>
            <a:r>
              <a:rPr lang="nb-NO" dirty="0"/>
              <a:t>Programseminar</a:t>
            </a:r>
          </a:p>
          <a:p>
            <a:pPr fontAlgn="base"/>
            <a:r>
              <a:rPr lang="nb-NO" dirty="0" err="1"/>
              <a:t>ForVei</a:t>
            </a:r>
            <a:endParaRPr lang="nb-NO" dirty="0"/>
          </a:p>
          <a:p>
            <a:pPr fontAlgn="base"/>
            <a:r>
              <a:rPr lang="nb-NO" dirty="0"/>
              <a:t>Undervisere og gruppelærere</a:t>
            </a:r>
          </a:p>
          <a:p>
            <a:pPr fontAlgn="base"/>
            <a:r>
              <a:rPr lang="nb-NO" dirty="0"/>
              <a:t>Læringsmiljøforum</a:t>
            </a:r>
          </a:p>
          <a:p>
            <a:pPr fontAlgn="base"/>
            <a:r>
              <a:rPr lang="nb-NO" dirty="0" err="1"/>
              <a:t>Realfagsbiblioteket</a:t>
            </a:r>
            <a:endParaRPr lang="nb-NO" dirty="0"/>
          </a:p>
          <a:p>
            <a:pPr fontAlgn="base"/>
            <a:r>
              <a:rPr lang="nb-NO" dirty="0"/>
              <a:t>Samlende tekst om ulike lokale tiltak på instituttene </a:t>
            </a:r>
          </a:p>
        </p:txBody>
      </p:sp>
    </p:spTree>
    <p:extLst>
      <p:ext uri="{BB962C8B-B14F-4D97-AF65-F5344CB8AC3E}">
        <p14:creationId xmlns:p14="http://schemas.microsoft.com/office/powerpoint/2010/main" val="1846963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 3 Hva kan du selv gjøre?</a:t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Todelt: </a:t>
            </a:r>
          </a:p>
          <a:p>
            <a:pPr marL="0" indent="0">
              <a:buNone/>
            </a:pPr>
            <a:r>
              <a:rPr lang="nb-NO" dirty="0"/>
              <a:t>3.1 «Start med deg selv»</a:t>
            </a:r>
          </a:p>
          <a:p>
            <a:pPr marL="0" indent="0">
              <a:buNone/>
            </a:pPr>
            <a:r>
              <a:rPr lang="nb-NO" dirty="0"/>
              <a:t>Skaff deg informasjon (kanaler), organiser tiden din, studieteknikk, fusk/kilde/KI</a:t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dirty="0"/>
              <a:t>3.2 Delta aktivt</a:t>
            </a:r>
          </a:p>
          <a:p>
            <a:pPr marL="0" indent="0">
              <a:buNone/>
            </a:pPr>
            <a:r>
              <a:rPr lang="nb-NO" dirty="0"/>
              <a:t>Faglig: om ulike former for aktiv deltakelse, delta på arrangementer, lage avtaler og kollokviegrupper </a:t>
            </a:r>
            <a:r>
              <a:rPr lang="nb-NO" dirty="0" err="1"/>
              <a:t>etc</a:t>
            </a:r>
            <a:br>
              <a:rPr lang="nb-NO" dirty="0"/>
            </a:br>
            <a:r>
              <a:rPr lang="nb-NO" dirty="0"/>
              <a:t>Demokratisk: Ulike påvirkningskanaler som studentdemokrati, emneevaluering</a:t>
            </a:r>
          </a:p>
          <a:p>
            <a:pPr marL="0" indent="0">
              <a:buNone/>
            </a:pPr>
            <a:r>
              <a:rPr lang="nb-NO" dirty="0"/>
              <a:t>Sosialt: foreninger, arrangementer</a:t>
            </a:r>
          </a:p>
        </p:txBody>
      </p:sp>
    </p:spTree>
    <p:extLst>
      <p:ext uri="{BB962C8B-B14F-4D97-AF65-F5344CB8AC3E}">
        <p14:creationId xmlns:p14="http://schemas.microsoft.com/office/powerpoint/2010/main" val="40243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 4 Hvor kan du henvende deg og få hjelp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Studieveiledning (MN studieinfo, instituttene, lenker til sentral side om studieveiledning)</a:t>
            </a:r>
          </a:p>
          <a:p>
            <a:pPr marL="0" indent="0">
              <a:buNone/>
            </a:pPr>
            <a:r>
              <a:rPr lang="nb-NO" dirty="0" err="1"/>
              <a:t>ForVei</a:t>
            </a:r>
            <a:endParaRPr lang="nb-NO" dirty="0"/>
          </a:p>
          <a:p>
            <a:pPr marL="0" indent="0">
              <a:buNone/>
            </a:pPr>
            <a:r>
              <a:rPr lang="nb-NO" dirty="0" err="1"/>
              <a:t>SiO</a:t>
            </a:r>
            <a:r>
              <a:rPr lang="nb-NO" dirty="0"/>
              <a:t> helse/psykisk helse</a:t>
            </a:r>
          </a:p>
          <a:p>
            <a:pPr marL="0" indent="0">
              <a:buNone/>
            </a:pPr>
            <a:r>
              <a:rPr lang="nb-NO" dirty="0"/>
              <a:t>Si-Fra systemet (herunder lenke til etiske retningslinjer og retningslinjer mot trakassering)</a:t>
            </a:r>
          </a:p>
          <a:p>
            <a:pPr marL="0" indent="0">
              <a:buNone/>
            </a:pPr>
            <a:r>
              <a:rPr lang="nb-NO" dirty="0"/>
              <a:t>(Mulig lenke til </a:t>
            </a:r>
            <a:r>
              <a:rPr lang="nb-NO" dirty="0" err="1"/>
              <a:t>livsynsnøytralt</a:t>
            </a:r>
            <a:r>
              <a:rPr lang="nb-NO" dirty="0"/>
              <a:t> samtalesenter UiO / </a:t>
            </a:r>
            <a:r>
              <a:rPr lang="nb-NO" dirty="0" err="1"/>
              <a:t>gml</a:t>
            </a:r>
            <a:r>
              <a:rPr lang="nb-NO"/>
              <a:t> studentprestene)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4549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de6e283-f6b6-4558-8465-801ca126701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CCB1BA9365C54B9C3EB9E23C1B2633" ma:contentTypeVersion="17" ma:contentTypeDescription="Opprett et nytt dokument." ma:contentTypeScope="" ma:versionID="564374324299739eb5a7e530b6ad5798">
  <xsd:schema xmlns:xsd="http://www.w3.org/2001/XMLSchema" xmlns:xs="http://www.w3.org/2001/XMLSchema" xmlns:p="http://schemas.microsoft.com/office/2006/metadata/properties" xmlns:ns3="9de6e283-f6b6-4558-8465-801ca1267013" xmlns:ns4="421202cc-cfcf-450e-a55d-9487af6c1599" targetNamespace="http://schemas.microsoft.com/office/2006/metadata/properties" ma:root="true" ma:fieldsID="9d2f1fb6deb9372a229dffee75200caa" ns3:_="" ns4:_="">
    <xsd:import namespace="9de6e283-f6b6-4558-8465-801ca1267013"/>
    <xsd:import namespace="421202cc-cfcf-450e-a55d-9487af6c159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6e283-f6b6-4558-8465-801ca12670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1202cc-cfcf-450e-a55d-9487af6c1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DE1531-5EE4-431C-BF02-3FC43D9BE382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421202cc-cfcf-450e-a55d-9487af6c1599"/>
    <ds:schemaRef ds:uri="http://purl.org/dc/elements/1.1/"/>
    <ds:schemaRef ds:uri="http://schemas.microsoft.com/office/2006/metadata/properties"/>
    <ds:schemaRef ds:uri="9de6e283-f6b6-4558-8465-801ca126701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B8FCCF9-8C4A-49C4-8D9F-49397E00A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e6e283-f6b6-4558-8465-801ca1267013"/>
    <ds:schemaRef ds:uri="421202cc-cfcf-450e-a55d-9487af6c15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14AEDD-E01C-409C-8FE1-28BF407DDF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654</Words>
  <Application>Microsoft Office PowerPoint</Application>
  <PresentationFormat>Widescreen</PresentationFormat>
  <Paragraphs>59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HMS0502 Utviklende læringsmiljø</vt:lpstr>
      <vt:lpstr>Læringsmål (nye)</vt:lpstr>
      <vt:lpstr>Del 1 Hva er et godt læringsmiljø, hvorfor er det viktig  </vt:lpstr>
      <vt:lpstr>Del 2 Hva gjør MN for et godt læringsmiljø</vt:lpstr>
      <vt:lpstr>Del 3 Hva kan du selv gjøre? </vt:lpstr>
      <vt:lpstr>Del 4 Hvor kan du henvende deg og få hjelp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Sand</dc:creator>
  <cp:lastModifiedBy>Hanne Sølna</cp:lastModifiedBy>
  <cp:revision>11</cp:revision>
  <dcterms:created xsi:type="dcterms:W3CDTF">2024-05-14T11:25:44Z</dcterms:created>
  <dcterms:modified xsi:type="dcterms:W3CDTF">2024-05-29T12:39:28Z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0x01010032CCB1BA9365C54B9C3EB9E23C1B2633</vt:lpwstr>
  </property>
</Properties>
</file>