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70" r:id="rId2"/>
    <p:sldId id="264" r:id="rId3"/>
  </p:sldIdLst>
  <p:sldSz cx="12192000" cy="6858000"/>
  <p:notesSz cx="6794500" cy="99314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96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F0E7AF-4697-4106-9B73-85BAD9C52978}" type="datetimeFigureOut">
              <a:rPr lang="nb-NO" smtClean="0"/>
              <a:t>17.01.2020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9486"/>
            <a:ext cx="5435600" cy="3910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E84D24-8225-44B1-9513-277DC32C246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14908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 smtClean="0"/>
              <a:t>Hovedoverskriften</a:t>
            </a:r>
            <a:r>
              <a:rPr lang="nb-NO" dirty="0" smtClean="0"/>
              <a:t> vil være at instituttene må ta et større ansvar i kvalitetssikringen av emnebeskrivelsene og arbeidet med disse. </a:t>
            </a:r>
          </a:p>
          <a:p>
            <a:r>
              <a:rPr lang="nb-NO" dirty="0" smtClean="0"/>
              <a:t>En</a:t>
            </a:r>
            <a:r>
              <a:rPr lang="nb-NO" baseline="0" dirty="0" smtClean="0"/>
              <a:t> konsekvens av implementeringen av </a:t>
            </a:r>
            <a:r>
              <a:rPr lang="nb-NO" baseline="0" dirty="0" err="1" smtClean="0"/>
              <a:t>EpN</a:t>
            </a:r>
            <a:r>
              <a:rPr lang="nb-NO" baseline="0" dirty="0" smtClean="0"/>
              <a:t> er tidsskjema for arbeidet/prosessen og implikasjoner som dette får videre.</a:t>
            </a:r>
          </a:p>
          <a:p>
            <a:r>
              <a:rPr lang="nb-NO" baseline="0" dirty="0" smtClean="0"/>
              <a:t>Bildet ser slik ut.</a:t>
            </a:r>
          </a:p>
          <a:p>
            <a:endParaRPr lang="nb-NO" dirty="0" smtClean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A9B27C-C4E3-49C3-B409-F6B87CBD1670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23296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de 15">
            <a:extLst>
              <a:ext uri="{FF2B5EF4-FFF2-40B4-BE49-F238E27FC236}">
                <a16:creationId xmlns:a16="http://schemas.microsoft.com/office/drawing/2014/main" id="{9A03E78E-A3A3-4B18-96BB-369B77EDA8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615" y="1495176"/>
            <a:ext cx="12182771" cy="5362823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2234517"/>
            <a:ext cx="9144000" cy="1316076"/>
          </a:xfrm>
        </p:spPr>
        <p:txBody>
          <a:bodyPr anchor="b">
            <a:normAutofit/>
          </a:bodyPr>
          <a:lstStyle>
            <a:lvl1pPr algn="ctr">
              <a:defRPr sz="4265">
                <a:solidFill>
                  <a:schemeClr val="l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581726"/>
            <a:ext cx="9144000" cy="785725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133" b="1">
                <a:solidFill>
                  <a:schemeClr val="lt1"/>
                </a:solidFill>
              </a:defRPr>
            </a:lvl1pPr>
            <a:lvl2pPr marL="457051" indent="0" algn="ctr">
              <a:buNone/>
              <a:defRPr sz="1999"/>
            </a:lvl2pPr>
            <a:lvl3pPr marL="914103" indent="0" algn="ctr">
              <a:buNone/>
              <a:defRPr sz="1799"/>
            </a:lvl3pPr>
            <a:lvl4pPr marL="1371154" indent="0" algn="ctr">
              <a:buNone/>
              <a:defRPr sz="1599"/>
            </a:lvl4pPr>
            <a:lvl5pPr marL="1828206" indent="0" algn="ctr">
              <a:buNone/>
              <a:defRPr sz="1599"/>
            </a:lvl5pPr>
            <a:lvl6pPr marL="2285257" indent="0" algn="ctr">
              <a:buNone/>
              <a:defRPr sz="1599"/>
            </a:lvl6pPr>
            <a:lvl7pPr marL="2742308" indent="0" algn="ctr">
              <a:buNone/>
              <a:defRPr sz="1599"/>
            </a:lvl7pPr>
            <a:lvl8pPr marL="3199360" indent="0" algn="ctr">
              <a:buNone/>
              <a:defRPr sz="1599"/>
            </a:lvl8pPr>
            <a:lvl9pPr marL="3656411" indent="0" algn="ctr">
              <a:buNone/>
              <a:defRPr sz="1599"/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071B160B-9A00-4EFC-AFE8-9655D5BA23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60120" y="5231040"/>
            <a:ext cx="2175933" cy="511839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333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1AD0B27C-B238-4423-8677-A476C443572C}"/>
              </a:ext>
            </a:extLst>
          </p:cNvPr>
          <p:cNvSpPr>
            <a:spLocks noChangeAspect="1"/>
          </p:cNvSpPr>
          <p:nvPr userDrawn="1"/>
        </p:nvSpPr>
        <p:spPr>
          <a:xfrm>
            <a:off x="600075" y="5183048"/>
            <a:ext cx="216000" cy="215933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399">
              <a:solidFill>
                <a:schemeClr val="lt1"/>
              </a:solidFill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564D657-7885-4533-95E9-07977EB1E5F6}"/>
              </a:ext>
            </a:extLst>
          </p:cNvPr>
          <p:cNvSpPr>
            <a:spLocks noChangeAspect="1"/>
          </p:cNvSpPr>
          <p:nvPr userDrawn="1"/>
        </p:nvSpPr>
        <p:spPr>
          <a:xfrm>
            <a:off x="600075" y="5446620"/>
            <a:ext cx="216000" cy="215933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399">
              <a:solidFill>
                <a:schemeClr val="lt1"/>
              </a:solidFill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D367748-7BE7-44EC-81BA-3B5C2C15E7D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2130" y="479913"/>
            <a:ext cx="566929" cy="566754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71A4B4FE-9DF4-4F75-9702-F81B6EE27EDE}"/>
              </a:ext>
            </a:extLst>
          </p:cNvPr>
          <p:cNvSpPr txBox="1"/>
          <p:nvPr userDrawn="1"/>
        </p:nvSpPr>
        <p:spPr>
          <a:xfrm>
            <a:off x="2275783" y="565716"/>
            <a:ext cx="5488443" cy="379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66" b="1" dirty="0"/>
              <a:t>Det matematisk-naturvitenskapelige fakultet</a:t>
            </a:r>
          </a:p>
        </p:txBody>
      </p:sp>
      <p:grpSp>
        <p:nvGrpSpPr>
          <p:cNvPr id="17" name="Group 4">
            <a:extLst>
              <a:ext uri="{FF2B5EF4-FFF2-40B4-BE49-F238E27FC236}">
                <a16:creationId xmlns:a16="http://schemas.microsoft.com/office/drawing/2014/main" id="{DBF8729D-EC26-46E0-A463-FFB60D8A4A7F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749427" y="682938"/>
            <a:ext cx="585600" cy="18140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12E83AD0-CDBE-4F26-A2BE-5B57E7C52D6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A466584F-AD67-4585-ACAD-663074782B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37D1EBF0-5C4C-4CD1-B463-32F29047BE1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58A0F797-8B20-460D-9AF2-ED6C18AE2AD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CCC79193-2924-4E4D-90DA-E7B8FF8B1A1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0F0B1522-DAF1-4576-BC24-C4B07F3C7BC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</p:grpSp>
    </p:spTree>
    <p:extLst>
      <p:ext uri="{BB962C8B-B14F-4D97-AF65-F5344CB8AC3E}">
        <p14:creationId xmlns:p14="http://schemas.microsoft.com/office/powerpoint/2010/main" val="16268854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21CF630B-3D3D-45F0-AFAF-5BAFF77886F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1343753"/>
            <a:ext cx="12193524" cy="5514247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333"/>
            </a:lvl1pPr>
          </a:lstStyle>
          <a:p>
            <a:r>
              <a:rPr lang="nb-NO" dirty="0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5064000" y="1862058"/>
            <a:ext cx="2064000" cy="2063363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4265">
                <a:solidFill>
                  <a:schemeClr val="lt1"/>
                </a:solidFill>
              </a:defRPr>
            </a:lvl1pPr>
          </a:lstStyle>
          <a:p>
            <a:r>
              <a:rPr lang="nb-NO" dirty="0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5064000" y="4199229"/>
            <a:ext cx="2064000" cy="2063363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2133" b="1">
                <a:solidFill>
                  <a:schemeClr val="lt1"/>
                </a:solidFill>
              </a:defRPr>
            </a:lvl1pPr>
            <a:lvl2pPr marL="457051" indent="0" algn="ctr">
              <a:buNone/>
              <a:defRPr sz="1999"/>
            </a:lvl2pPr>
            <a:lvl3pPr marL="914103" indent="0" algn="ctr">
              <a:buNone/>
              <a:defRPr sz="1799"/>
            </a:lvl3pPr>
            <a:lvl4pPr marL="1371154" indent="0" algn="ctr">
              <a:buNone/>
              <a:defRPr sz="1599"/>
            </a:lvl4pPr>
            <a:lvl5pPr marL="1828206" indent="0" algn="ctr">
              <a:buNone/>
              <a:defRPr sz="1599"/>
            </a:lvl5pPr>
            <a:lvl6pPr marL="2285257" indent="0" algn="ctr">
              <a:buNone/>
              <a:defRPr sz="1599"/>
            </a:lvl6pPr>
            <a:lvl7pPr marL="2742308" indent="0" algn="ctr">
              <a:buNone/>
              <a:defRPr sz="1599"/>
            </a:lvl7pPr>
            <a:lvl8pPr marL="3199360" indent="0" algn="ctr">
              <a:buNone/>
              <a:defRPr sz="1599"/>
            </a:lvl8pPr>
            <a:lvl9pPr marL="3656411" indent="0" algn="ctr">
              <a:buNone/>
              <a:defRPr sz="1599"/>
            </a:lvl9pPr>
          </a:lstStyle>
          <a:p>
            <a:r>
              <a:rPr lang="nb-NO" dirty="0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201276" y="5231040"/>
            <a:ext cx="1500649" cy="511839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333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7011AA87-01BC-457A-9D24-F263E5A933A7}"/>
              </a:ext>
            </a:extLst>
          </p:cNvPr>
          <p:cNvSpPr>
            <a:spLocks noChangeAspect="1"/>
          </p:cNvSpPr>
          <p:nvPr userDrawn="1"/>
        </p:nvSpPr>
        <p:spPr>
          <a:xfrm>
            <a:off x="9836429" y="5178249"/>
            <a:ext cx="225600" cy="22553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399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1FCCCC5A-87C6-451E-AB30-6B75040B830A}"/>
              </a:ext>
            </a:extLst>
          </p:cNvPr>
          <p:cNvSpPr>
            <a:spLocks noChangeAspect="1"/>
          </p:cNvSpPr>
          <p:nvPr userDrawn="1"/>
        </p:nvSpPr>
        <p:spPr>
          <a:xfrm>
            <a:off x="9836429" y="5442200"/>
            <a:ext cx="225600" cy="22553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399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8C0CF3A2-BB35-4B5B-985F-C9049CE100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2130" y="479913"/>
            <a:ext cx="566929" cy="566754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919B5DF3-76D1-4FB2-B03A-558958BEEB81}"/>
              </a:ext>
            </a:extLst>
          </p:cNvPr>
          <p:cNvSpPr txBox="1"/>
          <p:nvPr userDrawn="1"/>
        </p:nvSpPr>
        <p:spPr>
          <a:xfrm>
            <a:off x="2275783" y="565716"/>
            <a:ext cx="5488443" cy="379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66" b="1" dirty="0"/>
              <a:t>Det matematisk-naturvitenskapelige fakultet</a:t>
            </a:r>
          </a:p>
        </p:txBody>
      </p:sp>
      <p:grpSp>
        <p:nvGrpSpPr>
          <p:cNvPr id="15" name="Group 4">
            <a:extLst>
              <a:ext uri="{FF2B5EF4-FFF2-40B4-BE49-F238E27FC236}">
                <a16:creationId xmlns:a16="http://schemas.microsoft.com/office/drawing/2014/main" id="{AC493A5E-9BD3-4E8F-9929-DFF150B39C87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749427" y="682938"/>
            <a:ext cx="585600" cy="18140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E9AC40A2-48E8-4E38-A0D0-CAEFC7530A9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7F7D78F3-9CE5-4553-8D36-258A12EF6AB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F5AC0C3A-7F3C-451F-B739-CDD50839D76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31EAB8D2-F0B4-4FAC-B38F-64CE670894F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7AF9656E-399E-4288-8913-4F1031205CD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B1C1BAEC-C920-477B-B026-EFE81143DC6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</p:grpSp>
    </p:spTree>
    <p:extLst>
      <p:ext uri="{BB962C8B-B14F-4D97-AF65-F5344CB8AC3E}">
        <p14:creationId xmlns:p14="http://schemas.microsoft.com/office/powerpoint/2010/main" val="31121413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/m bilde og stor tekst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llipse 17">
            <a:extLst>
              <a:ext uri="{FF2B5EF4-FFF2-40B4-BE49-F238E27FC236}">
                <a16:creationId xmlns:a16="http://schemas.microsoft.com/office/drawing/2014/main" id="{34E270BA-1CD5-4957-84D6-18A400390989}"/>
              </a:ext>
            </a:extLst>
          </p:cNvPr>
          <p:cNvSpPr>
            <a:spLocks noChangeAspect="1"/>
          </p:cNvSpPr>
          <p:nvPr userDrawn="1"/>
        </p:nvSpPr>
        <p:spPr>
          <a:xfrm>
            <a:off x="9836429" y="5178249"/>
            <a:ext cx="225600" cy="22553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399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21A0141D-73F1-4F3B-9CD6-75FDD560D760}"/>
              </a:ext>
            </a:extLst>
          </p:cNvPr>
          <p:cNvSpPr>
            <a:spLocks noChangeAspect="1"/>
          </p:cNvSpPr>
          <p:nvPr userDrawn="1"/>
        </p:nvSpPr>
        <p:spPr>
          <a:xfrm>
            <a:off x="9836429" y="5442200"/>
            <a:ext cx="225600" cy="22553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399"/>
          </a:p>
        </p:txBody>
      </p:sp>
      <p:sp>
        <p:nvSpPr>
          <p:cNvPr id="17" name="Plassholder for bilde 16">
            <a:extLst>
              <a:ext uri="{FF2B5EF4-FFF2-40B4-BE49-F238E27FC236}">
                <a16:creationId xmlns:a16="http://schemas.microsoft.com/office/drawing/2014/main" id="{36B2E708-3A4F-47DB-8C8F-7EC057EF7AE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1343753"/>
            <a:ext cx="12193524" cy="5514247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333"/>
            </a:lvl1pPr>
          </a:lstStyle>
          <a:p>
            <a:r>
              <a:rPr lang="nb-NO" dirty="0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3721207" y="1814261"/>
            <a:ext cx="4032000" cy="4030756"/>
          </a:xfrm>
          <a:prstGeom prst="ellipse">
            <a:avLst/>
          </a:prstGeom>
          <a:solidFill>
            <a:schemeClr val="bg1"/>
          </a:solidFill>
        </p:spPr>
        <p:txBody>
          <a:bodyPr lIns="36000" tIns="36000" rIns="36000" bIns="1080000" anchor="b">
            <a:normAutofit/>
          </a:bodyPr>
          <a:lstStyle>
            <a:lvl1pPr algn="ctr">
              <a:defRPr sz="4265">
                <a:solidFill>
                  <a:schemeClr val="accent1"/>
                </a:solidFill>
              </a:defRPr>
            </a:lvl1pPr>
          </a:lstStyle>
          <a:p>
            <a:r>
              <a:rPr lang="nb-NO" dirty="0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3872753" y="3920881"/>
            <a:ext cx="3717364" cy="722832"/>
          </a:xfrm>
          <a:prstGeom prst="rect">
            <a:avLst/>
          </a:prstGeom>
          <a:noFill/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133" b="1">
                <a:solidFill>
                  <a:schemeClr val="accent1"/>
                </a:solidFill>
              </a:defRPr>
            </a:lvl1pPr>
            <a:lvl2pPr marL="457051" indent="0" algn="ctr">
              <a:buNone/>
              <a:defRPr sz="1999"/>
            </a:lvl2pPr>
            <a:lvl3pPr marL="914103" indent="0" algn="ctr">
              <a:buNone/>
              <a:defRPr sz="1799"/>
            </a:lvl3pPr>
            <a:lvl4pPr marL="1371154" indent="0" algn="ctr">
              <a:buNone/>
              <a:defRPr sz="1599"/>
            </a:lvl4pPr>
            <a:lvl5pPr marL="1828206" indent="0" algn="ctr">
              <a:buNone/>
              <a:defRPr sz="1599"/>
            </a:lvl5pPr>
            <a:lvl6pPr marL="2285257" indent="0" algn="ctr">
              <a:buNone/>
              <a:defRPr sz="1599"/>
            </a:lvl6pPr>
            <a:lvl7pPr marL="2742308" indent="0" algn="ctr">
              <a:buNone/>
              <a:defRPr sz="1599"/>
            </a:lvl7pPr>
            <a:lvl8pPr marL="3199360" indent="0" algn="ctr">
              <a:buNone/>
              <a:defRPr sz="1599"/>
            </a:lvl8pPr>
            <a:lvl9pPr marL="3656411" indent="0" algn="ctr">
              <a:buNone/>
              <a:defRPr sz="1599"/>
            </a:lvl9pPr>
          </a:lstStyle>
          <a:p>
            <a:r>
              <a:rPr lang="nb-NO" dirty="0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201276" y="5231040"/>
            <a:ext cx="1500649" cy="511839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333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A6D3BBD-497E-444D-8817-667147E479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2130" y="479913"/>
            <a:ext cx="566929" cy="566754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A2DCEEDE-996F-4F53-AA53-892FCAE5A1F3}"/>
              </a:ext>
            </a:extLst>
          </p:cNvPr>
          <p:cNvSpPr txBox="1"/>
          <p:nvPr userDrawn="1"/>
        </p:nvSpPr>
        <p:spPr>
          <a:xfrm>
            <a:off x="2275783" y="565716"/>
            <a:ext cx="5488443" cy="379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66" b="1" dirty="0"/>
              <a:t>Det matematisk-naturvitenskapelige fakultet</a:t>
            </a:r>
          </a:p>
        </p:txBody>
      </p:sp>
      <p:grpSp>
        <p:nvGrpSpPr>
          <p:cNvPr id="13" name="Group 4">
            <a:extLst>
              <a:ext uri="{FF2B5EF4-FFF2-40B4-BE49-F238E27FC236}">
                <a16:creationId xmlns:a16="http://schemas.microsoft.com/office/drawing/2014/main" id="{E6B1FFA4-DB8A-453A-866D-42BEE933553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749427" y="682938"/>
            <a:ext cx="585600" cy="181408"/>
            <a:chOff x="699" y="-168"/>
            <a:chExt cx="810" cy="251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0E559E31-041D-4610-A582-C8215B7875A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DFF11FF-8985-45B8-87AD-4F75F97CF5A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299177C8-B844-4593-8A4D-6028B89B0D1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C206DB3E-7E5A-4118-A58E-D28E6B6BEE9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BBAE402C-300B-4295-A825-9A43E9C92F2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7BBA4532-2A30-40BC-97E0-29A2E60C633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</p:grpSp>
    </p:spTree>
    <p:extLst>
      <p:ext uri="{BB962C8B-B14F-4D97-AF65-F5344CB8AC3E}">
        <p14:creationId xmlns:p14="http://schemas.microsoft.com/office/powerpoint/2010/main" val="32749434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06258D59-7168-4E0B-A9D6-8E1FF9EA5B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5574087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721294" y="1880663"/>
            <a:ext cx="8749413" cy="1681993"/>
          </a:xfrm>
        </p:spPr>
        <p:txBody>
          <a:bodyPr wrap="square" anchor="ctr">
            <a:spAutoFit/>
          </a:bodyPr>
          <a:lstStyle>
            <a:lvl1pPr algn="ctr">
              <a:defRPr sz="5465">
                <a:solidFill>
                  <a:schemeClr val="l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69831B6B-6892-4E24-A66F-0CE8685A2D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93130" y="6019080"/>
            <a:ext cx="566929" cy="566754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DA88C679-3A11-42E0-9A8B-D596C63A662C}"/>
              </a:ext>
            </a:extLst>
          </p:cNvPr>
          <p:cNvSpPr txBox="1"/>
          <p:nvPr userDrawn="1"/>
        </p:nvSpPr>
        <p:spPr>
          <a:xfrm>
            <a:off x="4236782" y="6109253"/>
            <a:ext cx="5488443" cy="379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66" b="1" dirty="0"/>
              <a:t>Det matematisk-naturvitenskapelige fakultet</a:t>
            </a:r>
          </a:p>
        </p:txBody>
      </p:sp>
      <p:grpSp>
        <p:nvGrpSpPr>
          <p:cNvPr id="7" name="Group 4">
            <a:extLst>
              <a:ext uri="{FF2B5EF4-FFF2-40B4-BE49-F238E27FC236}">
                <a16:creationId xmlns:a16="http://schemas.microsoft.com/office/drawing/2014/main" id="{1F52A8C7-01D7-48B7-A36C-B219C7E0197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710427" y="6220803"/>
            <a:ext cx="585600" cy="181408"/>
            <a:chOff x="699" y="-168"/>
            <a:chExt cx="810" cy="251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2B391352-4D48-412C-8465-D30BD6C55EA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E19855DE-927D-4973-BC42-270C92843BF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5A2B59B8-7CF6-4668-ABCB-F4A7DD75CEA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74FD7DF4-3E30-4B20-A43D-1A4F8E87297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A64B77F7-76E3-463F-986A-ED33F912ACA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3D03E1DA-EBA2-4340-99A1-0AAE7C93187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</p:grpSp>
    </p:spTree>
    <p:extLst>
      <p:ext uri="{BB962C8B-B14F-4D97-AF65-F5344CB8AC3E}">
        <p14:creationId xmlns:p14="http://schemas.microsoft.com/office/powerpoint/2010/main" val="33745360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innholdsdeler med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0EAB2FC4-B0AF-47B9-889E-B3D3131125B4}"/>
              </a:ext>
            </a:extLst>
          </p:cNvPr>
          <p:cNvSpPr/>
          <p:nvPr userDrawn="1"/>
        </p:nvSpPr>
        <p:spPr>
          <a:xfrm>
            <a:off x="0" y="1206875"/>
            <a:ext cx="12192000" cy="5651126"/>
          </a:xfrm>
          <a:prstGeom prst="rect">
            <a:avLst/>
          </a:prstGeom>
          <a:solidFill>
            <a:srgbClr val="F5F3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399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68096" y="1576616"/>
            <a:ext cx="4800600" cy="287170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599" b="1"/>
            </a:lvl1pPr>
            <a:lvl2pPr marL="457051" indent="0">
              <a:buNone/>
              <a:defRPr sz="1999" b="1"/>
            </a:lvl2pPr>
            <a:lvl3pPr marL="914103" indent="0">
              <a:buNone/>
              <a:defRPr sz="1799" b="1"/>
            </a:lvl3pPr>
            <a:lvl4pPr marL="1371154" indent="0">
              <a:buNone/>
              <a:defRPr sz="1599" b="1"/>
            </a:lvl4pPr>
            <a:lvl5pPr marL="1828206" indent="0">
              <a:buNone/>
              <a:defRPr sz="1599" b="1"/>
            </a:lvl5pPr>
            <a:lvl6pPr marL="2285257" indent="0">
              <a:buNone/>
              <a:defRPr sz="1599" b="1"/>
            </a:lvl6pPr>
            <a:lvl7pPr marL="2742308" indent="0">
              <a:buNone/>
              <a:defRPr sz="1599" b="1"/>
            </a:lvl7pPr>
            <a:lvl8pPr marL="3199360" indent="0">
              <a:buNone/>
              <a:defRPr sz="1599" b="1"/>
            </a:lvl8pPr>
            <a:lvl9pPr marL="3656411" indent="0">
              <a:buNone/>
              <a:defRPr sz="15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17.01.2020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DFAD5ACB-59BB-4888-BC7A-DDBA47C2AC07}"/>
              </a:ext>
            </a:extLst>
          </p:cNvPr>
          <p:cNvCxnSpPr/>
          <p:nvPr userDrawn="1"/>
        </p:nvCxnSpPr>
        <p:spPr>
          <a:xfrm>
            <a:off x="6096000" y="2399559"/>
            <a:ext cx="0" cy="3647330"/>
          </a:xfrm>
          <a:prstGeom prst="line">
            <a:avLst/>
          </a:prstGeom>
          <a:ln w="12700">
            <a:solidFill>
              <a:srgbClr val="C7C1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lassholder for tekst 2">
            <a:extLst>
              <a:ext uri="{FF2B5EF4-FFF2-40B4-BE49-F238E27FC236}">
                <a16:creationId xmlns:a16="http://schemas.microsoft.com/office/drawing/2014/main" id="{E0A86587-8C70-4A7E-BC3D-1C0813361901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6623305" y="1595365"/>
            <a:ext cx="4800600" cy="287170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599" b="1"/>
            </a:lvl1pPr>
            <a:lvl2pPr marL="457051" indent="0">
              <a:buNone/>
              <a:defRPr sz="1999" b="1"/>
            </a:lvl2pPr>
            <a:lvl3pPr marL="914103" indent="0">
              <a:buNone/>
              <a:defRPr sz="1799" b="1"/>
            </a:lvl3pPr>
            <a:lvl4pPr marL="1371154" indent="0">
              <a:buNone/>
              <a:defRPr sz="1599" b="1"/>
            </a:lvl4pPr>
            <a:lvl5pPr marL="1828206" indent="0">
              <a:buNone/>
              <a:defRPr sz="1599" b="1"/>
            </a:lvl5pPr>
            <a:lvl6pPr marL="2285257" indent="0">
              <a:buNone/>
              <a:defRPr sz="1599" b="1"/>
            </a:lvl6pPr>
            <a:lvl7pPr marL="2742308" indent="0">
              <a:buNone/>
              <a:defRPr sz="1599" b="1"/>
            </a:lvl7pPr>
            <a:lvl8pPr marL="3199360" indent="0">
              <a:buNone/>
              <a:defRPr sz="1599" b="1"/>
            </a:lvl8pPr>
            <a:lvl9pPr marL="3656411" indent="0">
              <a:buNone/>
              <a:defRPr sz="15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46ECE5E-F8BE-4003-985D-ACB125166B6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768096" y="2351570"/>
            <a:ext cx="4800600" cy="364733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FCAAB143-56E5-4980-95CB-926D5CE2E50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623305" y="2370319"/>
            <a:ext cx="4800600" cy="364733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665855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17.01.2020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803989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r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BE9E5DBC-1B8D-4A0A-BE15-FE75497EC9D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8100" y="1526120"/>
            <a:ext cx="3336417" cy="2375564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466"/>
            </a:lvl1pPr>
          </a:lstStyle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B547A535-64C8-47BA-A0EF-C549CE5A7A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68100" y="3964073"/>
            <a:ext cx="3336417" cy="2375564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Plassholder for bilde 7">
            <a:extLst>
              <a:ext uri="{FF2B5EF4-FFF2-40B4-BE49-F238E27FC236}">
                <a16:creationId xmlns:a16="http://schemas.microsoft.com/office/drawing/2014/main" id="{CD8D1D19-E2BC-466E-8814-43BE87BC130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176524" y="1526120"/>
            <a:ext cx="2376297" cy="2375564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466"/>
            </a:lvl1pPr>
          </a:lstStyle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11" name="Plassholder for tekst 8">
            <a:extLst>
              <a:ext uri="{FF2B5EF4-FFF2-40B4-BE49-F238E27FC236}">
                <a16:creationId xmlns:a16="http://schemas.microsoft.com/office/drawing/2014/main" id="{07738B89-F2C1-41B7-92EF-E139FA97D3A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615228" y="1526120"/>
            <a:ext cx="2376297" cy="2375564"/>
          </a:xfrm>
          <a:prstGeom prst="rect">
            <a:avLst/>
          </a:prstGeom>
          <a:solidFill>
            <a:schemeClr val="dk1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Plassholder for bilde 7">
            <a:extLst>
              <a:ext uri="{FF2B5EF4-FFF2-40B4-BE49-F238E27FC236}">
                <a16:creationId xmlns:a16="http://schemas.microsoft.com/office/drawing/2014/main" id="{0DD46E06-C6D2-4C10-BCA4-5D9757C3326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053932" y="1526120"/>
            <a:ext cx="2376297" cy="2375564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466"/>
            </a:lvl1pPr>
          </a:lstStyle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13" name="Plassholder for bilde 7">
            <a:extLst>
              <a:ext uri="{FF2B5EF4-FFF2-40B4-BE49-F238E27FC236}">
                <a16:creationId xmlns:a16="http://schemas.microsoft.com/office/drawing/2014/main" id="{D4494FC2-94A2-40B6-9782-976365B1D3F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176523" y="3964071"/>
            <a:ext cx="4815001" cy="2375564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466"/>
            </a:lvl1pPr>
          </a:lstStyle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14" name="Plassholder for tekst 8">
            <a:extLst>
              <a:ext uri="{FF2B5EF4-FFF2-40B4-BE49-F238E27FC236}">
                <a16:creationId xmlns:a16="http://schemas.microsoft.com/office/drawing/2014/main" id="{BD395384-2AA4-43C2-BA8A-F89CC7A4EA0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053932" y="3964070"/>
            <a:ext cx="2376297" cy="2375564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5" name="Plassholder for dato 14">
            <a:extLst>
              <a:ext uri="{FF2B5EF4-FFF2-40B4-BE49-F238E27FC236}">
                <a16:creationId xmlns:a16="http://schemas.microsoft.com/office/drawing/2014/main" id="{1A23FB33-0C5E-433C-A6D7-C7CFF1937B25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pPr/>
              <a:t>17.01.2020</a:t>
            </a:fld>
            <a:endParaRPr lang="nb-NO"/>
          </a:p>
        </p:txBody>
      </p:sp>
      <p:sp>
        <p:nvSpPr>
          <p:cNvPr id="16" name="Plassholder for bunntekst 15">
            <a:extLst>
              <a:ext uri="{FF2B5EF4-FFF2-40B4-BE49-F238E27FC236}">
                <a16:creationId xmlns:a16="http://schemas.microsoft.com/office/drawing/2014/main" id="{B6FB1711-42FB-43A1-B5CC-7DF4096BB6B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7" name="Plassholder for lysbildenummer 16">
            <a:extLst>
              <a:ext uri="{FF2B5EF4-FFF2-40B4-BE49-F238E27FC236}">
                <a16:creationId xmlns:a16="http://schemas.microsoft.com/office/drawing/2014/main" id="{6CDFAB3E-FFBD-435E-867C-6F512F1938A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16667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77612E60-73D6-4E03-A75B-7B60A12C2020}"/>
              </a:ext>
            </a:extLst>
          </p:cNvPr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399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17.01.2020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880360" y="1823665"/>
            <a:ext cx="1968000" cy="1967393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599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A1B0674C-4CBD-4F5B-B1E6-8439D0BF7885}"/>
              </a:ext>
            </a:extLst>
          </p:cNvPr>
          <p:cNvCxnSpPr/>
          <p:nvPr userDrawn="1"/>
        </p:nvCxnSpPr>
        <p:spPr>
          <a:xfrm>
            <a:off x="5832730" y="1055806"/>
            <a:ext cx="480060" cy="0"/>
          </a:xfrm>
          <a:prstGeom prst="line">
            <a:avLst/>
          </a:prstGeom>
          <a:ln w="12700"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1F14E1A4-E3DE-4BED-8514-C42A8BC81D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12000" y="1823665"/>
            <a:ext cx="1968000" cy="1967393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599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E44EF5B2-5E6A-41CC-91F9-7BEF8B2EF3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343640" y="1823665"/>
            <a:ext cx="1968000" cy="1967393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599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Plassholder for tekst 6">
            <a:extLst>
              <a:ext uri="{FF2B5EF4-FFF2-40B4-BE49-F238E27FC236}">
                <a16:creationId xmlns:a16="http://schemas.microsoft.com/office/drawing/2014/main" id="{2A9AA01A-7EA8-48B1-B72A-C38F2F418EE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834257" y="3935277"/>
            <a:ext cx="1968000" cy="1967393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599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3" name="Plassholder for tekst 6">
            <a:extLst>
              <a:ext uri="{FF2B5EF4-FFF2-40B4-BE49-F238E27FC236}">
                <a16:creationId xmlns:a16="http://schemas.microsoft.com/office/drawing/2014/main" id="{4B802FF4-92EA-42A7-BF43-5990B128902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065897" y="3935277"/>
            <a:ext cx="1968000" cy="1967393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599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Plassholder for tekst 6">
            <a:extLst>
              <a:ext uri="{FF2B5EF4-FFF2-40B4-BE49-F238E27FC236}">
                <a16:creationId xmlns:a16="http://schemas.microsoft.com/office/drawing/2014/main" id="{DAA5AE86-50F7-49C1-8D68-1C0A9731921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297537" y="3935277"/>
            <a:ext cx="1968000" cy="1967393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599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555484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e 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230A4C1-3971-481E-8696-7BACB511007D}"/>
              </a:ext>
            </a:extLst>
          </p:cNvPr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rgbClr val="CCC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399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17.01.2020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 noChangeAspect="1"/>
          </p:cNvSpPr>
          <p:nvPr>
            <p:ph type="body" sz="quarter" idx="13"/>
          </p:nvPr>
        </p:nvSpPr>
        <p:spPr>
          <a:xfrm>
            <a:off x="1728216" y="2207594"/>
            <a:ext cx="2544000" cy="2543215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599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333"/>
            </a:lvl2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3C78C568-6550-42F2-AC83-DF36B9D86A68}"/>
              </a:ext>
            </a:extLst>
          </p:cNvPr>
          <p:cNvSpPr>
            <a:spLocks noGrp="1" noChangeAspect="1"/>
          </p:cNvSpPr>
          <p:nvPr>
            <p:ph type="body" sz="quarter" idx="14"/>
          </p:nvPr>
        </p:nvSpPr>
        <p:spPr>
          <a:xfrm>
            <a:off x="4824000" y="2207594"/>
            <a:ext cx="2544000" cy="2543215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599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333"/>
            </a:lvl2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D52A1348-F70D-4977-ABF0-B088B61478C8}"/>
              </a:ext>
            </a:extLst>
          </p:cNvPr>
          <p:cNvSpPr>
            <a:spLocks noGrp="1" noChangeAspect="1"/>
          </p:cNvSpPr>
          <p:nvPr>
            <p:ph type="body" sz="quarter" idx="15"/>
          </p:nvPr>
        </p:nvSpPr>
        <p:spPr>
          <a:xfrm>
            <a:off x="7919784" y="2207594"/>
            <a:ext cx="2544000" cy="2543215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599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333"/>
            </a:lvl2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1907FAE4-AE58-4689-84EB-3770B2E581C5}"/>
              </a:ext>
            </a:extLst>
          </p:cNvPr>
          <p:cNvCxnSpPr/>
          <p:nvPr userDrawn="1"/>
        </p:nvCxnSpPr>
        <p:spPr>
          <a:xfrm>
            <a:off x="5832730" y="1055806"/>
            <a:ext cx="48006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7943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768098" y="1919648"/>
            <a:ext cx="5040631" cy="407925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291070" y="1919648"/>
            <a:ext cx="5040631" cy="407925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17.01.2020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40756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68097" y="1919647"/>
            <a:ext cx="5040631" cy="287170"/>
          </a:xfrm>
        </p:spPr>
        <p:txBody>
          <a:bodyPr anchor="t">
            <a:normAutofit/>
          </a:bodyPr>
          <a:lstStyle>
            <a:lvl1pPr marL="0" indent="0">
              <a:buNone/>
              <a:defRPr sz="1866" b="1"/>
            </a:lvl1pPr>
            <a:lvl2pPr marL="457051" indent="0">
              <a:buNone/>
              <a:defRPr sz="1999" b="1"/>
            </a:lvl2pPr>
            <a:lvl3pPr marL="914103" indent="0">
              <a:buNone/>
              <a:defRPr sz="1799" b="1"/>
            </a:lvl3pPr>
            <a:lvl4pPr marL="1371154" indent="0">
              <a:buNone/>
              <a:defRPr sz="1599" b="1"/>
            </a:lvl4pPr>
            <a:lvl5pPr marL="1828206" indent="0">
              <a:buNone/>
              <a:defRPr sz="1599" b="1"/>
            </a:lvl5pPr>
            <a:lvl6pPr marL="2285257" indent="0">
              <a:buNone/>
              <a:defRPr sz="1599" b="1"/>
            </a:lvl6pPr>
            <a:lvl7pPr marL="2742308" indent="0">
              <a:buNone/>
              <a:defRPr sz="1599" b="1"/>
            </a:lvl7pPr>
            <a:lvl8pPr marL="3199360" indent="0">
              <a:buNone/>
              <a:defRPr sz="1599" b="1"/>
            </a:lvl8pPr>
            <a:lvl9pPr marL="3656411" indent="0">
              <a:buNone/>
              <a:defRPr sz="15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68097" y="2206818"/>
            <a:ext cx="5040631" cy="379208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291070" y="1919647"/>
            <a:ext cx="5040631" cy="287170"/>
          </a:xfrm>
        </p:spPr>
        <p:txBody>
          <a:bodyPr anchor="t">
            <a:normAutofit/>
          </a:bodyPr>
          <a:lstStyle>
            <a:lvl1pPr marL="0" indent="0">
              <a:buNone/>
              <a:defRPr sz="1866" b="1"/>
            </a:lvl1pPr>
            <a:lvl2pPr marL="457051" indent="0">
              <a:buNone/>
              <a:defRPr sz="1999" b="1"/>
            </a:lvl2pPr>
            <a:lvl3pPr marL="914103" indent="0">
              <a:buNone/>
              <a:defRPr sz="1799" b="1"/>
            </a:lvl3pPr>
            <a:lvl4pPr marL="1371154" indent="0">
              <a:buNone/>
              <a:defRPr sz="1599" b="1"/>
            </a:lvl4pPr>
            <a:lvl5pPr marL="1828206" indent="0">
              <a:buNone/>
              <a:defRPr sz="1599" b="1"/>
            </a:lvl5pPr>
            <a:lvl6pPr marL="2285257" indent="0">
              <a:buNone/>
              <a:defRPr sz="1599" b="1"/>
            </a:lvl6pPr>
            <a:lvl7pPr marL="2742308" indent="0">
              <a:buNone/>
              <a:defRPr sz="1599" b="1"/>
            </a:lvl7pPr>
            <a:lvl8pPr marL="3199360" indent="0">
              <a:buNone/>
              <a:defRPr sz="1599" b="1"/>
            </a:lvl8pPr>
            <a:lvl9pPr marL="3656411" indent="0">
              <a:buNone/>
              <a:defRPr sz="15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291070" y="2206818"/>
            <a:ext cx="5040631" cy="379208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17.01.2020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782381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17.01.2020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585658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17.01.2020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549671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id="{7ED4FAE7-FE04-470F-A322-C6BD7F0DD75D}"/>
              </a:ext>
            </a:extLst>
          </p:cNvPr>
          <p:cNvSpPr/>
          <p:nvPr userDrawn="1"/>
        </p:nvSpPr>
        <p:spPr>
          <a:xfrm>
            <a:off x="0" y="1495176"/>
            <a:ext cx="12192000" cy="53628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399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2413755"/>
            <a:ext cx="9144000" cy="1316076"/>
          </a:xfrm>
        </p:spPr>
        <p:txBody>
          <a:bodyPr anchor="b">
            <a:normAutofit/>
          </a:bodyPr>
          <a:lstStyle>
            <a:lvl1pPr algn="ctr">
              <a:defRPr sz="3732">
                <a:solidFill>
                  <a:schemeClr val="l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796811"/>
            <a:ext cx="9144000" cy="785725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133" b="1">
                <a:solidFill>
                  <a:schemeClr val="lt1"/>
                </a:solidFill>
              </a:defRPr>
            </a:lvl1pPr>
            <a:lvl2pPr marL="457051" indent="0" algn="ctr">
              <a:buNone/>
              <a:defRPr sz="1999"/>
            </a:lvl2pPr>
            <a:lvl3pPr marL="914103" indent="0" algn="ctr">
              <a:buNone/>
              <a:defRPr sz="1799"/>
            </a:lvl3pPr>
            <a:lvl4pPr marL="1371154" indent="0" algn="ctr">
              <a:buNone/>
              <a:defRPr sz="1599"/>
            </a:lvl4pPr>
            <a:lvl5pPr marL="1828206" indent="0" algn="ctr">
              <a:buNone/>
              <a:defRPr sz="1599"/>
            </a:lvl5pPr>
            <a:lvl6pPr marL="2285257" indent="0" algn="ctr">
              <a:buNone/>
              <a:defRPr sz="1599"/>
            </a:lvl6pPr>
            <a:lvl7pPr marL="2742308" indent="0" algn="ctr">
              <a:buNone/>
              <a:defRPr sz="1599"/>
            </a:lvl7pPr>
            <a:lvl8pPr marL="3199360" indent="0" algn="ctr">
              <a:buNone/>
              <a:defRPr sz="1599"/>
            </a:lvl8pPr>
            <a:lvl9pPr marL="3656411" indent="0" algn="ctr">
              <a:buNone/>
              <a:defRPr sz="1599"/>
            </a:lvl9pPr>
          </a:lstStyle>
          <a:p>
            <a:r>
              <a:rPr lang="en-US" smtClean="0"/>
              <a:t>Click to edit Master subtitle style</a:t>
            </a:r>
            <a:endParaRPr lang="nb-NO" dirty="0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35627A1A-62D2-42A8-ACC3-ED6BFFA3BB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2130" y="479913"/>
            <a:ext cx="566929" cy="566754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CBC08FEA-29FA-4633-9EE6-4D5DF453B752}"/>
              </a:ext>
            </a:extLst>
          </p:cNvPr>
          <p:cNvSpPr txBox="1"/>
          <p:nvPr userDrawn="1"/>
        </p:nvSpPr>
        <p:spPr>
          <a:xfrm>
            <a:off x="2275783" y="565716"/>
            <a:ext cx="5488443" cy="379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66" b="1" dirty="0"/>
              <a:t>Det matematisk-naturvitenskapelige fakultet</a:t>
            </a:r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A78B141A-E1F9-4B6B-AB06-A43A9B333B69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749427" y="682938"/>
            <a:ext cx="585600" cy="181408"/>
            <a:chOff x="699" y="-168"/>
            <a:chExt cx="810" cy="251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B3F472EC-14D5-4FFE-9D7A-766A00F7367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A60137B8-8336-444A-8450-141A9D3377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65B1F1AD-9372-40BA-B71A-E501F11B84D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0F9CDD28-40F9-4656-8D6C-8B93880DF95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50472E25-ADE3-410A-85EF-F10FB0955F7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0B20A05F-2A56-4823-9122-8B62D8BADD2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</p:grpSp>
      <p:sp>
        <p:nvSpPr>
          <p:cNvPr id="19" name="Ellipse 18">
            <a:extLst>
              <a:ext uri="{FF2B5EF4-FFF2-40B4-BE49-F238E27FC236}">
                <a16:creationId xmlns:a16="http://schemas.microsoft.com/office/drawing/2014/main" id="{6AFCA1C8-BACB-4544-8D6F-E9DED43E23B9}"/>
              </a:ext>
            </a:extLst>
          </p:cNvPr>
          <p:cNvSpPr>
            <a:spLocks noChangeAspect="1"/>
          </p:cNvSpPr>
          <p:nvPr userDrawn="1"/>
        </p:nvSpPr>
        <p:spPr>
          <a:xfrm>
            <a:off x="5856000" y="4419651"/>
            <a:ext cx="480000" cy="479852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399">
              <a:solidFill>
                <a:schemeClr val="lt1"/>
              </a:solidFill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814A7285-3055-4647-BC2A-C6D5A8AF103F}"/>
              </a:ext>
            </a:extLst>
          </p:cNvPr>
          <p:cNvSpPr>
            <a:spLocks noChangeAspect="1"/>
          </p:cNvSpPr>
          <p:nvPr userDrawn="1"/>
        </p:nvSpPr>
        <p:spPr>
          <a:xfrm>
            <a:off x="5856000" y="5031045"/>
            <a:ext cx="480000" cy="479852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399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6452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768097" y="383930"/>
            <a:ext cx="10563604" cy="479912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68096" y="1919649"/>
            <a:ext cx="10561320" cy="407925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768096" y="6478811"/>
            <a:ext cx="846221" cy="23995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333">
                <a:solidFill>
                  <a:schemeClr val="dk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17.01.2020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2374233" y="6478811"/>
            <a:ext cx="7443537" cy="23995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333">
                <a:solidFill>
                  <a:schemeClr val="dk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044989" y="6478811"/>
            <a:ext cx="308811" cy="239957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333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7B422D6A-1596-4F97-B0A0-875892A68C1A}"/>
              </a:ext>
            </a:extLst>
          </p:cNvPr>
          <p:cNvCxnSpPr/>
          <p:nvPr userDrawn="1"/>
        </p:nvCxnSpPr>
        <p:spPr>
          <a:xfrm>
            <a:off x="5832730" y="1055806"/>
            <a:ext cx="48006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2702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ctr" defTabSz="914103" rtl="0" eaLnBrk="1" latinLnBrk="0" hangingPunct="1">
        <a:lnSpc>
          <a:spcPct val="100000"/>
        </a:lnSpc>
        <a:spcBef>
          <a:spcPct val="0"/>
        </a:spcBef>
        <a:buNone/>
        <a:defRPr sz="2932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26" indent="-239922" algn="l" defTabSz="914103" rtl="0" eaLnBrk="1" latinLnBrk="0" hangingPunct="1">
        <a:lnSpc>
          <a:spcPct val="100000"/>
        </a:lnSpc>
        <a:spcBef>
          <a:spcPts val="1000"/>
        </a:spcBef>
        <a:buClr>
          <a:schemeClr val="accent1"/>
        </a:buClr>
        <a:buFont typeface="Verdana" panose="020B0604030504040204" pitchFamily="34" charset="0"/>
        <a:buChar char="•"/>
        <a:defRPr sz="1866" kern="1200">
          <a:solidFill>
            <a:schemeClr val="tx1"/>
          </a:solidFill>
          <a:latin typeface="+mn-lt"/>
          <a:ea typeface="+mn-ea"/>
          <a:cs typeface="+mn-cs"/>
        </a:defRPr>
      </a:lvl1pPr>
      <a:lvl2pPr marL="479844" indent="-239922" algn="l" defTabSz="914103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Font typeface="Arial" panose="020B0604020202020204" pitchFamily="34" charset="0"/>
        <a:buChar char="•"/>
        <a:defRPr lang="nb-NO" sz="1599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719766" indent="-239922" algn="l" defTabSz="914103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Font typeface="Arial" panose="020B0604020202020204" pitchFamily="34" charset="0"/>
        <a:buChar char="•"/>
        <a:defRPr lang="nb-NO" sz="1599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959688" indent="-239922" algn="l" defTabSz="914103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Font typeface="Arial" panose="020B0604020202020204" pitchFamily="34" charset="0"/>
        <a:buChar char="•"/>
        <a:defRPr lang="nb-NO" sz="1466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199610" indent="-239922" algn="l" defTabSz="914103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Font typeface="Arial" panose="020B0604020202020204" pitchFamily="34" charset="0"/>
        <a:buChar char="•"/>
        <a:defRPr lang="nb-NO" sz="1466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3783" indent="-228526" algn="l" defTabSz="9141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70834" indent="-228526" algn="l" defTabSz="9141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7886" indent="-228526" algn="l" defTabSz="9141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4937" indent="-228526" algn="l" defTabSz="9141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51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03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54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06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257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08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360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411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995" y="388636"/>
            <a:ext cx="10558061" cy="653700"/>
          </a:xfrm>
        </p:spPr>
        <p:txBody>
          <a:bodyPr>
            <a:normAutofit/>
          </a:bodyPr>
          <a:lstStyle/>
          <a:p>
            <a:r>
              <a:rPr lang="nb-NO" dirty="0" smtClean="0"/>
              <a:t>Tidslinje </a:t>
            </a:r>
            <a:r>
              <a:rPr lang="nb-NO" dirty="0" err="1" smtClean="0"/>
              <a:t>EpN</a:t>
            </a:r>
            <a:r>
              <a:rPr lang="nb-NO" dirty="0" smtClean="0"/>
              <a:t> for planlegging av 2020H</a:t>
            </a:r>
            <a:endParaRPr lang="nb-NO" dirty="0"/>
          </a:p>
        </p:txBody>
      </p:sp>
      <p:grpSp>
        <p:nvGrpSpPr>
          <p:cNvPr id="3" name="Group 2"/>
          <p:cNvGrpSpPr/>
          <p:nvPr/>
        </p:nvGrpSpPr>
        <p:grpSpPr>
          <a:xfrm>
            <a:off x="169818" y="1595966"/>
            <a:ext cx="11808822" cy="4862207"/>
            <a:chOff x="285234" y="1493580"/>
            <a:chExt cx="8211066" cy="3052979"/>
          </a:xfrm>
        </p:grpSpPr>
        <p:sp>
          <p:nvSpPr>
            <p:cNvPr id="5" name="Notched Right Arrow 4"/>
            <p:cNvSpPr/>
            <p:nvPr/>
          </p:nvSpPr>
          <p:spPr>
            <a:xfrm>
              <a:off x="576263" y="2358073"/>
              <a:ext cx="7920037" cy="1224280"/>
            </a:xfrm>
            <a:prstGeom prst="notchedRightArrow">
              <a:avLst/>
            </a:prstGeom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" name="Freeform 5"/>
            <p:cNvSpPr/>
            <p:nvPr/>
          </p:nvSpPr>
          <p:spPr>
            <a:xfrm>
              <a:off x="285234" y="1628721"/>
              <a:ext cx="1438049" cy="1103854"/>
            </a:xfrm>
            <a:custGeom>
              <a:avLst/>
              <a:gdLst>
                <a:gd name="connsiteX0" fmla="*/ 0 w 1369570"/>
                <a:gd name="connsiteY0" fmla="*/ 0 h 1224280"/>
                <a:gd name="connsiteX1" fmla="*/ 1369570 w 1369570"/>
                <a:gd name="connsiteY1" fmla="*/ 0 h 1224280"/>
                <a:gd name="connsiteX2" fmla="*/ 1369570 w 1369570"/>
                <a:gd name="connsiteY2" fmla="*/ 1224280 h 1224280"/>
                <a:gd name="connsiteX3" fmla="*/ 0 w 1369570"/>
                <a:gd name="connsiteY3" fmla="*/ 1224280 h 1224280"/>
                <a:gd name="connsiteX4" fmla="*/ 0 w 1369570"/>
                <a:gd name="connsiteY4" fmla="*/ 0 h 1224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9570" h="1224280">
                  <a:moveTo>
                    <a:pt x="0" y="0"/>
                  </a:moveTo>
                  <a:lnTo>
                    <a:pt x="1369570" y="0"/>
                  </a:lnTo>
                  <a:lnTo>
                    <a:pt x="1369570" y="1224280"/>
                  </a:lnTo>
                  <a:lnTo>
                    <a:pt x="0" y="12242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2716" tIns="132716" rIns="132716" bIns="132716" numCol="1" spcCol="1270" anchor="b" anchorCtr="0">
              <a:noAutofit/>
            </a:bodyPr>
            <a:lstStyle/>
            <a:p>
              <a:pPr marL="0" marR="0" lvl="0" indent="0" algn="ctr" defTabSz="829464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866" b="1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2</a:t>
              </a:r>
              <a:r>
                <a:rPr kumimoji="0" lang="en-US" sz="1866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. </a:t>
              </a:r>
              <a:r>
                <a:rPr kumimoji="0" lang="en-US" sz="1866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desember</a:t>
              </a:r>
              <a:endParaRPr kumimoji="0" lang="en-US" sz="1866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829464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66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Overføring</a:t>
              </a:r>
              <a:r>
                <a:rPr kumimoji="0" lang="en-US" sz="1866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</a:t>
              </a:r>
              <a:r>
                <a:rPr kumimoji="0" lang="en-US" sz="1866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til</a:t>
              </a:r>
              <a:r>
                <a:rPr kumimoji="0" lang="en-US" sz="1866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</a:t>
              </a:r>
              <a:r>
                <a:rPr kumimoji="0" lang="en-US" sz="1866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EpN</a:t>
              </a:r>
              <a:endParaRPr kumimoji="0" lang="en-US" sz="1866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851224" y="2817178"/>
              <a:ext cx="306070" cy="306070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Freeform 7"/>
            <p:cNvSpPr/>
            <p:nvPr/>
          </p:nvSpPr>
          <p:spPr>
            <a:xfrm>
              <a:off x="1388952" y="3209036"/>
              <a:ext cx="1494570" cy="1337523"/>
            </a:xfrm>
            <a:custGeom>
              <a:avLst/>
              <a:gdLst>
                <a:gd name="connsiteX0" fmla="*/ 0 w 1369570"/>
                <a:gd name="connsiteY0" fmla="*/ 0 h 1224280"/>
                <a:gd name="connsiteX1" fmla="*/ 1369570 w 1369570"/>
                <a:gd name="connsiteY1" fmla="*/ 0 h 1224280"/>
                <a:gd name="connsiteX2" fmla="*/ 1369570 w 1369570"/>
                <a:gd name="connsiteY2" fmla="*/ 1224280 h 1224280"/>
                <a:gd name="connsiteX3" fmla="*/ 0 w 1369570"/>
                <a:gd name="connsiteY3" fmla="*/ 1224280 h 1224280"/>
                <a:gd name="connsiteX4" fmla="*/ 0 w 1369570"/>
                <a:gd name="connsiteY4" fmla="*/ 0 h 1224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9570" h="1224280">
                  <a:moveTo>
                    <a:pt x="0" y="0"/>
                  </a:moveTo>
                  <a:lnTo>
                    <a:pt x="1369570" y="0"/>
                  </a:lnTo>
                  <a:lnTo>
                    <a:pt x="1369570" y="1224280"/>
                  </a:lnTo>
                  <a:lnTo>
                    <a:pt x="0" y="12242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2716" tIns="132716" rIns="132716" bIns="132716" numCol="1" spcCol="1270" anchor="t" anchorCtr="0">
              <a:noAutofit/>
            </a:bodyPr>
            <a:lstStyle/>
            <a:p>
              <a:pPr marL="0" marR="0" lvl="0" indent="0" algn="ctr" defTabSz="829464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66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26. </a:t>
              </a:r>
              <a:r>
                <a:rPr kumimoji="0" lang="en-US" sz="1866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februar</a:t>
              </a:r>
              <a:endParaRPr kumimoji="0" lang="en-US" sz="1866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829464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66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Senest</a:t>
              </a:r>
              <a:r>
                <a:rPr kumimoji="0" lang="en-US" sz="1866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</a:t>
              </a:r>
              <a:r>
                <a:rPr lang="en-US" sz="1866" dirty="0" err="1" smtClean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vitenskape</a:t>
              </a:r>
              <a:r>
                <a:rPr kumimoji="0" lang="en-US" sz="1866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lige</a:t>
              </a:r>
              <a:r>
                <a:rPr kumimoji="0" lang="en-US" sz="1866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</a:t>
              </a:r>
              <a:r>
                <a:rPr kumimoji="0" lang="en-US" sz="1866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inn </a:t>
              </a:r>
              <a:r>
                <a:rPr kumimoji="0" lang="en-US" sz="1866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i</a:t>
              </a:r>
              <a:r>
                <a:rPr kumimoji="0" lang="en-US" sz="1866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</a:t>
              </a:r>
              <a:r>
                <a:rPr kumimoji="0" lang="en-US" sz="1866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EpN</a:t>
              </a:r>
              <a:endParaRPr kumimoji="0" lang="en-US" sz="1866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1983203" y="2817177"/>
              <a:ext cx="306070" cy="306070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Freeform 9"/>
            <p:cNvSpPr/>
            <p:nvPr/>
          </p:nvSpPr>
          <p:spPr>
            <a:xfrm>
              <a:off x="3210419" y="2688155"/>
              <a:ext cx="1369570" cy="1224280"/>
            </a:xfrm>
            <a:custGeom>
              <a:avLst/>
              <a:gdLst>
                <a:gd name="connsiteX0" fmla="*/ 0 w 1369570"/>
                <a:gd name="connsiteY0" fmla="*/ 0 h 1224280"/>
                <a:gd name="connsiteX1" fmla="*/ 1369570 w 1369570"/>
                <a:gd name="connsiteY1" fmla="*/ 0 h 1224280"/>
                <a:gd name="connsiteX2" fmla="*/ 1369570 w 1369570"/>
                <a:gd name="connsiteY2" fmla="*/ 1224280 h 1224280"/>
                <a:gd name="connsiteX3" fmla="*/ 0 w 1369570"/>
                <a:gd name="connsiteY3" fmla="*/ 1224280 h 1224280"/>
                <a:gd name="connsiteX4" fmla="*/ 0 w 1369570"/>
                <a:gd name="connsiteY4" fmla="*/ 0 h 1224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9570" h="1224280">
                  <a:moveTo>
                    <a:pt x="0" y="0"/>
                  </a:moveTo>
                  <a:lnTo>
                    <a:pt x="1369570" y="0"/>
                  </a:lnTo>
                  <a:lnTo>
                    <a:pt x="1369570" y="1224280"/>
                  </a:lnTo>
                  <a:lnTo>
                    <a:pt x="0" y="12242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2716" tIns="132716" rIns="132716" bIns="132716" numCol="1" spcCol="1270" anchor="b" anchorCtr="0">
              <a:noAutofit/>
            </a:bodyPr>
            <a:lstStyle/>
            <a:p>
              <a:pPr marL="0" marR="0" lvl="0" indent="0" algn="ctr" defTabSz="829464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66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før</a:t>
              </a:r>
              <a:r>
                <a:rPr kumimoji="0" lang="en-US" sz="1866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</a:t>
              </a:r>
              <a:r>
                <a:rPr kumimoji="0" lang="en-US" sz="1866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16. </a:t>
              </a:r>
              <a:r>
                <a:rPr kumimoji="0" lang="en-US" sz="1866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mars</a:t>
              </a:r>
              <a:endParaRPr kumimoji="0" lang="en-US" sz="1866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829464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66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UU </a:t>
              </a:r>
              <a:r>
                <a:rPr kumimoji="0" lang="en-US" sz="1866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eller</a:t>
              </a:r>
              <a:r>
                <a:rPr kumimoji="0" lang="en-US" sz="1866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</a:t>
              </a:r>
              <a:r>
                <a:rPr kumimoji="0" lang="en-US" sz="1866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tilsvarende</a:t>
              </a:r>
              <a:endParaRPr kumimoji="0" lang="en-US" sz="1866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3696212" y="2817177"/>
              <a:ext cx="306070" cy="306070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3036370" y="2018225"/>
              <a:ext cx="1721668" cy="1339860"/>
            </a:xfrm>
            <a:custGeom>
              <a:avLst/>
              <a:gdLst>
                <a:gd name="connsiteX0" fmla="*/ 0 w 1369570"/>
                <a:gd name="connsiteY0" fmla="*/ 0 h 1224280"/>
                <a:gd name="connsiteX1" fmla="*/ 1369570 w 1369570"/>
                <a:gd name="connsiteY1" fmla="*/ 0 h 1224280"/>
                <a:gd name="connsiteX2" fmla="*/ 1369570 w 1369570"/>
                <a:gd name="connsiteY2" fmla="*/ 1224280 h 1224280"/>
                <a:gd name="connsiteX3" fmla="*/ 0 w 1369570"/>
                <a:gd name="connsiteY3" fmla="*/ 1224280 h 1224280"/>
                <a:gd name="connsiteX4" fmla="*/ 0 w 1369570"/>
                <a:gd name="connsiteY4" fmla="*/ 0 h 1224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9570" h="1224280">
                  <a:moveTo>
                    <a:pt x="0" y="0"/>
                  </a:moveTo>
                  <a:lnTo>
                    <a:pt x="1369570" y="0"/>
                  </a:lnTo>
                  <a:lnTo>
                    <a:pt x="1369570" y="1224280"/>
                  </a:lnTo>
                  <a:lnTo>
                    <a:pt x="0" y="12242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2716" tIns="132716" rIns="132716" bIns="132716" numCol="1" spcCol="1270" anchor="t" anchorCtr="0">
              <a:noAutofit/>
            </a:bodyPr>
            <a:lstStyle/>
            <a:p>
              <a:pPr marL="0" marR="0" lvl="0" indent="0" algn="ctr" defTabSz="829464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784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66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16. </a:t>
              </a:r>
              <a:r>
                <a:rPr kumimoji="0" lang="en-US" sz="1866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mars</a:t>
              </a:r>
              <a:endParaRPr kumimoji="0" lang="en-US" sz="1866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829464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784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66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Siste</a:t>
              </a:r>
              <a:r>
                <a:rPr kumimoji="0" lang="en-US" sz="1866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</a:t>
              </a:r>
              <a:r>
                <a:rPr kumimoji="0" lang="en-US" sz="1866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frist</a:t>
              </a:r>
              <a:r>
                <a:rPr kumimoji="0" lang="en-US" sz="1866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</a:t>
              </a:r>
              <a:r>
                <a:rPr kumimoji="0" lang="en-US" sz="1866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til</a:t>
              </a:r>
              <a:r>
                <a:rPr kumimoji="0" lang="en-US" sz="1866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</a:t>
              </a:r>
              <a:r>
                <a:rPr lang="en-US" sz="1866" dirty="0" err="1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/>
                </a:rPr>
                <a:t>s</a:t>
              </a:r>
              <a:r>
                <a:rPr kumimoji="0" lang="en-US" sz="1866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tudieplan</a:t>
              </a:r>
              <a:r>
                <a:rPr kumimoji="0" lang="en-US" sz="1866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</a:t>
              </a:r>
              <a:r>
                <a:rPr kumimoji="0" lang="en-US" sz="1866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MN</a:t>
              </a:r>
            </a:p>
          </p:txBody>
        </p:sp>
        <p:sp>
          <p:nvSpPr>
            <p:cNvPr id="13" name="Oval 12"/>
            <p:cNvSpPr/>
            <p:nvPr/>
          </p:nvSpPr>
          <p:spPr>
            <a:xfrm>
              <a:off x="7382871" y="2827736"/>
              <a:ext cx="306070" cy="306070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4644701" y="1493580"/>
              <a:ext cx="1369570" cy="1224280"/>
            </a:xfrm>
            <a:custGeom>
              <a:avLst/>
              <a:gdLst>
                <a:gd name="connsiteX0" fmla="*/ 0 w 1369570"/>
                <a:gd name="connsiteY0" fmla="*/ 0 h 1224280"/>
                <a:gd name="connsiteX1" fmla="*/ 1369570 w 1369570"/>
                <a:gd name="connsiteY1" fmla="*/ 0 h 1224280"/>
                <a:gd name="connsiteX2" fmla="*/ 1369570 w 1369570"/>
                <a:gd name="connsiteY2" fmla="*/ 1224280 h 1224280"/>
                <a:gd name="connsiteX3" fmla="*/ 0 w 1369570"/>
                <a:gd name="connsiteY3" fmla="*/ 1224280 h 1224280"/>
                <a:gd name="connsiteX4" fmla="*/ 0 w 1369570"/>
                <a:gd name="connsiteY4" fmla="*/ 0 h 1224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9570" h="1224280">
                  <a:moveTo>
                    <a:pt x="0" y="0"/>
                  </a:moveTo>
                  <a:lnTo>
                    <a:pt x="1369570" y="0"/>
                  </a:lnTo>
                  <a:lnTo>
                    <a:pt x="1369570" y="1224280"/>
                  </a:lnTo>
                  <a:lnTo>
                    <a:pt x="0" y="12242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2716" tIns="132716" rIns="132716" bIns="132716" numCol="1" spcCol="1270" anchor="b" anchorCtr="0">
              <a:noAutofit/>
            </a:bodyPr>
            <a:lstStyle/>
            <a:p>
              <a:pPr marL="0" marR="0" lvl="0" indent="0" algn="ctr" defTabSz="829464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66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ca 1.-15. </a:t>
              </a:r>
              <a:r>
                <a:rPr kumimoji="0" lang="en-US" sz="1866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april</a:t>
              </a:r>
              <a:endParaRPr kumimoji="0" lang="en-US" sz="1866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829464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66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Overføring</a:t>
              </a:r>
              <a:r>
                <a:rPr kumimoji="0" lang="en-US" sz="1866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</a:t>
              </a:r>
              <a:r>
                <a:rPr kumimoji="0" lang="en-US" sz="1866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EpN</a:t>
              </a:r>
              <a:r>
                <a:rPr kumimoji="0" lang="en-US" sz="1866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</a:t>
              </a:r>
              <a:r>
                <a:rPr kumimoji="0" lang="en-US" sz="1866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til</a:t>
              </a:r>
              <a:r>
                <a:rPr kumimoji="0" lang="en-US" sz="1866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</a:t>
              </a:r>
              <a:r>
                <a:rPr kumimoji="0" lang="en-US" sz="1866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FS </a:t>
              </a:r>
              <a:r>
                <a:rPr kumimoji="0" lang="en-US" sz="1866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til</a:t>
              </a:r>
              <a:r>
                <a:rPr kumimoji="0" lang="en-US" sz="1866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Vortex</a:t>
              </a:r>
              <a:endParaRPr kumimoji="0" lang="en-US" sz="1866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4961392" y="2817177"/>
              <a:ext cx="736188" cy="306070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</p:grpSp>
      <p:sp>
        <p:nvSpPr>
          <p:cNvPr id="21" name="Freeform 20"/>
          <p:cNvSpPr/>
          <p:nvPr/>
        </p:nvSpPr>
        <p:spPr>
          <a:xfrm>
            <a:off x="9561716" y="1971953"/>
            <a:ext cx="1831645" cy="1631870"/>
          </a:xfrm>
          <a:custGeom>
            <a:avLst/>
            <a:gdLst>
              <a:gd name="connsiteX0" fmla="*/ 0 w 1369570"/>
              <a:gd name="connsiteY0" fmla="*/ 0 h 1224280"/>
              <a:gd name="connsiteX1" fmla="*/ 1369570 w 1369570"/>
              <a:gd name="connsiteY1" fmla="*/ 0 h 1224280"/>
              <a:gd name="connsiteX2" fmla="*/ 1369570 w 1369570"/>
              <a:gd name="connsiteY2" fmla="*/ 1224280 h 1224280"/>
              <a:gd name="connsiteX3" fmla="*/ 0 w 1369570"/>
              <a:gd name="connsiteY3" fmla="*/ 1224280 h 1224280"/>
              <a:gd name="connsiteX4" fmla="*/ 0 w 1369570"/>
              <a:gd name="connsiteY4" fmla="*/ 0 h 1224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9570" h="1224280">
                <a:moveTo>
                  <a:pt x="0" y="0"/>
                </a:moveTo>
                <a:lnTo>
                  <a:pt x="1369570" y="0"/>
                </a:lnTo>
                <a:lnTo>
                  <a:pt x="1369570" y="1224280"/>
                </a:lnTo>
                <a:lnTo>
                  <a:pt x="0" y="122428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32716" tIns="132716" rIns="132716" bIns="132716" numCol="1" spcCol="1270" anchor="b" anchorCtr="0">
            <a:noAutofit/>
          </a:bodyPr>
          <a:lstStyle/>
          <a:p>
            <a:pPr marL="0" marR="0" lvl="0" indent="0" algn="ctr" defTabSz="829464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6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ca 25.mai</a:t>
            </a:r>
            <a:endParaRPr kumimoji="0" lang="en-US" sz="1866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829464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6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Publisering</a:t>
            </a:r>
            <a:r>
              <a:rPr kumimoji="0" lang="en-US" sz="1866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Vortex</a:t>
            </a:r>
            <a:endParaRPr kumimoji="0" lang="en-US" sz="1866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8" name="Freeform 17"/>
          <p:cNvSpPr/>
          <p:nvPr/>
        </p:nvSpPr>
        <p:spPr>
          <a:xfrm>
            <a:off x="3719803" y="1818986"/>
            <a:ext cx="3157862" cy="2133875"/>
          </a:xfrm>
          <a:custGeom>
            <a:avLst/>
            <a:gdLst>
              <a:gd name="connsiteX0" fmla="*/ 0 w 1369570"/>
              <a:gd name="connsiteY0" fmla="*/ 0 h 1224280"/>
              <a:gd name="connsiteX1" fmla="*/ 1369570 w 1369570"/>
              <a:gd name="connsiteY1" fmla="*/ 0 h 1224280"/>
              <a:gd name="connsiteX2" fmla="*/ 1369570 w 1369570"/>
              <a:gd name="connsiteY2" fmla="*/ 1224280 h 1224280"/>
              <a:gd name="connsiteX3" fmla="*/ 0 w 1369570"/>
              <a:gd name="connsiteY3" fmla="*/ 1224280 h 1224280"/>
              <a:gd name="connsiteX4" fmla="*/ 0 w 1369570"/>
              <a:gd name="connsiteY4" fmla="*/ 0 h 1224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9570" h="1224280">
                <a:moveTo>
                  <a:pt x="0" y="0"/>
                </a:moveTo>
                <a:lnTo>
                  <a:pt x="1369570" y="0"/>
                </a:lnTo>
                <a:lnTo>
                  <a:pt x="1369570" y="1224280"/>
                </a:lnTo>
                <a:lnTo>
                  <a:pt x="0" y="122428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32716" tIns="132716" rIns="132716" bIns="132716" numCol="1" spcCol="1270" anchor="t" anchorCtr="0">
            <a:noAutofit/>
          </a:bodyPr>
          <a:lstStyle/>
          <a:p>
            <a:pPr marL="0" marR="0" lvl="0" indent="0" algn="ctr" defTabSz="829464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784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6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Frist </a:t>
            </a:r>
            <a:r>
              <a:rPr kumimoji="0" lang="en-US" sz="1866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innmelding</a:t>
            </a:r>
            <a:r>
              <a:rPr kumimoji="0" lang="en-US" sz="1866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lang="en-US" sz="1866" dirty="0" err="1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/>
              </a:rPr>
              <a:t>skriftlig</a:t>
            </a:r>
            <a:r>
              <a:rPr lang="en-US" sz="1866" dirty="0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/>
              </a:rPr>
              <a:t> digital </a:t>
            </a:r>
            <a:r>
              <a:rPr lang="en-US" sz="1866" dirty="0" err="1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/>
              </a:rPr>
              <a:t>eksamen</a:t>
            </a:r>
            <a:endParaRPr kumimoji="0" lang="en-US" sz="1866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1545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Andre frister og oppgaver i </a:t>
            </a:r>
            <a:r>
              <a:rPr lang="nb-NO" dirty="0" err="1"/>
              <a:t>EpN</a:t>
            </a:r>
            <a:r>
              <a:rPr lang="nb-NO" dirty="0"/>
              <a:t>-</a:t>
            </a:r>
            <a:r>
              <a:rPr lang="nb-NO" dirty="0" err="1"/>
              <a:t>Vortex</a:t>
            </a:r>
            <a:r>
              <a:rPr lang="nb-NO" dirty="0"/>
              <a:t>-perioden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nb-NO" sz="1600" b="1" dirty="0" smtClean="0"/>
              <a:t>1.des: åpning </a:t>
            </a:r>
            <a:r>
              <a:rPr lang="nb-NO" sz="1600" b="1" dirty="0" err="1"/>
              <a:t>EpN</a:t>
            </a:r>
            <a:endParaRPr lang="nb-NO" sz="1600" b="1" dirty="0"/>
          </a:p>
          <a:p>
            <a:r>
              <a:rPr lang="nb-NO" sz="1600" b="1" dirty="0" smtClean="0"/>
              <a:t>26.feb: senest </a:t>
            </a:r>
            <a:r>
              <a:rPr lang="nb-NO" sz="1600" b="1" dirty="0"/>
              <a:t>vitenskapelig inn i </a:t>
            </a:r>
            <a:r>
              <a:rPr lang="nb-NO" sz="1600" b="1" dirty="0" err="1"/>
              <a:t>EpN</a:t>
            </a:r>
            <a:endParaRPr lang="nb-NO" sz="1600" b="1" dirty="0"/>
          </a:p>
          <a:p>
            <a:r>
              <a:rPr lang="nb-NO" sz="1600" dirty="0" smtClean="0"/>
              <a:t>1.mar: </a:t>
            </a:r>
            <a:r>
              <a:rPr lang="nb-NO" sz="1600" dirty="0"/>
              <a:t>søknadsfrist EU-søkere/tidligsvar </a:t>
            </a:r>
            <a:r>
              <a:rPr lang="nb-NO" sz="1600" dirty="0" smtClean="0"/>
              <a:t>master 20H</a:t>
            </a:r>
            <a:endParaRPr lang="nb-NO" sz="1600" dirty="0"/>
          </a:p>
          <a:p>
            <a:r>
              <a:rPr lang="nb-NO" sz="1600" b="1" dirty="0" smtClean="0"/>
              <a:t>16.mar: frist </a:t>
            </a:r>
            <a:r>
              <a:rPr lang="nb-NO" sz="1600" b="1" dirty="0" err="1"/>
              <a:t>EpN</a:t>
            </a:r>
            <a:r>
              <a:rPr lang="nb-NO" sz="1600" b="1" dirty="0"/>
              <a:t> institutt</a:t>
            </a:r>
          </a:p>
          <a:p>
            <a:r>
              <a:rPr lang="nb-NO" sz="1600" b="1" dirty="0" smtClean="0"/>
              <a:t>16.mar: siste </a:t>
            </a:r>
            <a:r>
              <a:rPr lang="nb-NO" sz="1600" b="1" dirty="0"/>
              <a:t>frist studieplansaker i UU institutt</a:t>
            </a:r>
          </a:p>
          <a:p>
            <a:r>
              <a:rPr lang="nb-NO" sz="1600" dirty="0" smtClean="0"/>
              <a:t>16.mar: frist programendringer </a:t>
            </a:r>
            <a:r>
              <a:rPr lang="nb-NO" sz="1600" dirty="0"/>
              <a:t>studieår </a:t>
            </a:r>
            <a:r>
              <a:rPr lang="nb-NO" sz="1600" dirty="0" smtClean="0"/>
              <a:t>21/22</a:t>
            </a:r>
            <a:endParaRPr lang="nb-NO" sz="1600" dirty="0"/>
          </a:p>
          <a:p>
            <a:r>
              <a:rPr lang="nb-NO" sz="1600" dirty="0" smtClean="0"/>
              <a:t>27.mar</a:t>
            </a:r>
            <a:r>
              <a:rPr lang="nb-NO" sz="1600" dirty="0" smtClean="0"/>
              <a:t>: oppstartsmøte undervisningsplanlegging</a:t>
            </a:r>
            <a:endParaRPr lang="nb-NO" sz="1600" dirty="0"/>
          </a:p>
          <a:p>
            <a:r>
              <a:rPr lang="nb-NO" sz="1600" b="1" dirty="0" err="1" smtClean="0"/>
              <a:t>ca</a:t>
            </a:r>
            <a:r>
              <a:rPr lang="nb-NO" sz="1600" b="1" dirty="0" smtClean="0"/>
              <a:t> 1.apr: overføring </a:t>
            </a:r>
            <a:r>
              <a:rPr lang="nb-NO" sz="1600" b="1" dirty="0"/>
              <a:t>fra </a:t>
            </a:r>
            <a:r>
              <a:rPr lang="nb-NO" sz="1600" b="1" dirty="0" err="1"/>
              <a:t>EpN</a:t>
            </a:r>
            <a:r>
              <a:rPr lang="nb-NO" sz="1600" b="1" dirty="0"/>
              <a:t> til FS </a:t>
            </a:r>
          </a:p>
          <a:p>
            <a:r>
              <a:rPr lang="nb-NO" sz="1600" dirty="0" smtClean="0"/>
              <a:t>6.-13.apr: påske</a:t>
            </a:r>
          </a:p>
          <a:p>
            <a:r>
              <a:rPr lang="nb-NO" sz="1600" dirty="0"/>
              <a:t>15. april: søknadsfrist </a:t>
            </a:r>
            <a:r>
              <a:rPr lang="nb-NO" sz="1600" dirty="0" smtClean="0"/>
              <a:t>master 20H</a:t>
            </a:r>
            <a:endParaRPr lang="nb-NO" sz="1600" dirty="0"/>
          </a:p>
          <a:p>
            <a:pPr marL="0" indent="0">
              <a:buNone/>
            </a:pPr>
            <a:endParaRPr lang="nb-NO" sz="16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nb-NO" sz="1600" dirty="0" err="1" smtClean="0"/>
              <a:t>ca</a:t>
            </a:r>
            <a:r>
              <a:rPr lang="nb-NO" sz="1600" dirty="0" smtClean="0"/>
              <a:t> 20. april: prioritert </a:t>
            </a:r>
            <a:r>
              <a:rPr lang="nb-NO" sz="1600" dirty="0"/>
              <a:t>undervisning MN</a:t>
            </a:r>
          </a:p>
          <a:p>
            <a:r>
              <a:rPr lang="nb-NO" sz="1600" dirty="0" err="1" smtClean="0"/>
              <a:t>ca</a:t>
            </a:r>
            <a:r>
              <a:rPr lang="nb-NO" sz="1600" dirty="0" smtClean="0"/>
              <a:t> 21./24.apr: ryddestue </a:t>
            </a:r>
            <a:r>
              <a:rPr lang="nb-NO" sz="1600" dirty="0"/>
              <a:t>undervisning MN</a:t>
            </a:r>
          </a:p>
          <a:p>
            <a:r>
              <a:rPr lang="nb-NO" sz="1600" dirty="0" err="1" smtClean="0"/>
              <a:t>ca</a:t>
            </a:r>
            <a:r>
              <a:rPr lang="nb-NO" sz="1600" dirty="0" smtClean="0"/>
              <a:t> 30.apr: kjøring </a:t>
            </a:r>
            <a:r>
              <a:rPr lang="nb-NO" sz="1600" dirty="0"/>
              <a:t>undervisning UiO </a:t>
            </a:r>
            <a:endParaRPr lang="nb-NO" sz="1600" dirty="0" smtClean="0"/>
          </a:p>
          <a:p>
            <a:r>
              <a:rPr lang="nb-NO" sz="1600" dirty="0" err="1" smtClean="0"/>
              <a:t>ca</a:t>
            </a:r>
            <a:r>
              <a:rPr lang="nb-NO" sz="1600" dirty="0" smtClean="0"/>
              <a:t> 5.mai: kjøring eksamensdata i TP UiO</a:t>
            </a:r>
            <a:endParaRPr lang="nb-NO" sz="1600" dirty="0"/>
          </a:p>
          <a:p>
            <a:r>
              <a:rPr lang="nb-NO" sz="1600" b="1" dirty="0" err="1" smtClean="0"/>
              <a:t>ca</a:t>
            </a:r>
            <a:r>
              <a:rPr lang="nb-NO" sz="1600" b="1" dirty="0" smtClean="0"/>
              <a:t> </a:t>
            </a:r>
            <a:r>
              <a:rPr lang="nb-NO" sz="1600" b="1" dirty="0"/>
              <a:t>25.mai: </a:t>
            </a:r>
            <a:r>
              <a:rPr lang="nb-NO" sz="1600" b="1" dirty="0" smtClean="0"/>
              <a:t>publisering </a:t>
            </a:r>
            <a:r>
              <a:rPr lang="nb-NO" sz="1600" b="1" dirty="0"/>
              <a:t>emner H20 </a:t>
            </a:r>
            <a:r>
              <a:rPr lang="nb-NO" sz="1600" b="1" dirty="0" err="1" smtClean="0"/>
              <a:t>Vortex</a:t>
            </a:r>
            <a:endParaRPr lang="nb-NO" sz="1600" b="1" dirty="0" smtClean="0"/>
          </a:p>
          <a:p>
            <a:r>
              <a:rPr lang="nb-NO" sz="1600" dirty="0" err="1" smtClean="0"/>
              <a:t>ca</a:t>
            </a:r>
            <a:r>
              <a:rPr lang="nb-NO" sz="1600" dirty="0" smtClean="0"/>
              <a:t> uke 22: arbeidsstue for vedtatte og godkjente endringer i programpresentasjoner for 20H</a:t>
            </a:r>
          </a:p>
          <a:p>
            <a:pPr marL="251318" lvl="1" indent="0">
              <a:buNone/>
            </a:pPr>
            <a:r>
              <a:rPr lang="nb-NO" sz="1333" dirty="0" smtClean="0"/>
              <a:t>(MN-frist 01.06.20, med frist til sentralt </a:t>
            </a:r>
            <a:r>
              <a:rPr lang="nb-NO" sz="1333" smtClean="0"/>
              <a:t>er 01.09.20/senere </a:t>
            </a:r>
            <a:r>
              <a:rPr lang="nb-NO" sz="1333" dirty="0" smtClean="0"/>
              <a:t>for norske sider)</a:t>
            </a:r>
          </a:p>
          <a:p>
            <a:r>
              <a:rPr lang="nb-NO" sz="1600" dirty="0" smtClean="0"/>
              <a:t>…frist utveksling, midtveiseksamen, emneønsker for innreisende, gradafangst, forhåndsgodkjenning utveksling….</a:t>
            </a:r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647014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UIO">
      <a:dk1>
        <a:sysClr val="windowText" lastClr="000000"/>
      </a:dk1>
      <a:lt1>
        <a:sysClr val="window" lastClr="FFFFFF"/>
      </a:lt1>
      <a:dk2>
        <a:srgbClr val="404040"/>
      </a:dk2>
      <a:lt2>
        <a:srgbClr val="F18665"/>
      </a:lt2>
      <a:accent1>
        <a:srgbClr val="E30613"/>
      </a:accent1>
      <a:accent2>
        <a:srgbClr val="C7C1B8"/>
      </a:accent2>
      <a:accent3>
        <a:srgbClr val="B7B7B6"/>
      </a:accent3>
      <a:accent4>
        <a:srgbClr val="76777B"/>
      </a:accent4>
      <a:accent5>
        <a:srgbClr val="E66A77"/>
      </a:accent5>
      <a:accent6>
        <a:srgbClr val="8A3B8F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_UIO_1.potx" id="{EA89BD56-01FD-48D9-BDD3-1E84E0E193CE}" vid="{1D06FC09-0143-4B29-8E70-0BE773F385D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311</TotalTime>
  <Words>244</Words>
  <Application>Microsoft Office PowerPoint</Application>
  <PresentationFormat>Widescreen</PresentationFormat>
  <Paragraphs>37</Paragraphs>
  <Slides>2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</vt:i4>
      </vt:variant>
    </vt:vector>
  </HeadingPairs>
  <TitlesOfParts>
    <vt:vector size="6" baseType="lpstr">
      <vt:lpstr>Arial</vt:lpstr>
      <vt:lpstr>Calibri</vt:lpstr>
      <vt:lpstr>Verdana</vt:lpstr>
      <vt:lpstr>Office-tema</vt:lpstr>
      <vt:lpstr>Tidslinje EpN for planlegging av 2020H</vt:lpstr>
      <vt:lpstr>Andre frister og oppgaver i EpN-Vortex-perioden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Tidslinje EpN for planlegging av vårsemester 2020</dc:title>
  <dc:creator>Yvonne Halle</dc:creator>
  <cp:lastModifiedBy>Yvonne Halle</cp:lastModifiedBy>
  <cp:revision>62</cp:revision>
  <cp:lastPrinted>2019-11-18T12:11:37Z</cp:lastPrinted>
  <dcterms:created xsi:type="dcterms:W3CDTF">2019-05-14T12:29:57Z</dcterms:created>
  <dcterms:modified xsi:type="dcterms:W3CDTF">2020-01-17T10:33:29Z</dcterms:modified>
</cp:coreProperties>
</file>