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13"/>
  </p:notesMasterIdLst>
  <p:handoutMasterIdLst>
    <p:handoutMasterId r:id="rId14"/>
  </p:handoutMasterIdLst>
  <p:sldIdLst>
    <p:sldId id="265" r:id="rId5"/>
    <p:sldId id="264" r:id="rId6"/>
    <p:sldId id="263" r:id="rId7"/>
    <p:sldId id="262" r:id="rId8"/>
    <p:sldId id="336" r:id="rId9"/>
    <p:sldId id="334" r:id="rId10"/>
    <p:sldId id="337" r:id="rId11"/>
    <p:sldId id="335" r:id="rId12"/>
  </p:sldIdLst>
  <p:sldSz cx="12192000" cy="6858000"/>
  <p:notesSz cx="6858000" cy="9144000"/>
  <p:custDataLst>
    <p:tags r:id="rId15"/>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EBFCC7-8F56-496C-AF61-90EFEE81A6CC}" v="1" dt="2023-05-09T12:45:02.344"/>
    <p1510:client id="{D72C1BA3-F21F-4C42-9F5E-BC07481AD2B2}" v="10" dt="2023-05-09T13:10:01.5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5/9/2023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a:t> </a:t>
            </a:r>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GB"/>
              <a:t>Click to edit Master title style</a:t>
            </a:r>
            <a:endParaRPr lang="en-US"/>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err="1"/>
              <a:t>Underoverskrift</a:t>
            </a:r>
            <a:endParaRPr lang="en-US"/>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GB"/>
              <a:t>Click icon to add picture</a:t>
            </a:r>
            <a:endParaRPr lang="en-US"/>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GB"/>
              <a:t>Click to edit Master title style</a:t>
            </a:r>
            <a:endParaRPr lang="en-US"/>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a:t> </a:t>
            </a:r>
            <a:endParaRPr lang="en-US"/>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GB"/>
              <a:t>Click to edit Master title style</a:t>
            </a:r>
            <a:endParaRPr lang="en-US"/>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GB"/>
              <a:t>Click to edit Master title style</a:t>
            </a:r>
            <a:endParaRPr lang="en-US"/>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en-GB"/>
              <a:t>Click icon to add picture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GB"/>
              <a:t>Click icon to add picture</a:t>
            </a:r>
            <a:endParaRPr lang="en-US"/>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GB" noProof="0"/>
              <a:t>Click to edit Master title style</a:t>
            </a:r>
            <a:endParaRPr lang="nb-NO" noProof="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GB"/>
              <a:t>Click icon to add picture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a:t>Navn på institutt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GB"/>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
        <p:nvSpPr>
          <p:cNvPr id="2" name="Title 1"/>
          <p:cNvSpPr>
            <a:spLocks noGrp="1"/>
          </p:cNvSpPr>
          <p:nvPr>
            <p:ph type="title"/>
          </p:nvPr>
        </p:nvSpPr>
        <p:spPr>
          <a:xfrm>
            <a:off x="360045" y="2503593"/>
            <a:ext cx="3717652" cy="1325563"/>
          </a:xfrm>
        </p:spPr>
        <p:txBody>
          <a:bodyPr/>
          <a:lstStyle>
            <a:lvl1pPr>
              <a:defRPr sz="4501"/>
            </a:lvl1pPr>
          </a:lstStyle>
          <a:p>
            <a:r>
              <a:rPr lang="en-GB"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
        <p:nvSpPr>
          <p:cNvPr id="2" name="Title 1"/>
          <p:cNvSpPr>
            <a:spLocks noGrp="1"/>
          </p:cNvSpPr>
          <p:nvPr>
            <p:ph type="title"/>
          </p:nvPr>
        </p:nvSpPr>
        <p:spPr>
          <a:xfrm>
            <a:off x="360045" y="2503593"/>
            <a:ext cx="3717652" cy="1325563"/>
          </a:xfrm>
        </p:spPr>
        <p:txBody>
          <a:bodyPr/>
          <a:lstStyle>
            <a:lvl1pPr>
              <a:defRPr sz="4501"/>
            </a:lvl1pPr>
          </a:lstStyle>
          <a:p>
            <a:r>
              <a:rPr lang="en-GB"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GB" noProof="0"/>
              <a:t>Click to edit Master title style</a:t>
            </a:r>
            <a:endParaRPr lang="nb-NO" noProof="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noProof="0"/>
              <a:t>Click to edit Master subtitle style</a:t>
            </a:r>
            <a:endParaRPr lang="nb-NO" noProof="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GB"/>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GB" noProof="0"/>
              <a:t>Click to edit Master title style</a:t>
            </a:r>
            <a:endParaRPr lang="nb-NO" noProof="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GB"/>
              <a:t>Click icon to add picture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GB"/>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GB"/>
              <a:t>Click icon to add picture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GB"/>
              <a:t>Click icon to add picture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GB"/>
              <a:t>Click icon to add picture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GB"/>
              <a:t>Click icon to add picture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GB"/>
              <a:t>Click icon to add picture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GB"/>
              <a:t>Click icon to add picture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GB"/>
              <a:t>Click icon to add picture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GB"/>
              <a:t>Click icon to add picture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GB"/>
              <a:t>Click icon to add picture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GB"/>
              <a:t>Click icon to add picture</a:t>
            </a:r>
            <a:endParaRPr lang="en-US"/>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GB"/>
              <a:t>Click icon to add picture</a:t>
            </a:r>
            <a:endParaRPr lang="en-US"/>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GB"/>
              <a:t>Click icon to add picture</a:t>
            </a:r>
            <a:endParaRPr lang="en-US"/>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GB"/>
              <a:t>Click icon to add picture</a:t>
            </a:r>
            <a:endParaRPr lang="en-US"/>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GB" noProof="0"/>
              <a:t>Click to edit Master title style</a:t>
            </a:r>
            <a:endParaRPr lang="nb-NO" noProof="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GB"/>
              <a:t>Click to edit Master title style</a:t>
            </a:r>
            <a:endParaRPr lang="en-US"/>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1</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a:t>
            </a:r>
          </a:p>
        </p:txBody>
      </p:sp>
      <p:graphicFrame>
        <p:nvGraphicFramePr>
          <p:cNvPr id="7" name="Table 7">
            <a:extLst>
              <a:ext uri="{FF2B5EF4-FFF2-40B4-BE49-F238E27FC236}">
                <a16:creationId xmlns:a16="http://schemas.microsoft.com/office/drawing/2014/main" id="{4E9E4B4E-BD90-F98D-7B74-80A8DECB840E}"/>
              </a:ext>
            </a:extLst>
          </p:cNvPr>
          <p:cNvGraphicFramePr>
            <a:graphicFrameLocks noGrp="1"/>
          </p:cNvGraphicFramePr>
          <p:nvPr>
            <p:ph sz="quarter" idx="28"/>
          </p:nvPr>
        </p:nvGraphicFramePr>
        <p:xfrm>
          <a:off x="360044" y="990539"/>
          <a:ext cx="11218495" cy="5180532"/>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tc>
                <a:tc>
                  <a:txBody>
                    <a:bodyPr/>
                    <a:lstStyle/>
                    <a:p>
                      <a:endParaRPr lang="nb-NO" sz="1200"/>
                    </a:p>
                  </a:txBody>
                  <a:tcPr/>
                </a:tc>
                <a:extLst>
                  <a:ext uri="{0D108BD9-81ED-4DB2-BD59-A6C34878D82A}">
                    <a16:rowId xmlns:a16="http://schemas.microsoft.com/office/drawing/2014/main" val="1139461426"/>
                  </a:ext>
                </a:extLst>
              </a:tr>
              <a:tr h="365208">
                <a:tc>
                  <a:txBody>
                    <a:bodyPr/>
                    <a:lstStyle/>
                    <a:p>
                      <a:r>
                        <a:rPr lang="nb-NO" sz="1600"/>
                        <a:t>Navn på konto</a:t>
                      </a:r>
                    </a:p>
                  </a:txBody>
                  <a:tcPr/>
                </a:tc>
                <a:tc>
                  <a:txBody>
                    <a:bodyPr/>
                    <a:lstStyle/>
                    <a:p>
                      <a:endParaRPr lang="nb-NO" sz="1200"/>
                    </a:p>
                  </a:txBody>
                  <a:tcPr/>
                </a:tc>
                <a:extLst>
                  <a:ext uri="{0D108BD9-81ED-4DB2-BD59-A6C34878D82A}">
                    <a16:rowId xmlns:a16="http://schemas.microsoft.com/office/drawing/2014/main" val="3485386336"/>
                  </a:ext>
                </a:extLst>
              </a:tr>
              <a:tr h="428799">
                <a:tc>
                  <a:txBody>
                    <a:bodyPr/>
                    <a:lstStyle/>
                    <a:p>
                      <a:r>
                        <a:rPr lang="nb-NO" sz="1600"/>
                        <a:t>Eier og redaktøransvar</a:t>
                      </a:r>
                    </a:p>
                  </a:txBody>
                  <a:tcPr/>
                </a:tc>
                <a:tc>
                  <a:txBody>
                    <a:bodyPr/>
                    <a:lstStyle/>
                    <a:p>
                      <a:endParaRPr lang="nb-NO" sz="1200"/>
                    </a:p>
                  </a:txBody>
                  <a:tcPr/>
                </a:tc>
                <a:extLst>
                  <a:ext uri="{0D108BD9-81ED-4DB2-BD59-A6C34878D82A}">
                    <a16:rowId xmlns:a16="http://schemas.microsoft.com/office/drawing/2014/main" val="1122266393"/>
                  </a:ext>
                </a:extLst>
              </a:tr>
              <a:tr h="541172">
                <a:tc>
                  <a:txBody>
                    <a:bodyPr/>
                    <a:lstStyle/>
                    <a:p>
                      <a:r>
                        <a:rPr lang="nb-NO" sz="1600"/>
                        <a:t>Mål</a:t>
                      </a:r>
                    </a:p>
                  </a:txBody>
                  <a:tcPr/>
                </a:tc>
                <a:tc>
                  <a:txBody>
                    <a:bodyPr/>
                    <a:lstStyle/>
                    <a:p>
                      <a:endParaRPr lang="nb-NO" sz="1200"/>
                    </a:p>
                  </a:txBody>
                  <a:tcPr/>
                </a:tc>
                <a:extLst>
                  <a:ext uri="{0D108BD9-81ED-4DB2-BD59-A6C34878D82A}">
                    <a16:rowId xmlns:a16="http://schemas.microsoft.com/office/drawing/2014/main" val="83088237"/>
                  </a:ext>
                </a:extLst>
              </a:tr>
              <a:tr h="335280">
                <a:tc>
                  <a:txBody>
                    <a:bodyPr/>
                    <a:lstStyle/>
                    <a:p>
                      <a:r>
                        <a:rPr lang="nb-NO" sz="1600"/>
                        <a:t>Målgruppe</a:t>
                      </a:r>
                    </a:p>
                  </a:txBody>
                  <a:tcPr/>
                </a:tc>
                <a:tc>
                  <a:txBody>
                    <a:bodyPr/>
                    <a:lstStyle/>
                    <a:p>
                      <a:endParaRPr lang="nb-NO" sz="1200"/>
                    </a:p>
                  </a:txBody>
                  <a:tcPr/>
                </a:tc>
                <a:extLst>
                  <a:ext uri="{0D108BD9-81ED-4DB2-BD59-A6C34878D82A}">
                    <a16:rowId xmlns:a16="http://schemas.microsoft.com/office/drawing/2014/main" val="3285325530"/>
                  </a:ext>
                </a:extLst>
              </a:tr>
              <a:tr h="457200">
                <a:tc>
                  <a:txBody>
                    <a:bodyPr/>
                    <a:lstStyle/>
                    <a:p>
                      <a:r>
                        <a:rPr lang="nb-NO" sz="1600"/>
                        <a:t>Innhold</a:t>
                      </a:r>
                    </a:p>
                  </a:txBody>
                  <a:tcPr/>
                </a:tc>
                <a:tc>
                  <a:txBody>
                    <a:bodyPr/>
                    <a:lstStyle/>
                    <a:p>
                      <a:endParaRPr lang="nb-NO" sz="1200"/>
                    </a:p>
                  </a:txBody>
                  <a:tcPr/>
                </a:tc>
                <a:extLst>
                  <a:ext uri="{0D108BD9-81ED-4DB2-BD59-A6C34878D82A}">
                    <a16:rowId xmlns:a16="http://schemas.microsoft.com/office/drawing/2014/main" val="1370344773"/>
                  </a:ext>
                </a:extLst>
              </a:tr>
              <a:tr h="609345">
                <a:tc>
                  <a:txBody>
                    <a:bodyPr/>
                    <a:lstStyle/>
                    <a:p>
                      <a:r>
                        <a:rPr lang="nb-NO" sz="1600"/>
                        <a:t>Drift og ressursbehov</a:t>
                      </a:r>
                    </a:p>
                  </a:txBody>
                  <a:tcPr/>
                </a:tc>
                <a:tc>
                  <a:txBody>
                    <a:bodyPr/>
                    <a:lstStyle/>
                    <a:p>
                      <a:endParaRPr lang="nb-NO" sz="1200"/>
                    </a:p>
                  </a:txBody>
                  <a:tcPr/>
                </a:tc>
                <a:extLst>
                  <a:ext uri="{0D108BD9-81ED-4DB2-BD59-A6C34878D82A}">
                    <a16:rowId xmlns:a16="http://schemas.microsoft.com/office/drawing/2014/main" val="637933283"/>
                  </a:ext>
                </a:extLst>
              </a:tr>
              <a:tr h="640080">
                <a:tc>
                  <a:txBody>
                    <a:bodyPr/>
                    <a:lstStyle/>
                    <a:p>
                      <a:r>
                        <a:rPr lang="nb-NO" sz="1600"/>
                        <a:t>Strategiske grep </a:t>
                      </a:r>
                    </a:p>
                  </a:txBody>
                  <a:tcPr/>
                </a:tc>
                <a:tc>
                  <a:txBody>
                    <a:bodyPr/>
                    <a:lstStyle/>
                    <a:p>
                      <a:endParaRPr lang="nb-NO" sz="1200"/>
                    </a:p>
                  </a:txBody>
                  <a:tcPr/>
                </a:tc>
                <a:extLst>
                  <a:ext uri="{0D108BD9-81ED-4DB2-BD59-A6C34878D82A}">
                    <a16:rowId xmlns:a16="http://schemas.microsoft.com/office/drawing/2014/main" val="3582090099"/>
                  </a:ext>
                </a:extLst>
              </a:tr>
              <a:tr h="555908">
                <a:tc>
                  <a:txBody>
                    <a:bodyPr/>
                    <a:lstStyle/>
                    <a:p>
                      <a:r>
                        <a:rPr lang="nb-NO" sz="1600"/>
                        <a:t>Målekriterier (KPI)</a:t>
                      </a:r>
                    </a:p>
                  </a:txBody>
                  <a:tcPr/>
                </a:tc>
                <a:tc>
                  <a:txBody>
                    <a:bodyPr/>
                    <a:lstStyle/>
                    <a:p>
                      <a:endParaRPr lang="nb-NO" sz="1200"/>
                    </a:p>
                  </a:txBody>
                  <a:tcPr/>
                </a:tc>
                <a:extLst>
                  <a:ext uri="{0D108BD9-81ED-4DB2-BD59-A6C34878D82A}">
                    <a16:rowId xmlns:a16="http://schemas.microsoft.com/office/drawing/2014/main" val="4052216468"/>
                  </a:ext>
                </a:extLst>
              </a:tr>
              <a:tr h="912260">
                <a:tc>
                  <a:txBody>
                    <a:bodyPr/>
                    <a:lstStyle/>
                    <a:p>
                      <a:r>
                        <a:rPr lang="nb-NO" sz="1600"/>
                        <a:t>Bakgrunn og vurdering av behov</a:t>
                      </a:r>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lang="nb-NO" sz="1200"/>
                    </a:p>
                  </a:txBody>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1568361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 - med beskrivelse</a:t>
            </a:r>
          </a:p>
        </p:txBody>
      </p:sp>
      <p:graphicFrame>
        <p:nvGraphicFramePr>
          <p:cNvPr id="7" name="Table 7">
            <a:extLst>
              <a:ext uri="{FF2B5EF4-FFF2-40B4-BE49-F238E27FC236}">
                <a16:creationId xmlns:a16="http://schemas.microsoft.com/office/drawing/2014/main" id="{4E9E4B4E-BD90-F98D-7B74-80A8DECB840E}"/>
              </a:ext>
            </a:extLst>
          </p:cNvPr>
          <p:cNvGraphicFramePr>
            <a:graphicFrameLocks noGrp="1"/>
          </p:cNvGraphicFramePr>
          <p:nvPr>
            <p:ph sz="quarter" idx="28"/>
            <p:extLst>
              <p:ext uri="{D42A27DB-BD31-4B8C-83A1-F6EECF244321}">
                <p14:modId xmlns:p14="http://schemas.microsoft.com/office/powerpoint/2010/main" val="3178614086"/>
              </p:ext>
            </p:extLst>
          </p:nvPr>
        </p:nvGraphicFramePr>
        <p:xfrm>
          <a:off x="360044" y="990539"/>
          <a:ext cx="11218495" cy="5180532"/>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tc>
                <a:tc>
                  <a:txBody>
                    <a:bodyPr/>
                    <a:lstStyle/>
                    <a:p>
                      <a:endParaRPr lang="nb-NO" sz="1200"/>
                    </a:p>
                  </a:txBody>
                  <a:tcPr/>
                </a:tc>
                <a:extLst>
                  <a:ext uri="{0D108BD9-81ED-4DB2-BD59-A6C34878D82A}">
                    <a16:rowId xmlns:a16="http://schemas.microsoft.com/office/drawing/2014/main" val="1139461426"/>
                  </a:ext>
                </a:extLst>
              </a:tr>
              <a:tr h="365208">
                <a:tc>
                  <a:txBody>
                    <a:bodyPr/>
                    <a:lstStyle/>
                    <a:p>
                      <a:r>
                        <a:rPr lang="nb-NO" sz="1600"/>
                        <a:t>Navn på konto</a:t>
                      </a:r>
                    </a:p>
                  </a:txBody>
                  <a:tcPr/>
                </a:tc>
                <a:tc>
                  <a:txBody>
                    <a:bodyPr/>
                    <a:lstStyle/>
                    <a:p>
                      <a:r>
                        <a:rPr lang="nb-NO" sz="1200"/>
                        <a:t>Hva heter siden? Se informasjon om navngivning på </a:t>
                      </a:r>
                      <a:r>
                        <a:rPr lang="nb-NO" sz="1200" err="1"/>
                        <a:t>https</a:t>
                      </a:r>
                      <a:r>
                        <a:rPr lang="nb-NO" sz="1200"/>
                        <a:t>://</a:t>
                      </a:r>
                      <a:r>
                        <a:rPr lang="nb-NO" sz="1200" err="1"/>
                        <a:t>www.uio.no</a:t>
                      </a:r>
                      <a:r>
                        <a:rPr lang="nb-NO" sz="1200"/>
                        <a:t>/om/designmanual/profilen-i-bruk/sosiale-medier/</a:t>
                      </a:r>
                    </a:p>
                  </a:txBody>
                  <a:tcPr/>
                </a:tc>
                <a:extLst>
                  <a:ext uri="{0D108BD9-81ED-4DB2-BD59-A6C34878D82A}">
                    <a16:rowId xmlns:a16="http://schemas.microsoft.com/office/drawing/2014/main" val="3485386336"/>
                  </a:ext>
                </a:extLst>
              </a:tr>
              <a:tr h="428799">
                <a:tc>
                  <a:txBody>
                    <a:bodyPr/>
                    <a:lstStyle/>
                    <a:p>
                      <a:r>
                        <a:rPr lang="nb-NO" sz="1600"/>
                        <a:t>Eier og redaktøransvar</a:t>
                      </a:r>
                    </a:p>
                  </a:txBody>
                  <a:tcPr/>
                </a:tc>
                <a:tc>
                  <a:txBody>
                    <a:bodyPr/>
                    <a:lstStyle/>
                    <a:p>
                      <a:r>
                        <a:rPr lang="nb-NO" sz="1200"/>
                        <a:t>Hvem har hovedansvar og redaktøransvar for siden, på fakultets og/eller institusjonsnivå. </a:t>
                      </a:r>
                    </a:p>
                  </a:txBody>
                  <a:tcPr/>
                </a:tc>
                <a:extLst>
                  <a:ext uri="{0D108BD9-81ED-4DB2-BD59-A6C34878D82A}">
                    <a16:rowId xmlns:a16="http://schemas.microsoft.com/office/drawing/2014/main" val="1122266393"/>
                  </a:ext>
                </a:extLst>
              </a:tr>
              <a:tr h="541172">
                <a:tc>
                  <a:txBody>
                    <a:bodyPr/>
                    <a:lstStyle/>
                    <a:p>
                      <a:r>
                        <a:rPr lang="nb-NO" sz="1600"/>
                        <a:t>Mål</a:t>
                      </a:r>
                    </a:p>
                  </a:txBody>
                  <a:tcPr/>
                </a:tc>
                <a:tc>
                  <a:txBody>
                    <a:bodyPr/>
                    <a:lstStyle/>
                    <a:p>
                      <a:r>
                        <a:rPr lang="nb-NO" sz="1200"/>
                        <a:t>Hva er målet med kanalen? Hvorfor skal vi ha denne kanalen, hvilket behov fyller den? Hva ønsker du å oppnå i målgruppen gjennom denne kanalen. Se gjerne i sammenheng med kommunikasjonsmålene, Strategi 2030 </a:t>
                      </a:r>
                      <a:r>
                        <a:rPr lang="nb-NO" sz="1200" err="1"/>
                        <a:t>m.v</a:t>
                      </a:r>
                      <a:r>
                        <a:rPr lang="nb-NO" sz="1200"/>
                        <a:t>.</a:t>
                      </a:r>
                    </a:p>
                  </a:txBody>
                  <a:tcPr/>
                </a:tc>
                <a:extLst>
                  <a:ext uri="{0D108BD9-81ED-4DB2-BD59-A6C34878D82A}">
                    <a16:rowId xmlns:a16="http://schemas.microsoft.com/office/drawing/2014/main" val="83088237"/>
                  </a:ext>
                </a:extLst>
              </a:tr>
              <a:tr h="335280">
                <a:tc>
                  <a:txBody>
                    <a:bodyPr/>
                    <a:lstStyle/>
                    <a:p>
                      <a:r>
                        <a:rPr lang="nb-NO" sz="1600"/>
                        <a:t>Målgruppe</a:t>
                      </a:r>
                    </a:p>
                  </a:txBody>
                  <a:tcPr/>
                </a:tc>
                <a:tc>
                  <a:txBody>
                    <a:bodyPr/>
                    <a:lstStyle/>
                    <a:p>
                      <a:r>
                        <a:rPr lang="nb-NO" sz="1200"/>
                        <a:t>Hvem ønsker vi å nå gjennom denne kanalen (alder, fagområder, geografi, annet).</a:t>
                      </a:r>
                    </a:p>
                  </a:txBody>
                  <a:tcPr/>
                </a:tc>
                <a:extLst>
                  <a:ext uri="{0D108BD9-81ED-4DB2-BD59-A6C34878D82A}">
                    <a16:rowId xmlns:a16="http://schemas.microsoft.com/office/drawing/2014/main" val="3285325530"/>
                  </a:ext>
                </a:extLst>
              </a:tr>
              <a:tr h="457200">
                <a:tc>
                  <a:txBody>
                    <a:bodyPr/>
                    <a:lstStyle/>
                    <a:p>
                      <a:r>
                        <a:rPr lang="nb-NO" sz="1600"/>
                        <a:t>Innhold</a:t>
                      </a:r>
                    </a:p>
                  </a:txBody>
                  <a:tcPr/>
                </a:tc>
                <a:tc>
                  <a:txBody>
                    <a:bodyPr/>
                    <a:lstStyle/>
                    <a:p>
                      <a:r>
                        <a:rPr lang="nb-NO" sz="1200"/>
                        <a:t>Hva slags type innhold skal det være på kanalen. Er det spesielle temaer, konsepter eller type innhold. Lag gjerne en egen overordnet plan for innhold, og en redaksjonsplan som konkretiserer innholdet over tid.  </a:t>
                      </a:r>
                    </a:p>
                  </a:txBody>
                  <a:tcPr/>
                </a:tc>
                <a:extLst>
                  <a:ext uri="{0D108BD9-81ED-4DB2-BD59-A6C34878D82A}">
                    <a16:rowId xmlns:a16="http://schemas.microsoft.com/office/drawing/2014/main" val="1370344773"/>
                  </a:ext>
                </a:extLst>
              </a:tr>
              <a:tr h="609345">
                <a:tc>
                  <a:txBody>
                    <a:bodyPr/>
                    <a:lstStyle/>
                    <a:p>
                      <a:r>
                        <a:rPr lang="nb-NO" sz="1600"/>
                        <a:t>Drift og ressursbehov</a:t>
                      </a:r>
                    </a:p>
                  </a:txBody>
                  <a:tcPr/>
                </a:tc>
                <a:tc>
                  <a:txBody>
                    <a:bodyPr/>
                    <a:lstStyle/>
                    <a:p>
                      <a:r>
                        <a:rPr lang="nb-NO" sz="1200"/>
                        <a:t>Hvilke ressurser kreves til å lage innhold. Er det noe kompetanse eller ressurser som mangler. Ressursene skal dekke bl.a. innholdsproduksjon, moderering og oppfølging av kommentarer, innsikt og analyse, varighet og videre utvikling. </a:t>
                      </a:r>
                    </a:p>
                  </a:txBody>
                  <a:tcPr/>
                </a:tc>
                <a:extLst>
                  <a:ext uri="{0D108BD9-81ED-4DB2-BD59-A6C34878D82A}">
                    <a16:rowId xmlns:a16="http://schemas.microsoft.com/office/drawing/2014/main" val="637933283"/>
                  </a:ext>
                </a:extLst>
              </a:tr>
              <a:tr h="640080">
                <a:tc>
                  <a:txBody>
                    <a:bodyPr/>
                    <a:lstStyle/>
                    <a:p>
                      <a:r>
                        <a:rPr lang="nb-NO" sz="1600"/>
                        <a:t>Strategiske grep </a:t>
                      </a:r>
                    </a:p>
                  </a:txBody>
                  <a:tcPr/>
                </a:tc>
                <a:tc>
                  <a:txBody>
                    <a:bodyPr/>
                    <a:lstStyle/>
                    <a:p>
                      <a:r>
                        <a:rPr lang="nb-NO" sz="1200"/>
                        <a:t>Hva er tiltakene for å utvikle og lykkes med siden i et toårsperspektiv. </a:t>
                      </a:r>
                    </a:p>
                    <a:p>
                      <a:r>
                        <a:rPr lang="nb-NO" sz="1200"/>
                        <a:t>Hvilke tiltak skal gjennomføres for å sikre drift, etterlevelse av GDPR, språkkrav, innholdsproduksjon eller oppnå målene som er satt mv. </a:t>
                      </a:r>
                    </a:p>
                  </a:txBody>
                  <a:tcPr/>
                </a:tc>
                <a:extLst>
                  <a:ext uri="{0D108BD9-81ED-4DB2-BD59-A6C34878D82A}">
                    <a16:rowId xmlns:a16="http://schemas.microsoft.com/office/drawing/2014/main" val="3582090099"/>
                  </a:ext>
                </a:extLst>
              </a:tr>
              <a:tr h="555908">
                <a:tc>
                  <a:txBody>
                    <a:bodyPr/>
                    <a:lstStyle/>
                    <a:p>
                      <a:r>
                        <a:rPr lang="nb-NO" sz="1600"/>
                        <a:t>Målekriterier (KPI)</a:t>
                      </a:r>
                    </a:p>
                  </a:txBody>
                  <a:tcPr/>
                </a:tc>
                <a:tc>
                  <a:txBody>
                    <a:bodyPr/>
                    <a:lstStyle/>
                    <a:p>
                      <a:r>
                        <a:rPr lang="nb-NO" sz="1200"/>
                        <a:t>Hvordan vil du måle at du når det publikum du ønsker eller at siden utvikler seg positivt. </a:t>
                      </a:r>
                    </a:p>
                    <a:p>
                      <a:r>
                        <a:rPr lang="nb-NO" sz="1200"/>
                        <a:t>Hvor ofte og hvordan skal dette måles. </a:t>
                      </a:r>
                    </a:p>
                  </a:txBody>
                  <a:tcPr/>
                </a:tc>
                <a:extLst>
                  <a:ext uri="{0D108BD9-81ED-4DB2-BD59-A6C34878D82A}">
                    <a16:rowId xmlns:a16="http://schemas.microsoft.com/office/drawing/2014/main" val="4052216468"/>
                  </a:ext>
                </a:extLst>
              </a:tr>
              <a:tr h="912260">
                <a:tc>
                  <a:txBody>
                    <a:bodyPr/>
                    <a:lstStyle/>
                    <a:p>
                      <a:r>
                        <a:rPr lang="nb-NO" sz="1600"/>
                        <a:t>Bakgrunn og vurdering av behov</a:t>
                      </a:r>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Finnes andre kanaler eller kontoer som har sammenfallende mål og målgrupper? Kan målene nås gjennom eksisterende kontoer på fakultet eller innen fagfeltet? Hva er alternativene eller konsekvensene av å ikke etablere kontoen?</a:t>
                      </a:r>
                    </a:p>
                  </a:txBody>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874947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 - </a:t>
            </a:r>
            <a:r>
              <a:rPr lang="nb-NO" err="1"/>
              <a:t>Eksemel</a:t>
            </a:r>
            <a:endParaRPr lang="nb-NO"/>
          </a:p>
        </p:txBody>
      </p:sp>
      <p:graphicFrame>
        <p:nvGraphicFramePr>
          <p:cNvPr id="8" name="Content Placeholder 7">
            <a:extLst>
              <a:ext uri="{FF2B5EF4-FFF2-40B4-BE49-F238E27FC236}">
                <a16:creationId xmlns:a16="http://schemas.microsoft.com/office/drawing/2014/main" id="{5E62EBD6-F351-530A-B1E7-F7BCB1027AFE}"/>
              </a:ext>
            </a:extLst>
          </p:cNvPr>
          <p:cNvGraphicFramePr>
            <a:graphicFrameLocks noGrp="1"/>
          </p:cNvGraphicFramePr>
          <p:nvPr>
            <p:ph sz="quarter" idx="28"/>
            <p:extLst>
              <p:ext uri="{D42A27DB-BD31-4B8C-83A1-F6EECF244321}">
                <p14:modId xmlns:p14="http://schemas.microsoft.com/office/powerpoint/2010/main" val="555232745"/>
              </p:ext>
            </p:extLst>
          </p:nvPr>
        </p:nvGraphicFramePr>
        <p:xfrm>
          <a:off x="360044" y="990540"/>
          <a:ext cx="11218495" cy="5714641"/>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solidFill>
                      <a:schemeClr val="bg1"/>
                    </a:solidFill>
                  </a:tcPr>
                </a:tc>
                <a:tc>
                  <a:txBody>
                    <a:bodyPr/>
                    <a:lstStyle/>
                    <a:p>
                      <a:r>
                        <a:rPr lang="nb-NO" sz="1200"/>
                        <a:t>Instagram</a:t>
                      </a:r>
                    </a:p>
                  </a:txBody>
                  <a:tcPr>
                    <a:solidFill>
                      <a:schemeClr val="bg1"/>
                    </a:solidFill>
                  </a:tcPr>
                </a:tc>
                <a:extLst>
                  <a:ext uri="{0D108BD9-81ED-4DB2-BD59-A6C34878D82A}">
                    <a16:rowId xmlns:a16="http://schemas.microsoft.com/office/drawing/2014/main" val="1139461426"/>
                  </a:ext>
                </a:extLst>
              </a:tr>
              <a:tr h="354026">
                <a:tc>
                  <a:txBody>
                    <a:bodyPr/>
                    <a:lstStyle/>
                    <a:p>
                      <a:r>
                        <a:rPr lang="nb-NO" sz="1600"/>
                        <a:t>Navn på konto</a:t>
                      </a:r>
                    </a:p>
                  </a:txBody>
                  <a:tcPr>
                    <a:solidFill>
                      <a:schemeClr val="bg1"/>
                    </a:solidFill>
                  </a:tcPr>
                </a:tc>
                <a:tc>
                  <a:txBody>
                    <a:bodyPr/>
                    <a:lstStyle/>
                    <a:p>
                      <a:r>
                        <a:rPr lang="nb-NO" sz="1200"/>
                        <a:t>UiO – Bli student</a:t>
                      </a:r>
                    </a:p>
                  </a:txBody>
                  <a:tcPr>
                    <a:solidFill>
                      <a:schemeClr val="bg1"/>
                    </a:solidFill>
                  </a:tcPr>
                </a:tc>
                <a:extLst>
                  <a:ext uri="{0D108BD9-81ED-4DB2-BD59-A6C34878D82A}">
                    <a16:rowId xmlns:a16="http://schemas.microsoft.com/office/drawing/2014/main" val="3485386336"/>
                  </a:ext>
                </a:extLst>
              </a:tr>
              <a:tr h="358630">
                <a:tc>
                  <a:txBody>
                    <a:bodyPr/>
                    <a:lstStyle/>
                    <a:p>
                      <a:r>
                        <a:rPr lang="nb-NO" sz="1600"/>
                        <a:t>Eier og redaktøransvar</a:t>
                      </a:r>
                    </a:p>
                  </a:txBody>
                  <a:tcPr>
                    <a:solidFill>
                      <a:schemeClr val="bg1"/>
                    </a:solidFill>
                  </a:tcPr>
                </a:tc>
                <a:tc>
                  <a:txBody>
                    <a:bodyPr/>
                    <a:lstStyle/>
                    <a:p>
                      <a:r>
                        <a:rPr lang="nb-NO" sz="1200" err="1"/>
                        <a:t>SoMe</a:t>
                      </a:r>
                      <a:r>
                        <a:rPr lang="nb-NO" sz="1200"/>
                        <a:t>-redaksjonen, seksjon for kommunikasjon, AKS. </a:t>
                      </a:r>
                    </a:p>
                  </a:txBody>
                  <a:tcPr>
                    <a:solidFill>
                      <a:schemeClr val="bg1"/>
                    </a:solidFill>
                  </a:tcPr>
                </a:tc>
                <a:extLst>
                  <a:ext uri="{0D108BD9-81ED-4DB2-BD59-A6C34878D82A}">
                    <a16:rowId xmlns:a16="http://schemas.microsoft.com/office/drawing/2014/main" val="1122266393"/>
                  </a:ext>
                </a:extLst>
              </a:tr>
              <a:tr h="797762">
                <a:tc>
                  <a:txBody>
                    <a:bodyPr/>
                    <a:lstStyle/>
                    <a:p>
                      <a:r>
                        <a:rPr lang="nb-NO" sz="1600"/>
                        <a:t>Mål</a:t>
                      </a:r>
                    </a:p>
                  </a:txBody>
                  <a:tcPr>
                    <a:solidFill>
                      <a:schemeClr val="bg1"/>
                    </a:solidFill>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Rekruttering av nye studenter, og øke kjennskap til studietilbud hos UiO. </a:t>
                      </a:r>
                    </a:p>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Vise frem livet som student ved UiO. </a:t>
                      </a:r>
                    </a:p>
                    <a:p>
                      <a:r>
                        <a:rPr lang="nb-NO" sz="1200"/>
                        <a:t>Skape engasjement og øke attraktiviteten for UiO som studiested. </a:t>
                      </a:r>
                    </a:p>
                  </a:txBody>
                  <a:tcPr>
                    <a:solidFill>
                      <a:schemeClr val="bg1"/>
                    </a:solidFill>
                  </a:tcPr>
                </a:tc>
                <a:extLst>
                  <a:ext uri="{0D108BD9-81ED-4DB2-BD59-A6C34878D82A}">
                    <a16:rowId xmlns:a16="http://schemas.microsoft.com/office/drawing/2014/main" val="83088237"/>
                  </a:ext>
                </a:extLst>
              </a:tr>
              <a:tr h="335280">
                <a:tc>
                  <a:txBody>
                    <a:bodyPr/>
                    <a:lstStyle/>
                    <a:p>
                      <a:r>
                        <a:rPr lang="nb-NO" sz="1600"/>
                        <a:t>Målgruppe</a:t>
                      </a:r>
                    </a:p>
                  </a:txBody>
                  <a:tcPr>
                    <a:solidFill>
                      <a:schemeClr val="bg1"/>
                    </a:solidFill>
                  </a:tcPr>
                </a:tc>
                <a:tc>
                  <a:txBody>
                    <a:bodyPr/>
                    <a:lstStyle/>
                    <a:p>
                      <a:r>
                        <a:rPr lang="nb-NO" sz="1200"/>
                        <a:t>Unge voksne mellom 16-20 år som skal begynne å studere. Elever på videregående skoler. </a:t>
                      </a:r>
                    </a:p>
                  </a:txBody>
                  <a:tcPr>
                    <a:solidFill>
                      <a:schemeClr val="bg1"/>
                    </a:solidFill>
                  </a:tcPr>
                </a:tc>
                <a:extLst>
                  <a:ext uri="{0D108BD9-81ED-4DB2-BD59-A6C34878D82A}">
                    <a16:rowId xmlns:a16="http://schemas.microsoft.com/office/drawing/2014/main" val="3285325530"/>
                  </a:ext>
                </a:extLst>
              </a:tr>
              <a:tr h="337399">
                <a:tc>
                  <a:txBody>
                    <a:bodyPr/>
                    <a:lstStyle/>
                    <a:p>
                      <a:r>
                        <a:rPr lang="nb-NO" sz="1600"/>
                        <a:t>Innhold</a:t>
                      </a:r>
                    </a:p>
                  </a:txBody>
                  <a:tcPr>
                    <a:solidFill>
                      <a:schemeClr val="bg1"/>
                    </a:solidFill>
                  </a:tcPr>
                </a:tc>
                <a:tc>
                  <a:txBody>
                    <a:bodyPr/>
                    <a:lstStyle/>
                    <a:p>
                      <a:r>
                        <a:rPr lang="nb-NO" sz="1200"/>
                        <a:t>Foto, video og reels som synliggjør studiehverdagen og livet som student på UiO. </a:t>
                      </a:r>
                    </a:p>
                  </a:txBody>
                  <a:tcPr>
                    <a:solidFill>
                      <a:schemeClr val="bg1"/>
                    </a:solidFill>
                  </a:tcPr>
                </a:tc>
                <a:extLst>
                  <a:ext uri="{0D108BD9-81ED-4DB2-BD59-A6C34878D82A}">
                    <a16:rowId xmlns:a16="http://schemas.microsoft.com/office/drawing/2014/main" val="1370344773"/>
                  </a:ext>
                </a:extLst>
              </a:tr>
              <a:tr h="483136">
                <a:tc>
                  <a:txBody>
                    <a:bodyPr/>
                    <a:lstStyle/>
                    <a:p>
                      <a:r>
                        <a:rPr lang="nb-NO" sz="1600"/>
                        <a:t>Drift og ressursbehov</a:t>
                      </a:r>
                    </a:p>
                  </a:txBody>
                  <a:tcPr>
                    <a:solidFill>
                      <a:schemeClr val="bg1"/>
                    </a:solidFill>
                  </a:tcPr>
                </a:tc>
                <a:tc>
                  <a:txBody>
                    <a:bodyPr/>
                    <a:lstStyle/>
                    <a:p>
                      <a:r>
                        <a:rPr lang="nb-NO" sz="1200"/>
                        <a:t>Innholdsproduksjon ivaretas av redaksjonen for sosiale medier ved AKS, UiO. </a:t>
                      </a:r>
                    </a:p>
                    <a:p>
                      <a:r>
                        <a:rPr lang="nb-NO" sz="1200"/>
                        <a:t>Redaktøransvar, innholdsproduksjon, moderering og oppfølging vil tilsvare </a:t>
                      </a:r>
                      <a:r>
                        <a:rPr lang="nb-NO" sz="1200" err="1"/>
                        <a:t>ca</a:t>
                      </a:r>
                      <a:r>
                        <a:rPr lang="nb-NO" sz="1200"/>
                        <a:t> 0,5 stilling i redaksjonen. </a:t>
                      </a:r>
                    </a:p>
                  </a:txBody>
                  <a:tcPr>
                    <a:solidFill>
                      <a:schemeClr val="bg1"/>
                    </a:solidFill>
                  </a:tcPr>
                </a:tc>
                <a:extLst>
                  <a:ext uri="{0D108BD9-81ED-4DB2-BD59-A6C34878D82A}">
                    <a16:rowId xmlns:a16="http://schemas.microsoft.com/office/drawing/2014/main" val="637933283"/>
                  </a:ext>
                </a:extLst>
              </a:tr>
              <a:tr h="822960">
                <a:tc>
                  <a:txBody>
                    <a:bodyPr/>
                    <a:lstStyle/>
                    <a:p>
                      <a:r>
                        <a:rPr lang="nb-NO" sz="1600"/>
                        <a:t>Strategiske grep </a:t>
                      </a:r>
                    </a:p>
                  </a:txBody>
                  <a:tcPr>
                    <a:solidFill>
                      <a:schemeClr val="bg1"/>
                    </a:solidFill>
                  </a:tcPr>
                </a:tc>
                <a:tc>
                  <a:txBody>
                    <a:bodyPr/>
                    <a:lstStyle/>
                    <a:p>
                      <a:pPr marL="285750" indent="-285750">
                        <a:buFont typeface="Arial" panose="020B0604020202020204" pitchFamily="34" charset="0"/>
                        <a:buChar char="•"/>
                      </a:pPr>
                      <a:r>
                        <a:rPr lang="nb-NO" sz="1200"/>
                        <a:t>Etablere en tydelig </a:t>
                      </a:r>
                      <a:r>
                        <a:rPr lang="nb-NO" sz="1200" err="1"/>
                        <a:t>redaksjonplan</a:t>
                      </a:r>
                      <a:r>
                        <a:rPr lang="nb-NO" sz="1200"/>
                        <a:t> med jevnlig innhold.</a:t>
                      </a:r>
                    </a:p>
                    <a:p>
                      <a:pPr marL="285750" indent="-285750">
                        <a:buFont typeface="Arial" panose="020B0604020202020204" pitchFamily="34" charset="0"/>
                        <a:buChar char="•"/>
                      </a:pPr>
                      <a:r>
                        <a:rPr lang="nb-NO" sz="1200"/>
                        <a:t>Utvikle ulike innholdskonsepter. </a:t>
                      </a:r>
                    </a:p>
                    <a:p>
                      <a:pPr marL="285750" indent="-285750">
                        <a:buFont typeface="Arial" panose="020B0604020202020204" pitchFamily="34" charset="0"/>
                        <a:buChar char="•"/>
                      </a:pPr>
                      <a:r>
                        <a:rPr lang="nb-NO" sz="1200"/>
                        <a:t>Innføre </a:t>
                      </a:r>
                      <a:r>
                        <a:rPr lang="nb-NO" sz="1200" err="1"/>
                        <a:t>kvartalsvise</a:t>
                      </a:r>
                      <a:r>
                        <a:rPr lang="nb-NO" sz="1200"/>
                        <a:t> målinger av </a:t>
                      </a:r>
                      <a:r>
                        <a:rPr lang="nb-NO" sz="1200" err="1"/>
                        <a:t>KPIer</a:t>
                      </a:r>
                      <a:r>
                        <a:rPr lang="nb-NO" sz="1200"/>
                        <a:t> som er satt. </a:t>
                      </a:r>
                    </a:p>
                    <a:p>
                      <a:pPr marL="285750" indent="-285750">
                        <a:buFont typeface="Arial" panose="020B0604020202020204" pitchFamily="34" charset="0"/>
                        <a:buChar char="•"/>
                      </a:pPr>
                      <a:r>
                        <a:rPr lang="nb-NO" sz="1200"/>
                        <a:t>Øke kompetansen internt om måling og innsikt. </a:t>
                      </a:r>
                    </a:p>
                  </a:txBody>
                  <a:tcPr>
                    <a:solidFill>
                      <a:schemeClr val="bg1"/>
                    </a:solidFill>
                  </a:tcPr>
                </a:tc>
                <a:extLst>
                  <a:ext uri="{0D108BD9-81ED-4DB2-BD59-A6C34878D82A}">
                    <a16:rowId xmlns:a16="http://schemas.microsoft.com/office/drawing/2014/main" val="3582090099"/>
                  </a:ext>
                </a:extLst>
              </a:tr>
              <a:tr h="1005840">
                <a:tc>
                  <a:txBody>
                    <a:bodyPr/>
                    <a:lstStyle/>
                    <a:p>
                      <a:r>
                        <a:rPr lang="nb-NO" sz="1600"/>
                        <a:t>Målekriterier (KPI)</a:t>
                      </a:r>
                    </a:p>
                  </a:txBody>
                  <a:tcPr>
                    <a:solidFill>
                      <a:schemeClr val="bg1"/>
                    </a:solidFill>
                  </a:tcPr>
                </a:tc>
                <a:tc>
                  <a:txBody>
                    <a:bodyPr/>
                    <a:lstStyle/>
                    <a:p>
                      <a:pPr marL="285750" indent="-285750">
                        <a:buFont typeface="Arial" panose="020B0604020202020204" pitchFamily="34" charset="0"/>
                        <a:buChar char="•"/>
                      </a:pPr>
                      <a:r>
                        <a:rPr lang="nb-NO" sz="1200"/>
                        <a:t>Total rekkevidde per år og gjennomsnitts rekkevidde per innlegg per kvartal/år</a:t>
                      </a:r>
                    </a:p>
                    <a:p>
                      <a:pPr marL="285750" indent="-285750">
                        <a:buFont typeface="Arial" panose="020B0604020202020204" pitchFamily="34" charset="0"/>
                        <a:buChar char="•"/>
                      </a:pPr>
                      <a:r>
                        <a:rPr lang="nb-NO" sz="1200"/>
                        <a:t>Vekst i antall </a:t>
                      </a:r>
                      <a:r>
                        <a:rPr lang="nb-NO" sz="1200" err="1"/>
                        <a:t>følgere</a:t>
                      </a:r>
                      <a:r>
                        <a:rPr lang="nb-NO" sz="1200"/>
                        <a:t> per år</a:t>
                      </a:r>
                    </a:p>
                    <a:p>
                      <a:pPr marL="285750" indent="-285750">
                        <a:buFont typeface="Arial" panose="020B0604020202020204" pitchFamily="34" charset="0"/>
                        <a:buChar char="•"/>
                      </a:pPr>
                      <a:r>
                        <a:rPr lang="nb-NO" sz="1200"/>
                        <a:t>Engasjement på innlegg over tid. </a:t>
                      </a:r>
                    </a:p>
                    <a:p>
                      <a:pPr marL="285750" indent="-285750">
                        <a:buFont typeface="Arial" panose="020B0604020202020204" pitchFamily="34" charset="0"/>
                        <a:buChar char="•"/>
                      </a:pPr>
                      <a:r>
                        <a:rPr lang="nb-NO" sz="1200"/>
                        <a:t>Antall innlegg per år</a:t>
                      </a:r>
                    </a:p>
                    <a:p>
                      <a:pPr marL="285750" lvl="0" indent="-285750">
                        <a:buFont typeface="Arial" panose="020B0604020202020204" pitchFamily="34" charset="0"/>
                        <a:buChar char="•"/>
                      </a:pPr>
                      <a:r>
                        <a:rPr lang="nb-NO" sz="1200"/>
                        <a:t>Språk: Minst 25% nynorsk/bokmål. </a:t>
                      </a:r>
                    </a:p>
                  </a:txBody>
                  <a:tcPr>
                    <a:solidFill>
                      <a:schemeClr val="bg1"/>
                    </a:solidFill>
                  </a:tcPr>
                </a:tc>
                <a:extLst>
                  <a:ext uri="{0D108BD9-81ED-4DB2-BD59-A6C34878D82A}">
                    <a16:rowId xmlns:a16="http://schemas.microsoft.com/office/drawing/2014/main" val="4052216468"/>
                  </a:ext>
                </a:extLst>
              </a:tr>
              <a:tr h="884328">
                <a:tc>
                  <a:txBody>
                    <a:bodyPr/>
                    <a:lstStyle/>
                    <a:p>
                      <a:r>
                        <a:rPr lang="nb-NO" sz="1600"/>
                        <a:t>Bakgrunn og vurdering av behov</a:t>
                      </a:r>
                    </a:p>
                  </a:txBody>
                  <a:tcPr>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nb-NO" sz="1200"/>
                        <a:t>UiO har ikke en egen Instagram-konto tilknyttet rekruttering. Hovedkanalen til UiO på Instagram retter seg i dag mot eksisterende studenter og </a:t>
                      </a:r>
                      <a:r>
                        <a:rPr lang="nb-NO" sz="1200" err="1"/>
                        <a:t>alumni</a:t>
                      </a:r>
                      <a:r>
                        <a:rPr lang="nb-NO" sz="1200"/>
                        <a:t>. Denne kanalen vil fortsatt benyttes til noe rekrutteringsinnhold. Alternativet til egen rekrutteringskanal på Instagram er økt fokus på studentlivet på UiO på sentral konto, større grad av målrettet annonsering i eksisterende kanaler og bedre tilrettelegging på nettsidene uio.no/</a:t>
                      </a:r>
                      <a:r>
                        <a:rPr lang="nb-NO" sz="1200" err="1"/>
                        <a:t>blistudent</a:t>
                      </a:r>
                      <a:r>
                        <a:rPr lang="nb-NO" sz="1200"/>
                        <a:t> </a:t>
                      </a:r>
                    </a:p>
                  </a:txBody>
                  <a:tcPr>
                    <a:solidFill>
                      <a:schemeClr val="bg1"/>
                    </a:solidFill>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5197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0EC510-6929-DC79-47FD-28409A10BAB4}"/>
              </a:ext>
            </a:extLst>
          </p:cNvPr>
          <p:cNvSpPr>
            <a:spLocks noGrp="1"/>
          </p:cNvSpPr>
          <p:nvPr>
            <p:ph type="ftr" sz="quarter" idx="3"/>
          </p:nvPr>
        </p:nvSpPr>
        <p:spPr/>
        <p:txBody>
          <a:bodyPr/>
          <a:lstStyle/>
          <a:p>
            <a:endParaRPr lang="nb-NO"/>
          </a:p>
        </p:txBody>
      </p:sp>
      <p:sp>
        <p:nvSpPr>
          <p:cNvPr id="3" name="Slide Number Placeholder 2">
            <a:extLst>
              <a:ext uri="{FF2B5EF4-FFF2-40B4-BE49-F238E27FC236}">
                <a16:creationId xmlns:a16="http://schemas.microsoft.com/office/drawing/2014/main" id="{E6969AA1-B565-708E-F46D-BC97EB82271A}"/>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
        <p:nvSpPr>
          <p:cNvPr id="4" name="Title 3">
            <a:extLst>
              <a:ext uri="{FF2B5EF4-FFF2-40B4-BE49-F238E27FC236}">
                <a16:creationId xmlns:a16="http://schemas.microsoft.com/office/drawing/2014/main" id="{713BCB7E-8DF7-2465-0E00-30F5D2AF5023}"/>
              </a:ext>
            </a:extLst>
          </p:cNvPr>
          <p:cNvSpPr>
            <a:spLocks noGrp="1"/>
          </p:cNvSpPr>
          <p:nvPr>
            <p:ph type="title"/>
          </p:nvPr>
        </p:nvSpPr>
        <p:spPr/>
        <p:txBody>
          <a:bodyPr/>
          <a:lstStyle/>
          <a:p>
            <a:r>
              <a:rPr lang="nb-NO"/>
              <a:t>Plan for sosiale medier (tekstversjon)</a:t>
            </a:r>
          </a:p>
        </p:txBody>
      </p:sp>
      <p:sp>
        <p:nvSpPr>
          <p:cNvPr id="5" name="Content Placeholder 4">
            <a:extLst>
              <a:ext uri="{FF2B5EF4-FFF2-40B4-BE49-F238E27FC236}">
                <a16:creationId xmlns:a16="http://schemas.microsoft.com/office/drawing/2014/main" id="{469190BF-6809-EF29-5E49-10A7E257704A}"/>
              </a:ext>
            </a:extLst>
          </p:cNvPr>
          <p:cNvSpPr>
            <a:spLocks noGrp="1"/>
          </p:cNvSpPr>
          <p:nvPr>
            <p:ph sz="quarter" idx="28"/>
          </p:nvPr>
        </p:nvSpPr>
        <p:spPr/>
        <p:txBody>
          <a:bodyPr/>
          <a:lstStyle/>
          <a:p>
            <a:pPr marL="342900" indent="-342900" algn="l" rtl="0" fontAlgn="base">
              <a:buFont typeface="+mj-lt"/>
              <a:buAutoNum type="arabicPeriod"/>
            </a:pPr>
            <a:r>
              <a:rPr lang="nb-NO" sz="1400" b="1">
                <a:solidFill>
                  <a:srgbClr val="000000"/>
                </a:solidFill>
                <a:effectLst/>
                <a:latin typeface="Calibri" panose="020F0502020204030204" pitchFamily="34" charset="0"/>
              </a:rPr>
              <a:t>Kanal</a:t>
            </a:r>
            <a:r>
              <a:rPr lang="nb-NO" sz="1400">
                <a:solidFill>
                  <a:srgbClr val="000000"/>
                </a:solidFill>
                <a:effectLst/>
                <a:latin typeface="Calibri" panose="020F0502020204030204" pitchFamily="34" charset="0"/>
              </a:rPr>
              <a:t>: Hvilken kanal benyttes (Facebook, Instagram, LinkedIn...) </a:t>
            </a:r>
          </a:p>
          <a:p>
            <a:pPr marL="342900" indent="-342900" algn="l" rtl="0" fontAlgn="base">
              <a:buFont typeface="+mj-lt"/>
              <a:buAutoNum type="arabicPeriod"/>
            </a:pPr>
            <a:r>
              <a:rPr lang="nb-NO" sz="1400" b="1">
                <a:solidFill>
                  <a:srgbClr val="000000"/>
                </a:solidFill>
                <a:effectLst/>
                <a:latin typeface="Calibri" panose="020F0502020204030204" pitchFamily="34" charset="0"/>
              </a:rPr>
              <a:t>Navn på konto</a:t>
            </a:r>
            <a:r>
              <a:rPr lang="nb-NO" sz="1400">
                <a:solidFill>
                  <a:srgbClr val="000000"/>
                </a:solidFill>
                <a:effectLst/>
                <a:latin typeface="Calibri" panose="020F0502020204030204" pitchFamily="34" charset="0"/>
              </a:rPr>
              <a:t>: Hva heter siden? Se informasjon om navngivning på. Les om navngivning i sosiale medier: </a:t>
            </a:r>
            <a:r>
              <a:rPr lang="nb-NO" sz="1400" err="1">
                <a:solidFill>
                  <a:srgbClr val="000000"/>
                </a:solidFill>
                <a:effectLst/>
                <a:latin typeface="Calibri" panose="020F0502020204030204" pitchFamily="34" charset="0"/>
              </a:rPr>
              <a:t>https</a:t>
            </a:r>
            <a:r>
              <a:rPr lang="nb-NO" sz="1400">
                <a:solidFill>
                  <a:srgbClr val="000000"/>
                </a:solidFill>
                <a:effectLst/>
                <a:latin typeface="Calibri" panose="020F0502020204030204" pitchFamily="34" charset="0"/>
              </a:rPr>
              <a:t>://</a:t>
            </a:r>
            <a:r>
              <a:rPr lang="nb-NO" sz="1400" err="1">
                <a:solidFill>
                  <a:srgbClr val="000000"/>
                </a:solidFill>
                <a:effectLst/>
                <a:latin typeface="Calibri" panose="020F0502020204030204" pitchFamily="34" charset="0"/>
              </a:rPr>
              <a:t>www.uio.no</a:t>
            </a:r>
            <a:r>
              <a:rPr lang="nb-NO" sz="1400">
                <a:solidFill>
                  <a:srgbClr val="000000"/>
                </a:solidFill>
                <a:effectLst/>
                <a:latin typeface="Calibri" panose="020F0502020204030204" pitchFamily="34" charset="0"/>
              </a:rPr>
              <a:t>/om/designmanual/profilen-i-bruk/sosiale-medier/ </a:t>
            </a:r>
          </a:p>
          <a:p>
            <a:pPr marL="342900" indent="-342900" algn="l" rtl="0" fontAlgn="base">
              <a:buFont typeface="+mj-lt"/>
              <a:buAutoNum type="arabicPeriod"/>
            </a:pPr>
            <a:r>
              <a:rPr lang="nb-NO" sz="1400" b="1">
                <a:solidFill>
                  <a:srgbClr val="000000"/>
                </a:solidFill>
                <a:effectLst/>
                <a:latin typeface="Calibri" panose="020F0502020204030204" pitchFamily="34" charset="0"/>
              </a:rPr>
              <a:t>Eier og redaktøransvar: </a:t>
            </a:r>
            <a:r>
              <a:rPr lang="nb-NO" sz="1400">
                <a:solidFill>
                  <a:srgbClr val="000000"/>
                </a:solidFill>
                <a:effectLst/>
                <a:latin typeface="Calibri" panose="020F0502020204030204" pitchFamily="34" charset="0"/>
              </a:rPr>
              <a:t>Hvem har hovedansvar og redaktøransvar for siden, på fakultets og/eller institusjonsnivå.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a:t>
            </a:r>
            <a:r>
              <a:rPr lang="nb-NO" sz="1400">
                <a:solidFill>
                  <a:srgbClr val="000000"/>
                </a:solidFill>
                <a:effectLst/>
                <a:latin typeface="Calibri" panose="020F0502020204030204" pitchFamily="34" charset="0"/>
              </a:rPr>
              <a:t>: Hva er målet med kanalen? Hvorfor skal vi ha denne kanalen, hvilket behov fyller den? Hva ønsker du å oppnå i målgruppen gjennom denne kanalen. Se gjerne i sammenheng med kommunikasjonsmålene, Strategi 2030 mv.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Målgruppe: </a:t>
            </a:r>
            <a:r>
              <a:rPr lang="nb-NO" sz="1400">
                <a:solidFill>
                  <a:srgbClr val="000000"/>
                </a:solidFill>
                <a:effectLst/>
                <a:latin typeface="Calibri" panose="020F0502020204030204" pitchFamily="34" charset="0"/>
              </a:rPr>
              <a:t>Hvem ønsker vi å nå gjennom denne kanalen (alder, kjønn, fagområder, geografi). </a:t>
            </a:r>
          </a:p>
          <a:p>
            <a:pPr marL="342900" indent="-342900" algn="l" rtl="0" fontAlgn="base">
              <a:buFont typeface="+mj-lt"/>
              <a:buAutoNum type="arabicPeriod"/>
            </a:pPr>
            <a:r>
              <a:rPr lang="nb-NO" sz="1400" b="1">
                <a:solidFill>
                  <a:srgbClr val="000000"/>
                </a:solidFill>
                <a:effectLst/>
                <a:latin typeface="Calibri" panose="020F0502020204030204" pitchFamily="34" charset="0"/>
              </a:rPr>
              <a:t>Innhold</a:t>
            </a:r>
            <a:r>
              <a:rPr lang="nb-NO" sz="1400">
                <a:solidFill>
                  <a:srgbClr val="000000"/>
                </a:solidFill>
                <a:effectLst/>
                <a:latin typeface="Calibri" panose="020F0502020204030204" pitchFamily="34" charset="0"/>
              </a:rPr>
              <a:t>: Hva slags type innhold skal det være på kanalen. Er det spesielle temaer, konsepter eller type innhold. Lag gjerne en egen overordnet plan for innhold, og bruk en redaksjonsplan som konkretiserer innholdet over tid.   </a:t>
            </a:r>
          </a:p>
          <a:p>
            <a:pPr marL="342900" indent="-342900" algn="l" rtl="0" fontAlgn="base">
              <a:buFont typeface="+mj-lt"/>
              <a:buAutoNum type="arabicPeriod"/>
            </a:pPr>
            <a:r>
              <a:rPr lang="nb-NO" sz="1400" b="1">
                <a:solidFill>
                  <a:srgbClr val="000000"/>
                </a:solidFill>
                <a:effectLst/>
                <a:latin typeface="Calibri" panose="020F0502020204030204" pitchFamily="34" charset="0"/>
              </a:rPr>
              <a:t>Drift og ressursbehov</a:t>
            </a:r>
            <a:r>
              <a:rPr lang="nb-NO" sz="1400">
                <a:solidFill>
                  <a:srgbClr val="000000"/>
                </a:solidFill>
                <a:effectLst/>
                <a:latin typeface="Calibri" panose="020F0502020204030204" pitchFamily="34" charset="0"/>
              </a:rPr>
              <a:t>: Hvilke ressurser kreves til å lage innhold og drifte kontoen. Er det noe kompetanse eller ressurser som mangler. Ressursene skal dekke bl.a. innholdsproduksjon, moderering og oppfølging av kommentarer, innsikt og analyse, varighet og videre utvikling.  </a:t>
            </a:r>
          </a:p>
          <a:p>
            <a:pPr marL="342900" indent="-342900" algn="l" rtl="0" fontAlgn="base">
              <a:buFont typeface="+mj-lt"/>
              <a:buAutoNum type="arabicPeriod"/>
            </a:pPr>
            <a:r>
              <a:rPr lang="nb-NO" sz="1400" b="1">
                <a:solidFill>
                  <a:srgbClr val="000000"/>
                </a:solidFill>
                <a:effectLst/>
                <a:latin typeface="Calibri" panose="020F0502020204030204" pitchFamily="34" charset="0"/>
              </a:rPr>
              <a:t>Strategiske grep: </a:t>
            </a:r>
            <a:r>
              <a:rPr lang="nb-NO" sz="1400">
                <a:solidFill>
                  <a:srgbClr val="000000"/>
                </a:solidFill>
                <a:effectLst/>
                <a:latin typeface="Calibri" panose="020F0502020204030204" pitchFamily="34" charset="0"/>
              </a:rPr>
              <a:t>Hva er tiltakene for å utvikle og lykkes med siden/kontoen i et toårsperspektiv. Hvilke tiltak skal gjennomføres for å sikre drift, etterlevelse av GDPR, språkkrav, innholdsproduksjon eller oppnå målene som er satt mv.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Målekriterier (KPI): </a:t>
            </a:r>
            <a:r>
              <a:rPr lang="nb-NO" sz="1400">
                <a:solidFill>
                  <a:srgbClr val="000000"/>
                </a:solidFill>
                <a:effectLst/>
                <a:latin typeface="Calibri" panose="020F0502020204030204" pitchFamily="34" charset="0"/>
              </a:rPr>
              <a:t>Hvordan vil du måle at du når det publikum du ønsker eller at siden utvikler seg positivt. Hvor ofte og hvordan skal dette måles. </a:t>
            </a:r>
          </a:p>
          <a:p>
            <a:pPr marL="342900" indent="-342900" algn="l" rtl="0" fontAlgn="base">
              <a:buFont typeface="+mj-lt"/>
              <a:buAutoNum type="arabicPeriod"/>
            </a:pPr>
            <a:r>
              <a:rPr lang="nb-NO" sz="1400" b="1">
                <a:solidFill>
                  <a:srgbClr val="000000"/>
                </a:solidFill>
                <a:effectLst/>
                <a:latin typeface="Calibri" panose="020F0502020204030204" pitchFamily="34" charset="0"/>
              </a:rPr>
              <a:t>Bakgrunn og vurdering av behov: </a:t>
            </a:r>
            <a:r>
              <a:rPr lang="nb-NO" sz="1400">
                <a:solidFill>
                  <a:srgbClr val="000000"/>
                </a:solidFill>
                <a:effectLst/>
                <a:latin typeface="Calibri" panose="020F0502020204030204" pitchFamily="34" charset="0"/>
              </a:rPr>
              <a:t>Finnes andre kanaler eller kontoer som har sammenfallende mål og målgrupper? Kan målene nås gjennom eksisterende kontoer på fakultet eller innen fagfeltet? Hva er alternativene eller konsekvensene av å ikke etablere kontoen? </a:t>
            </a:r>
          </a:p>
          <a:p>
            <a:endParaRPr lang="nb-NO"/>
          </a:p>
        </p:txBody>
      </p:sp>
    </p:spTree>
    <p:extLst>
      <p:ext uri="{BB962C8B-B14F-4D97-AF65-F5344CB8AC3E}">
        <p14:creationId xmlns:p14="http://schemas.microsoft.com/office/powerpoint/2010/main" val="2962825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a:t>
            </a:r>
          </a:p>
        </p:txBody>
      </p:sp>
      <p:graphicFrame>
        <p:nvGraphicFramePr>
          <p:cNvPr id="7" name="Table 7">
            <a:extLst>
              <a:ext uri="{FF2B5EF4-FFF2-40B4-BE49-F238E27FC236}">
                <a16:creationId xmlns:a16="http://schemas.microsoft.com/office/drawing/2014/main" id="{4E9E4B4E-BD90-F98D-7B74-80A8DECB840E}"/>
              </a:ext>
            </a:extLst>
          </p:cNvPr>
          <p:cNvGraphicFramePr>
            <a:graphicFrameLocks noGrp="1"/>
          </p:cNvGraphicFramePr>
          <p:nvPr>
            <p:ph sz="quarter" idx="28"/>
          </p:nvPr>
        </p:nvGraphicFramePr>
        <p:xfrm>
          <a:off x="360044" y="990539"/>
          <a:ext cx="11218495" cy="5180532"/>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tc>
                <a:tc>
                  <a:txBody>
                    <a:bodyPr/>
                    <a:lstStyle/>
                    <a:p>
                      <a:endParaRPr lang="nb-NO" sz="1200"/>
                    </a:p>
                  </a:txBody>
                  <a:tcPr/>
                </a:tc>
                <a:extLst>
                  <a:ext uri="{0D108BD9-81ED-4DB2-BD59-A6C34878D82A}">
                    <a16:rowId xmlns:a16="http://schemas.microsoft.com/office/drawing/2014/main" val="1139461426"/>
                  </a:ext>
                </a:extLst>
              </a:tr>
              <a:tr h="365208">
                <a:tc>
                  <a:txBody>
                    <a:bodyPr/>
                    <a:lstStyle/>
                    <a:p>
                      <a:r>
                        <a:rPr lang="nb-NO" sz="1600"/>
                        <a:t>Navn på konto</a:t>
                      </a:r>
                    </a:p>
                  </a:txBody>
                  <a:tcPr/>
                </a:tc>
                <a:tc>
                  <a:txBody>
                    <a:bodyPr/>
                    <a:lstStyle/>
                    <a:p>
                      <a:endParaRPr lang="nb-NO" sz="1200"/>
                    </a:p>
                  </a:txBody>
                  <a:tcPr/>
                </a:tc>
                <a:extLst>
                  <a:ext uri="{0D108BD9-81ED-4DB2-BD59-A6C34878D82A}">
                    <a16:rowId xmlns:a16="http://schemas.microsoft.com/office/drawing/2014/main" val="3485386336"/>
                  </a:ext>
                </a:extLst>
              </a:tr>
              <a:tr h="428799">
                <a:tc>
                  <a:txBody>
                    <a:bodyPr/>
                    <a:lstStyle/>
                    <a:p>
                      <a:r>
                        <a:rPr lang="nb-NO" sz="1600"/>
                        <a:t>Eier og redaktøransvar</a:t>
                      </a:r>
                    </a:p>
                  </a:txBody>
                  <a:tcPr/>
                </a:tc>
                <a:tc>
                  <a:txBody>
                    <a:bodyPr/>
                    <a:lstStyle/>
                    <a:p>
                      <a:endParaRPr lang="nb-NO" sz="1200"/>
                    </a:p>
                  </a:txBody>
                  <a:tcPr/>
                </a:tc>
                <a:extLst>
                  <a:ext uri="{0D108BD9-81ED-4DB2-BD59-A6C34878D82A}">
                    <a16:rowId xmlns:a16="http://schemas.microsoft.com/office/drawing/2014/main" val="1122266393"/>
                  </a:ext>
                </a:extLst>
              </a:tr>
              <a:tr h="541172">
                <a:tc>
                  <a:txBody>
                    <a:bodyPr/>
                    <a:lstStyle/>
                    <a:p>
                      <a:r>
                        <a:rPr lang="nb-NO" sz="1600"/>
                        <a:t>Mål</a:t>
                      </a:r>
                    </a:p>
                  </a:txBody>
                  <a:tcPr/>
                </a:tc>
                <a:tc>
                  <a:txBody>
                    <a:bodyPr/>
                    <a:lstStyle/>
                    <a:p>
                      <a:endParaRPr lang="nb-NO" sz="1200"/>
                    </a:p>
                  </a:txBody>
                  <a:tcPr/>
                </a:tc>
                <a:extLst>
                  <a:ext uri="{0D108BD9-81ED-4DB2-BD59-A6C34878D82A}">
                    <a16:rowId xmlns:a16="http://schemas.microsoft.com/office/drawing/2014/main" val="83088237"/>
                  </a:ext>
                </a:extLst>
              </a:tr>
              <a:tr h="335280">
                <a:tc>
                  <a:txBody>
                    <a:bodyPr/>
                    <a:lstStyle/>
                    <a:p>
                      <a:r>
                        <a:rPr lang="nb-NO" sz="1600"/>
                        <a:t>Målgruppe</a:t>
                      </a:r>
                    </a:p>
                  </a:txBody>
                  <a:tcPr/>
                </a:tc>
                <a:tc>
                  <a:txBody>
                    <a:bodyPr/>
                    <a:lstStyle/>
                    <a:p>
                      <a:endParaRPr lang="nb-NO" sz="1200"/>
                    </a:p>
                  </a:txBody>
                  <a:tcPr/>
                </a:tc>
                <a:extLst>
                  <a:ext uri="{0D108BD9-81ED-4DB2-BD59-A6C34878D82A}">
                    <a16:rowId xmlns:a16="http://schemas.microsoft.com/office/drawing/2014/main" val="3285325530"/>
                  </a:ext>
                </a:extLst>
              </a:tr>
              <a:tr h="457200">
                <a:tc>
                  <a:txBody>
                    <a:bodyPr/>
                    <a:lstStyle/>
                    <a:p>
                      <a:r>
                        <a:rPr lang="nb-NO" sz="1600"/>
                        <a:t>Innhold</a:t>
                      </a:r>
                    </a:p>
                  </a:txBody>
                  <a:tcPr/>
                </a:tc>
                <a:tc>
                  <a:txBody>
                    <a:bodyPr/>
                    <a:lstStyle/>
                    <a:p>
                      <a:endParaRPr lang="nb-NO" sz="1200"/>
                    </a:p>
                  </a:txBody>
                  <a:tcPr/>
                </a:tc>
                <a:extLst>
                  <a:ext uri="{0D108BD9-81ED-4DB2-BD59-A6C34878D82A}">
                    <a16:rowId xmlns:a16="http://schemas.microsoft.com/office/drawing/2014/main" val="1370344773"/>
                  </a:ext>
                </a:extLst>
              </a:tr>
              <a:tr h="609345">
                <a:tc>
                  <a:txBody>
                    <a:bodyPr/>
                    <a:lstStyle/>
                    <a:p>
                      <a:r>
                        <a:rPr lang="nb-NO" sz="1600"/>
                        <a:t>Drift og ressursbehov</a:t>
                      </a:r>
                    </a:p>
                  </a:txBody>
                  <a:tcPr/>
                </a:tc>
                <a:tc>
                  <a:txBody>
                    <a:bodyPr/>
                    <a:lstStyle/>
                    <a:p>
                      <a:endParaRPr lang="nb-NO" sz="1200"/>
                    </a:p>
                  </a:txBody>
                  <a:tcPr/>
                </a:tc>
                <a:extLst>
                  <a:ext uri="{0D108BD9-81ED-4DB2-BD59-A6C34878D82A}">
                    <a16:rowId xmlns:a16="http://schemas.microsoft.com/office/drawing/2014/main" val="637933283"/>
                  </a:ext>
                </a:extLst>
              </a:tr>
              <a:tr h="640080">
                <a:tc>
                  <a:txBody>
                    <a:bodyPr/>
                    <a:lstStyle/>
                    <a:p>
                      <a:r>
                        <a:rPr lang="nb-NO" sz="1600"/>
                        <a:t>Strategiske grep </a:t>
                      </a:r>
                    </a:p>
                  </a:txBody>
                  <a:tcPr/>
                </a:tc>
                <a:tc>
                  <a:txBody>
                    <a:bodyPr/>
                    <a:lstStyle/>
                    <a:p>
                      <a:endParaRPr lang="nb-NO" sz="1200"/>
                    </a:p>
                  </a:txBody>
                  <a:tcPr/>
                </a:tc>
                <a:extLst>
                  <a:ext uri="{0D108BD9-81ED-4DB2-BD59-A6C34878D82A}">
                    <a16:rowId xmlns:a16="http://schemas.microsoft.com/office/drawing/2014/main" val="3582090099"/>
                  </a:ext>
                </a:extLst>
              </a:tr>
              <a:tr h="555908">
                <a:tc>
                  <a:txBody>
                    <a:bodyPr/>
                    <a:lstStyle/>
                    <a:p>
                      <a:r>
                        <a:rPr lang="nb-NO" sz="1600"/>
                        <a:t>Målekriterier (KPI)</a:t>
                      </a:r>
                    </a:p>
                  </a:txBody>
                  <a:tcPr/>
                </a:tc>
                <a:tc>
                  <a:txBody>
                    <a:bodyPr/>
                    <a:lstStyle/>
                    <a:p>
                      <a:endParaRPr lang="nb-NO" sz="1200"/>
                    </a:p>
                  </a:txBody>
                  <a:tcPr/>
                </a:tc>
                <a:extLst>
                  <a:ext uri="{0D108BD9-81ED-4DB2-BD59-A6C34878D82A}">
                    <a16:rowId xmlns:a16="http://schemas.microsoft.com/office/drawing/2014/main" val="4052216468"/>
                  </a:ext>
                </a:extLst>
              </a:tr>
              <a:tr h="912260">
                <a:tc>
                  <a:txBody>
                    <a:bodyPr/>
                    <a:lstStyle/>
                    <a:p>
                      <a:r>
                        <a:rPr lang="nb-NO" sz="1600"/>
                        <a:t>Bakgrunn og vurdering av behov</a:t>
                      </a:r>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lang="nb-NO" sz="1200"/>
                    </a:p>
                  </a:txBody>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693774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 - med beskrivelse</a:t>
            </a:r>
          </a:p>
        </p:txBody>
      </p:sp>
      <p:graphicFrame>
        <p:nvGraphicFramePr>
          <p:cNvPr id="7" name="Table 7">
            <a:extLst>
              <a:ext uri="{FF2B5EF4-FFF2-40B4-BE49-F238E27FC236}">
                <a16:creationId xmlns:a16="http://schemas.microsoft.com/office/drawing/2014/main" id="{4E9E4B4E-BD90-F98D-7B74-80A8DECB840E}"/>
              </a:ext>
            </a:extLst>
          </p:cNvPr>
          <p:cNvGraphicFramePr>
            <a:graphicFrameLocks noGrp="1"/>
          </p:cNvGraphicFramePr>
          <p:nvPr>
            <p:ph sz="quarter" idx="28"/>
            <p:extLst>
              <p:ext uri="{D42A27DB-BD31-4B8C-83A1-F6EECF244321}">
                <p14:modId xmlns:p14="http://schemas.microsoft.com/office/powerpoint/2010/main" val="3178614086"/>
              </p:ext>
            </p:extLst>
          </p:nvPr>
        </p:nvGraphicFramePr>
        <p:xfrm>
          <a:off x="360044" y="990539"/>
          <a:ext cx="11218495" cy="5180532"/>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tc>
                <a:tc>
                  <a:txBody>
                    <a:bodyPr/>
                    <a:lstStyle/>
                    <a:p>
                      <a:endParaRPr lang="nb-NO" sz="1200"/>
                    </a:p>
                  </a:txBody>
                  <a:tcPr/>
                </a:tc>
                <a:extLst>
                  <a:ext uri="{0D108BD9-81ED-4DB2-BD59-A6C34878D82A}">
                    <a16:rowId xmlns:a16="http://schemas.microsoft.com/office/drawing/2014/main" val="1139461426"/>
                  </a:ext>
                </a:extLst>
              </a:tr>
              <a:tr h="365208">
                <a:tc>
                  <a:txBody>
                    <a:bodyPr/>
                    <a:lstStyle/>
                    <a:p>
                      <a:r>
                        <a:rPr lang="nb-NO" sz="1600"/>
                        <a:t>Navn på konto</a:t>
                      </a:r>
                    </a:p>
                  </a:txBody>
                  <a:tcPr/>
                </a:tc>
                <a:tc>
                  <a:txBody>
                    <a:bodyPr/>
                    <a:lstStyle/>
                    <a:p>
                      <a:r>
                        <a:rPr lang="nb-NO" sz="1200"/>
                        <a:t>Hva heter siden? Se informasjon om navngivning på </a:t>
                      </a:r>
                      <a:r>
                        <a:rPr lang="nb-NO" sz="1200" err="1"/>
                        <a:t>https</a:t>
                      </a:r>
                      <a:r>
                        <a:rPr lang="nb-NO" sz="1200"/>
                        <a:t>://</a:t>
                      </a:r>
                      <a:r>
                        <a:rPr lang="nb-NO" sz="1200" err="1"/>
                        <a:t>www.uio.no</a:t>
                      </a:r>
                      <a:r>
                        <a:rPr lang="nb-NO" sz="1200"/>
                        <a:t>/om/designmanual/profilen-i-bruk/sosiale-medier/</a:t>
                      </a:r>
                    </a:p>
                  </a:txBody>
                  <a:tcPr/>
                </a:tc>
                <a:extLst>
                  <a:ext uri="{0D108BD9-81ED-4DB2-BD59-A6C34878D82A}">
                    <a16:rowId xmlns:a16="http://schemas.microsoft.com/office/drawing/2014/main" val="3485386336"/>
                  </a:ext>
                </a:extLst>
              </a:tr>
              <a:tr h="428799">
                <a:tc>
                  <a:txBody>
                    <a:bodyPr/>
                    <a:lstStyle/>
                    <a:p>
                      <a:r>
                        <a:rPr lang="nb-NO" sz="1600"/>
                        <a:t>Eier og redaktøransvar</a:t>
                      </a:r>
                    </a:p>
                  </a:txBody>
                  <a:tcPr/>
                </a:tc>
                <a:tc>
                  <a:txBody>
                    <a:bodyPr/>
                    <a:lstStyle/>
                    <a:p>
                      <a:r>
                        <a:rPr lang="nb-NO" sz="1200"/>
                        <a:t>Hvem har hovedansvar og redaktøransvar for siden, på fakultets og/eller institusjonsnivå. </a:t>
                      </a:r>
                    </a:p>
                  </a:txBody>
                  <a:tcPr/>
                </a:tc>
                <a:extLst>
                  <a:ext uri="{0D108BD9-81ED-4DB2-BD59-A6C34878D82A}">
                    <a16:rowId xmlns:a16="http://schemas.microsoft.com/office/drawing/2014/main" val="1122266393"/>
                  </a:ext>
                </a:extLst>
              </a:tr>
              <a:tr h="541172">
                <a:tc>
                  <a:txBody>
                    <a:bodyPr/>
                    <a:lstStyle/>
                    <a:p>
                      <a:r>
                        <a:rPr lang="nb-NO" sz="1600"/>
                        <a:t>Mål</a:t>
                      </a:r>
                    </a:p>
                  </a:txBody>
                  <a:tcPr/>
                </a:tc>
                <a:tc>
                  <a:txBody>
                    <a:bodyPr/>
                    <a:lstStyle/>
                    <a:p>
                      <a:r>
                        <a:rPr lang="nb-NO" sz="1200"/>
                        <a:t>Hva er målet med kanalen? Hvorfor skal vi ha denne kanalen, hvilket behov fyller den? Hva ønsker du å oppnå i målgruppen gjennom denne kanalen. Se gjerne i sammenheng med kommunikasjonsmålene, Strategi 2030 </a:t>
                      </a:r>
                      <a:r>
                        <a:rPr lang="nb-NO" sz="1200" err="1"/>
                        <a:t>m.v</a:t>
                      </a:r>
                      <a:r>
                        <a:rPr lang="nb-NO" sz="1200"/>
                        <a:t>.</a:t>
                      </a:r>
                    </a:p>
                  </a:txBody>
                  <a:tcPr/>
                </a:tc>
                <a:extLst>
                  <a:ext uri="{0D108BD9-81ED-4DB2-BD59-A6C34878D82A}">
                    <a16:rowId xmlns:a16="http://schemas.microsoft.com/office/drawing/2014/main" val="83088237"/>
                  </a:ext>
                </a:extLst>
              </a:tr>
              <a:tr h="335280">
                <a:tc>
                  <a:txBody>
                    <a:bodyPr/>
                    <a:lstStyle/>
                    <a:p>
                      <a:r>
                        <a:rPr lang="nb-NO" sz="1600"/>
                        <a:t>Målgruppe</a:t>
                      </a:r>
                    </a:p>
                  </a:txBody>
                  <a:tcPr/>
                </a:tc>
                <a:tc>
                  <a:txBody>
                    <a:bodyPr/>
                    <a:lstStyle/>
                    <a:p>
                      <a:r>
                        <a:rPr lang="nb-NO" sz="1200"/>
                        <a:t>Hvem ønsker vi å nå gjennom denne kanalen (alder, fagområder, geografi, annet).</a:t>
                      </a:r>
                    </a:p>
                  </a:txBody>
                  <a:tcPr/>
                </a:tc>
                <a:extLst>
                  <a:ext uri="{0D108BD9-81ED-4DB2-BD59-A6C34878D82A}">
                    <a16:rowId xmlns:a16="http://schemas.microsoft.com/office/drawing/2014/main" val="3285325530"/>
                  </a:ext>
                </a:extLst>
              </a:tr>
              <a:tr h="457200">
                <a:tc>
                  <a:txBody>
                    <a:bodyPr/>
                    <a:lstStyle/>
                    <a:p>
                      <a:r>
                        <a:rPr lang="nb-NO" sz="1600"/>
                        <a:t>Innhold</a:t>
                      </a:r>
                    </a:p>
                  </a:txBody>
                  <a:tcPr/>
                </a:tc>
                <a:tc>
                  <a:txBody>
                    <a:bodyPr/>
                    <a:lstStyle/>
                    <a:p>
                      <a:r>
                        <a:rPr lang="nb-NO" sz="1200"/>
                        <a:t>Hva slags type innhold skal det være på kanalen. Er det spesielle temaer, konsepter eller type innhold. Lag gjerne en egen overordnet plan for innhold, og en redaksjonsplan som konkretiserer innholdet over tid.  </a:t>
                      </a:r>
                    </a:p>
                  </a:txBody>
                  <a:tcPr/>
                </a:tc>
                <a:extLst>
                  <a:ext uri="{0D108BD9-81ED-4DB2-BD59-A6C34878D82A}">
                    <a16:rowId xmlns:a16="http://schemas.microsoft.com/office/drawing/2014/main" val="1370344773"/>
                  </a:ext>
                </a:extLst>
              </a:tr>
              <a:tr h="609345">
                <a:tc>
                  <a:txBody>
                    <a:bodyPr/>
                    <a:lstStyle/>
                    <a:p>
                      <a:r>
                        <a:rPr lang="nb-NO" sz="1600"/>
                        <a:t>Drift og ressursbehov</a:t>
                      </a:r>
                    </a:p>
                  </a:txBody>
                  <a:tcPr/>
                </a:tc>
                <a:tc>
                  <a:txBody>
                    <a:bodyPr/>
                    <a:lstStyle/>
                    <a:p>
                      <a:r>
                        <a:rPr lang="nb-NO" sz="1200"/>
                        <a:t>Hvilke ressurser kreves til å lage innhold. Er det noe kompetanse eller ressurser som mangler. Ressursene skal dekke bl.a. innholdsproduksjon, moderering og oppfølging av kommentarer, innsikt og analyse, varighet og videre utvikling. </a:t>
                      </a:r>
                    </a:p>
                  </a:txBody>
                  <a:tcPr/>
                </a:tc>
                <a:extLst>
                  <a:ext uri="{0D108BD9-81ED-4DB2-BD59-A6C34878D82A}">
                    <a16:rowId xmlns:a16="http://schemas.microsoft.com/office/drawing/2014/main" val="637933283"/>
                  </a:ext>
                </a:extLst>
              </a:tr>
              <a:tr h="640080">
                <a:tc>
                  <a:txBody>
                    <a:bodyPr/>
                    <a:lstStyle/>
                    <a:p>
                      <a:r>
                        <a:rPr lang="nb-NO" sz="1600"/>
                        <a:t>Strategiske grep </a:t>
                      </a:r>
                    </a:p>
                  </a:txBody>
                  <a:tcPr/>
                </a:tc>
                <a:tc>
                  <a:txBody>
                    <a:bodyPr/>
                    <a:lstStyle/>
                    <a:p>
                      <a:r>
                        <a:rPr lang="nb-NO" sz="1200"/>
                        <a:t>Hva er tiltakene for å utvikle og lykkes med siden i et toårsperspektiv. </a:t>
                      </a:r>
                    </a:p>
                    <a:p>
                      <a:r>
                        <a:rPr lang="nb-NO" sz="1200"/>
                        <a:t>Hvilke tiltak skal gjennomføres for å sikre drift, etterlevelse av GDPR, språkkrav, innholdsproduksjon eller oppnå målene som er satt mv. </a:t>
                      </a:r>
                    </a:p>
                  </a:txBody>
                  <a:tcPr/>
                </a:tc>
                <a:extLst>
                  <a:ext uri="{0D108BD9-81ED-4DB2-BD59-A6C34878D82A}">
                    <a16:rowId xmlns:a16="http://schemas.microsoft.com/office/drawing/2014/main" val="3582090099"/>
                  </a:ext>
                </a:extLst>
              </a:tr>
              <a:tr h="555908">
                <a:tc>
                  <a:txBody>
                    <a:bodyPr/>
                    <a:lstStyle/>
                    <a:p>
                      <a:r>
                        <a:rPr lang="nb-NO" sz="1600"/>
                        <a:t>Målekriterier (KPI)</a:t>
                      </a:r>
                    </a:p>
                  </a:txBody>
                  <a:tcPr/>
                </a:tc>
                <a:tc>
                  <a:txBody>
                    <a:bodyPr/>
                    <a:lstStyle/>
                    <a:p>
                      <a:r>
                        <a:rPr lang="nb-NO" sz="1200"/>
                        <a:t>Hvordan vil du måle at du når det publikum du ønsker eller at siden utvikler seg positivt. </a:t>
                      </a:r>
                    </a:p>
                    <a:p>
                      <a:r>
                        <a:rPr lang="nb-NO" sz="1200"/>
                        <a:t>Hvor ofte og hvordan skal dette måles. </a:t>
                      </a:r>
                    </a:p>
                  </a:txBody>
                  <a:tcPr/>
                </a:tc>
                <a:extLst>
                  <a:ext uri="{0D108BD9-81ED-4DB2-BD59-A6C34878D82A}">
                    <a16:rowId xmlns:a16="http://schemas.microsoft.com/office/drawing/2014/main" val="4052216468"/>
                  </a:ext>
                </a:extLst>
              </a:tr>
              <a:tr h="912260">
                <a:tc>
                  <a:txBody>
                    <a:bodyPr/>
                    <a:lstStyle/>
                    <a:p>
                      <a:r>
                        <a:rPr lang="nb-NO" sz="1600"/>
                        <a:t>Bakgrunn og vurdering av behov</a:t>
                      </a:r>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Finnes andre kanaler eller kontoer som har sammenfallende mål og målgrupper? Kan målene nås gjennom eksisterende kontoer på fakultet eller innen fagfeltet? Hva er alternativene eller konsekvensene av å ikke etablere kontoen?</a:t>
                      </a:r>
                    </a:p>
                  </a:txBody>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240026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17D1CB-D87D-8D8A-596D-3A5F2C971F5B}"/>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a:p>
        </p:txBody>
      </p:sp>
      <p:sp>
        <p:nvSpPr>
          <p:cNvPr id="4" name="Title 3">
            <a:extLst>
              <a:ext uri="{FF2B5EF4-FFF2-40B4-BE49-F238E27FC236}">
                <a16:creationId xmlns:a16="http://schemas.microsoft.com/office/drawing/2014/main" id="{023484B0-BECF-4EF8-16A2-94F99BA0A40E}"/>
              </a:ext>
            </a:extLst>
          </p:cNvPr>
          <p:cNvSpPr>
            <a:spLocks noGrp="1"/>
          </p:cNvSpPr>
          <p:nvPr>
            <p:ph type="title"/>
          </p:nvPr>
        </p:nvSpPr>
        <p:spPr/>
        <p:txBody>
          <a:bodyPr/>
          <a:lstStyle/>
          <a:p>
            <a:r>
              <a:rPr lang="nb-NO"/>
              <a:t>Plan for sosiale medier - </a:t>
            </a:r>
            <a:r>
              <a:rPr lang="nb-NO" err="1"/>
              <a:t>Eksemel</a:t>
            </a:r>
            <a:endParaRPr lang="nb-NO"/>
          </a:p>
        </p:txBody>
      </p:sp>
      <p:graphicFrame>
        <p:nvGraphicFramePr>
          <p:cNvPr id="8" name="Content Placeholder 7">
            <a:extLst>
              <a:ext uri="{FF2B5EF4-FFF2-40B4-BE49-F238E27FC236}">
                <a16:creationId xmlns:a16="http://schemas.microsoft.com/office/drawing/2014/main" id="{5E62EBD6-F351-530A-B1E7-F7BCB1027AFE}"/>
              </a:ext>
            </a:extLst>
          </p:cNvPr>
          <p:cNvGraphicFramePr>
            <a:graphicFrameLocks noGrp="1"/>
          </p:cNvGraphicFramePr>
          <p:nvPr>
            <p:ph sz="quarter" idx="28"/>
            <p:extLst>
              <p:ext uri="{D42A27DB-BD31-4B8C-83A1-F6EECF244321}">
                <p14:modId xmlns:p14="http://schemas.microsoft.com/office/powerpoint/2010/main" val="555232745"/>
              </p:ext>
            </p:extLst>
          </p:nvPr>
        </p:nvGraphicFramePr>
        <p:xfrm>
          <a:off x="360044" y="990540"/>
          <a:ext cx="11218495" cy="5714641"/>
        </p:xfrm>
        <a:graphic>
          <a:graphicData uri="http://schemas.openxmlformats.org/drawingml/2006/table">
            <a:tbl>
              <a:tblPr firstRow="1" bandRow="1">
                <a:tableStyleId>{5940675A-B579-460E-94D1-54222C63F5DA}</a:tableStyleId>
              </a:tblPr>
              <a:tblGrid>
                <a:gridCol w="2312135">
                  <a:extLst>
                    <a:ext uri="{9D8B030D-6E8A-4147-A177-3AD203B41FA5}">
                      <a16:colId xmlns:a16="http://schemas.microsoft.com/office/drawing/2014/main" val="1218951759"/>
                    </a:ext>
                  </a:extLst>
                </a:gridCol>
                <a:gridCol w="8906360">
                  <a:extLst>
                    <a:ext uri="{9D8B030D-6E8A-4147-A177-3AD203B41FA5}">
                      <a16:colId xmlns:a16="http://schemas.microsoft.com/office/drawing/2014/main" val="1684640772"/>
                    </a:ext>
                  </a:extLst>
                </a:gridCol>
              </a:tblGrid>
              <a:tr h="335280">
                <a:tc>
                  <a:txBody>
                    <a:bodyPr/>
                    <a:lstStyle/>
                    <a:p>
                      <a:r>
                        <a:rPr lang="nb-NO" sz="1600"/>
                        <a:t>Kanal</a:t>
                      </a:r>
                    </a:p>
                  </a:txBody>
                  <a:tcPr>
                    <a:solidFill>
                      <a:schemeClr val="bg1"/>
                    </a:solidFill>
                  </a:tcPr>
                </a:tc>
                <a:tc>
                  <a:txBody>
                    <a:bodyPr/>
                    <a:lstStyle/>
                    <a:p>
                      <a:r>
                        <a:rPr lang="nb-NO" sz="1200"/>
                        <a:t>Instagram</a:t>
                      </a:r>
                    </a:p>
                  </a:txBody>
                  <a:tcPr>
                    <a:solidFill>
                      <a:schemeClr val="bg1"/>
                    </a:solidFill>
                  </a:tcPr>
                </a:tc>
                <a:extLst>
                  <a:ext uri="{0D108BD9-81ED-4DB2-BD59-A6C34878D82A}">
                    <a16:rowId xmlns:a16="http://schemas.microsoft.com/office/drawing/2014/main" val="1139461426"/>
                  </a:ext>
                </a:extLst>
              </a:tr>
              <a:tr h="354026">
                <a:tc>
                  <a:txBody>
                    <a:bodyPr/>
                    <a:lstStyle/>
                    <a:p>
                      <a:r>
                        <a:rPr lang="nb-NO" sz="1600"/>
                        <a:t>Navn på konto</a:t>
                      </a:r>
                    </a:p>
                  </a:txBody>
                  <a:tcPr>
                    <a:solidFill>
                      <a:schemeClr val="bg1"/>
                    </a:solidFill>
                  </a:tcPr>
                </a:tc>
                <a:tc>
                  <a:txBody>
                    <a:bodyPr/>
                    <a:lstStyle/>
                    <a:p>
                      <a:r>
                        <a:rPr lang="nb-NO" sz="1200"/>
                        <a:t>UiO – Bli student</a:t>
                      </a:r>
                    </a:p>
                  </a:txBody>
                  <a:tcPr>
                    <a:solidFill>
                      <a:schemeClr val="bg1"/>
                    </a:solidFill>
                  </a:tcPr>
                </a:tc>
                <a:extLst>
                  <a:ext uri="{0D108BD9-81ED-4DB2-BD59-A6C34878D82A}">
                    <a16:rowId xmlns:a16="http://schemas.microsoft.com/office/drawing/2014/main" val="3485386336"/>
                  </a:ext>
                </a:extLst>
              </a:tr>
              <a:tr h="358630">
                <a:tc>
                  <a:txBody>
                    <a:bodyPr/>
                    <a:lstStyle/>
                    <a:p>
                      <a:r>
                        <a:rPr lang="nb-NO" sz="1600"/>
                        <a:t>Eier og redaktøransvar</a:t>
                      </a:r>
                    </a:p>
                  </a:txBody>
                  <a:tcPr>
                    <a:solidFill>
                      <a:schemeClr val="bg1"/>
                    </a:solidFill>
                  </a:tcPr>
                </a:tc>
                <a:tc>
                  <a:txBody>
                    <a:bodyPr/>
                    <a:lstStyle/>
                    <a:p>
                      <a:r>
                        <a:rPr lang="nb-NO" sz="1200" err="1"/>
                        <a:t>SoMe</a:t>
                      </a:r>
                      <a:r>
                        <a:rPr lang="nb-NO" sz="1200"/>
                        <a:t>-redaksjonen, seksjon for kommunikasjon, AKS. </a:t>
                      </a:r>
                    </a:p>
                  </a:txBody>
                  <a:tcPr>
                    <a:solidFill>
                      <a:schemeClr val="bg1"/>
                    </a:solidFill>
                  </a:tcPr>
                </a:tc>
                <a:extLst>
                  <a:ext uri="{0D108BD9-81ED-4DB2-BD59-A6C34878D82A}">
                    <a16:rowId xmlns:a16="http://schemas.microsoft.com/office/drawing/2014/main" val="1122266393"/>
                  </a:ext>
                </a:extLst>
              </a:tr>
              <a:tr h="797762">
                <a:tc>
                  <a:txBody>
                    <a:bodyPr/>
                    <a:lstStyle/>
                    <a:p>
                      <a:r>
                        <a:rPr lang="nb-NO" sz="1600"/>
                        <a:t>Mål</a:t>
                      </a:r>
                    </a:p>
                  </a:txBody>
                  <a:tcPr>
                    <a:solidFill>
                      <a:schemeClr val="bg1"/>
                    </a:solidFill>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Rekruttering av nye studenter, og øke kjennskap til studietilbud hos UiO. </a:t>
                      </a:r>
                    </a:p>
                    <a:p>
                      <a:pPr marL="0" marR="0" lvl="0" indent="0" algn="l" defTabSz="914446" rtl="0" eaLnBrk="1" fontAlgn="auto" latinLnBrk="0" hangingPunct="1">
                        <a:lnSpc>
                          <a:spcPct val="100000"/>
                        </a:lnSpc>
                        <a:spcBef>
                          <a:spcPts val="0"/>
                        </a:spcBef>
                        <a:spcAft>
                          <a:spcPts val="0"/>
                        </a:spcAft>
                        <a:buClrTx/>
                        <a:buSzTx/>
                        <a:buFontTx/>
                        <a:buNone/>
                        <a:tabLst/>
                        <a:defRPr/>
                      </a:pPr>
                      <a:r>
                        <a:rPr lang="nb-NO" sz="1200"/>
                        <a:t>Vise frem livet som student ved UiO. </a:t>
                      </a:r>
                    </a:p>
                    <a:p>
                      <a:r>
                        <a:rPr lang="nb-NO" sz="1200"/>
                        <a:t>Skape engasjement og øke attraktiviteten for UiO som studiested. </a:t>
                      </a:r>
                    </a:p>
                  </a:txBody>
                  <a:tcPr>
                    <a:solidFill>
                      <a:schemeClr val="bg1"/>
                    </a:solidFill>
                  </a:tcPr>
                </a:tc>
                <a:extLst>
                  <a:ext uri="{0D108BD9-81ED-4DB2-BD59-A6C34878D82A}">
                    <a16:rowId xmlns:a16="http://schemas.microsoft.com/office/drawing/2014/main" val="83088237"/>
                  </a:ext>
                </a:extLst>
              </a:tr>
              <a:tr h="335280">
                <a:tc>
                  <a:txBody>
                    <a:bodyPr/>
                    <a:lstStyle/>
                    <a:p>
                      <a:r>
                        <a:rPr lang="nb-NO" sz="1600"/>
                        <a:t>Målgruppe</a:t>
                      </a:r>
                    </a:p>
                  </a:txBody>
                  <a:tcPr>
                    <a:solidFill>
                      <a:schemeClr val="bg1"/>
                    </a:solidFill>
                  </a:tcPr>
                </a:tc>
                <a:tc>
                  <a:txBody>
                    <a:bodyPr/>
                    <a:lstStyle/>
                    <a:p>
                      <a:r>
                        <a:rPr lang="nb-NO" sz="1200"/>
                        <a:t>Unge voksne mellom 16-20 år som skal begynne å studere. Elever på videregående skoler. </a:t>
                      </a:r>
                    </a:p>
                  </a:txBody>
                  <a:tcPr>
                    <a:solidFill>
                      <a:schemeClr val="bg1"/>
                    </a:solidFill>
                  </a:tcPr>
                </a:tc>
                <a:extLst>
                  <a:ext uri="{0D108BD9-81ED-4DB2-BD59-A6C34878D82A}">
                    <a16:rowId xmlns:a16="http://schemas.microsoft.com/office/drawing/2014/main" val="3285325530"/>
                  </a:ext>
                </a:extLst>
              </a:tr>
              <a:tr h="337399">
                <a:tc>
                  <a:txBody>
                    <a:bodyPr/>
                    <a:lstStyle/>
                    <a:p>
                      <a:r>
                        <a:rPr lang="nb-NO" sz="1600"/>
                        <a:t>Innhold</a:t>
                      </a:r>
                    </a:p>
                  </a:txBody>
                  <a:tcPr>
                    <a:solidFill>
                      <a:schemeClr val="bg1"/>
                    </a:solidFill>
                  </a:tcPr>
                </a:tc>
                <a:tc>
                  <a:txBody>
                    <a:bodyPr/>
                    <a:lstStyle/>
                    <a:p>
                      <a:r>
                        <a:rPr lang="nb-NO" sz="1200"/>
                        <a:t>Foto, video og reels som synliggjør studiehverdagen og livet som student på UiO. </a:t>
                      </a:r>
                    </a:p>
                  </a:txBody>
                  <a:tcPr>
                    <a:solidFill>
                      <a:schemeClr val="bg1"/>
                    </a:solidFill>
                  </a:tcPr>
                </a:tc>
                <a:extLst>
                  <a:ext uri="{0D108BD9-81ED-4DB2-BD59-A6C34878D82A}">
                    <a16:rowId xmlns:a16="http://schemas.microsoft.com/office/drawing/2014/main" val="1370344773"/>
                  </a:ext>
                </a:extLst>
              </a:tr>
              <a:tr h="483136">
                <a:tc>
                  <a:txBody>
                    <a:bodyPr/>
                    <a:lstStyle/>
                    <a:p>
                      <a:r>
                        <a:rPr lang="nb-NO" sz="1600"/>
                        <a:t>Drift og ressursbehov</a:t>
                      </a:r>
                    </a:p>
                  </a:txBody>
                  <a:tcPr>
                    <a:solidFill>
                      <a:schemeClr val="bg1"/>
                    </a:solidFill>
                  </a:tcPr>
                </a:tc>
                <a:tc>
                  <a:txBody>
                    <a:bodyPr/>
                    <a:lstStyle/>
                    <a:p>
                      <a:r>
                        <a:rPr lang="nb-NO" sz="1200"/>
                        <a:t>Innholdsproduksjon ivaretas av redaksjonen for sosiale medier ved AKS, UiO. </a:t>
                      </a:r>
                    </a:p>
                    <a:p>
                      <a:r>
                        <a:rPr lang="nb-NO" sz="1200"/>
                        <a:t>Redaktøransvar, innholdsproduksjon, moderering og oppfølging vil tilsvare </a:t>
                      </a:r>
                      <a:r>
                        <a:rPr lang="nb-NO" sz="1200" err="1"/>
                        <a:t>ca</a:t>
                      </a:r>
                      <a:r>
                        <a:rPr lang="nb-NO" sz="1200"/>
                        <a:t> 0,5 stilling i redaksjonen. </a:t>
                      </a:r>
                    </a:p>
                  </a:txBody>
                  <a:tcPr>
                    <a:solidFill>
                      <a:schemeClr val="bg1"/>
                    </a:solidFill>
                  </a:tcPr>
                </a:tc>
                <a:extLst>
                  <a:ext uri="{0D108BD9-81ED-4DB2-BD59-A6C34878D82A}">
                    <a16:rowId xmlns:a16="http://schemas.microsoft.com/office/drawing/2014/main" val="637933283"/>
                  </a:ext>
                </a:extLst>
              </a:tr>
              <a:tr h="822960">
                <a:tc>
                  <a:txBody>
                    <a:bodyPr/>
                    <a:lstStyle/>
                    <a:p>
                      <a:r>
                        <a:rPr lang="nb-NO" sz="1600"/>
                        <a:t>Strategiske grep </a:t>
                      </a:r>
                    </a:p>
                  </a:txBody>
                  <a:tcPr>
                    <a:solidFill>
                      <a:schemeClr val="bg1"/>
                    </a:solidFill>
                  </a:tcPr>
                </a:tc>
                <a:tc>
                  <a:txBody>
                    <a:bodyPr/>
                    <a:lstStyle/>
                    <a:p>
                      <a:pPr marL="285750" indent="-285750">
                        <a:buFont typeface="Arial" panose="020B0604020202020204" pitchFamily="34" charset="0"/>
                        <a:buChar char="•"/>
                      </a:pPr>
                      <a:r>
                        <a:rPr lang="nb-NO" sz="1200"/>
                        <a:t>Etablere en tydelig </a:t>
                      </a:r>
                      <a:r>
                        <a:rPr lang="nb-NO" sz="1200" err="1"/>
                        <a:t>redaksjonplan</a:t>
                      </a:r>
                      <a:r>
                        <a:rPr lang="nb-NO" sz="1200"/>
                        <a:t> med jevnlig innhold.</a:t>
                      </a:r>
                    </a:p>
                    <a:p>
                      <a:pPr marL="285750" indent="-285750">
                        <a:buFont typeface="Arial" panose="020B0604020202020204" pitchFamily="34" charset="0"/>
                        <a:buChar char="•"/>
                      </a:pPr>
                      <a:r>
                        <a:rPr lang="nb-NO" sz="1200"/>
                        <a:t>Utvikle ulike innholdskonsepter. </a:t>
                      </a:r>
                    </a:p>
                    <a:p>
                      <a:pPr marL="285750" indent="-285750">
                        <a:buFont typeface="Arial" panose="020B0604020202020204" pitchFamily="34" charset="0"/>
                        <a:buChar char="•"/>
                      </a:pPr>
                      <a:r>
                        <a:rPr lang="nb-NO" sz="1200"/>
                        <a:t>Innføre </a:t>
                      </a:r>
                      <a:r>
                        <a:rPr lang="nb-NO" sz="1200" err="1"/>
                        <a:t>kvartalsvise</a:t>
                      </a:r>
                      <a:r>
                        <a:rPr lang="nb-NO" sz="1200"/>
                        <a:t> målinger av </a:t>
                      </a:r>
                      <a:r>
                        <a:rPr lang="nb-NO" sz="1200" err="1"/>
                        <a:t>KPIer</a:t>
                      </a:r>
                      <a:r>
                        <a:rPr lang="nb-NO" sz="1200"/>
                        <a:t> som er satt. </a:t>
                      </a:r>
                    </a:p>
                    <a:p>
                      <a:pPr marL="285750" indent="-285750">
                        <a:buFont typeface="Arial" panose="020B0604020202020204" pitchFamily="34" charset="0"/>
                        <a:buChar char="•"/>
                      </a:pPr>
                      <a:r>
                        <a:rPr lang="nb-NO" sz="1200"/>
                        <a:t>Øke kompetansen internt om måling og innsikt. </a:t>
                      </a:r>
                    </a:p>
                  </a:txBody>
                  <a:tcPr>
                    <a:solidFill>
                      <a:schemeClr val="bg1"/>
                    </a:solidFill>
                  </a:tcPr>
                </a:tc>
                <a:extLst>
                  <a:ext uri="{0D108BD9-81ED-4DB2-BD59-A6C34878D82A}">
                    <a16:rowId xmlns:a16="http://schemas.microsoft.com/office/drawing/2014/main" val="3582090099"/>
                  </a:ext>
                </a:extLst>
              </a:tr>
              <a:tr h="1005840">
                <a:tc>
                  <a:txBody>
                    <a:bodyPr/>
                    <a:lstStyle/>
                    <a:p>
                      <a:r>
                        <a:rPr lang="nb-NO" sz="1600"/>
                        <a:t>Målekriterier (KPI)</a:t>
                      </a:r>
                    </a:p>
                  </a:txBody>
                  <a:tcPr>
                    <a:solidFill>
                      <a:schemeClr val="bg1"/>
                    </a:solidFill>
                  </a:tcPr>
                </a:tc>
                <a:tc>
                  <a:txBody>
                    <a:bodyPr/>
                    <a:lstStyle/>
                    <a:p>
                      <a:pPr marL="285750" indent="-285750">
                        <a:buFont typeface="Arial" panose="020B0604020202020204" pitchFamily="34" charset="0"/>
                        <a:buChar char="•"/>
                      </a:pPr>
                      <a:r>
                        <a:rPr lang="nb-NO" sz="1200"/>
                        <a:t>Total rekkevidde per år og gjennomsnitts rekkevidde per innlegg per kvartal/år</a:t>
                      </a:r>
                    </a:p>
                    <a:p>
                      <a:pPr marL="285750" indent="-285750">
                        <a:buFont typeface="Arial" panose="020B0604020202020204" pitchFamily="34" charset="0"/>
                        <a:buChar char="•"/>
                      </a:pPr>
                      <a:r>
                        <a:rPr lang="nb-NO" sz="1200"/>
                        <a:t>Vekst i antall </a:t>
                      </a:r>
                      <a:r>
                        <a:rPr lang="nb-NO" sz="1200" err="1"/>
                        <a:t>følgere</a:t>
                      </a:r>
                      <a:r>
                        <a:rPr lang="nb-NO" sz="1200"/>
                        <a:t> per år</a:t>
                      </a:r>
                    </a:p>
                    <a:p>
                      <a:pPr marL="285750" indent="-285750">
                        <a:buFont typeface="Arial" panose="020B0604020202020204" pitchFamily="34" charset="0"/>
                        <a:buChar char="•"/>
                      </a:pPr>
                      <a:r>
                        <a:rPr lang="nb-NO" sz="1200"/>
                        <a:t>Engasjement på innlegg over tid. </a:t>
                      </a:r>
                    </a:p>
                    <a:p>
                      <a:pPr marL="285750" indent="-285750">
                        <a:buFont typeface="Arial" panose="020B0604020202020204" pitchFamily="34" charset="0"/>
                        <a:buChar char="•"/>
                      </a:pPr>
                      <a:r>
                        <a:rPr lang="nb-NO" sz="1200"/>
                        <a:t>Antall innlegg per år</a:t>
                      </a:r>
                    </a:p>
                    <a:p>
                      <a:pPr marL="285750" lvl="0" indent="-285750">
                        <a:buFont typeface="Arial" panose="020B0604020202020204" pitchFamily="34" charset="0"/>
                        <a:buChar char="•"/>
                      </a:pPr>
                      <a:r>
                        <a:rPr lang="nb-NO" sz="1200"/>
                        <a:t>Språk: Minst 25% nynorsk/bokmål. </a:t>
                      </a:r>
                    </a:p>
                  </a:txBody>
                  <a:tcPr>
                    <a:solidFill>
                      <a:schemeClr val="bg1"/>
                    </a:solidFill>
                  </a:tcPr>
                </a:tc>
                <a:extLst>
                  <a:ext uri="{0D108BD9-81ED-4DB2-BD59-A6C34878D82A}">
                    <a16:rowId xmlns:a16="http://schemas.microsoft.com/office/drawing/2014/main" val="4052216468"/>
                  </a:ext>
                </a:extLst>
              </a:tr>
              <a:tr h="884328">
                <a:tc>
                  <a:txBody>
                    <a:bodyPr/>
                    <a:lstStyle/>
                    <a:p>
                      <a:r>
                        <a:rPr lang="nb-NO" sz="1600"/>
                        <a:t>Bakgrunn og vurdering av behov</a:t>
                      </a:r>
                    </a:p>
                  </a:txBody>
                  <a:tcPr>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nb-NO" sz="1200"/>
                        <a:t>UiO har ikke en egen Instagram-konto tilknyttet rekruttering. Hovedkanalen til UiO på Instagram retter seg i dag mot eksisterende studenter og </a:t>
                      </a:r>
                      <a:r>
                        <a:rPr lang="nb-NO" sz="1200" err="1"/>
                        <a:t>alumni</a:t>
                      </a:r>
                      <a:r>
                        <a:rPr lang="nb-NO" sz="1200"/>
                        <a:t>. Denne kanalen vil fortsatt benyttes til noe rekrutteringsinnhold. Alternativet til egen rekrutteringskanal på Instagram er økt fokus på studentlivet på UiO på sentral konto, større grad av målrettet annonsering i eksisterende kanaler og bedre tilrettelegging på nettsidene uio.no/</a:t>
                      </a:r>
                      <a:r>
                        <a:rPr lang="nb-NO" sz="1200" err="1"/>
                        <a:t>blistudent</a:t>
                      </a:r>
                      <a:r>
                        <a:rPr lang="nb-NO" sz="1200"/>
                        <a:t> </a:t>
                      </a:r>
                    </a:p>
                  </a:txBody>
                  <a:tcPr>
                    <a:solidFill>
                      <a:schemeClr val="bg1"/>
                    </a:solidFill>
                  </a:tcPr>
                </a:tc>
                <a:extLst>
                  <a:ext uri="{0D108BD9-81ED-4DB2-BD59-A6C34878D82A}">
                    <a16:rowId xmlns:a16="http://schemas.microsoft.com/office/drawing/2014/main" val="703166365"/>
                  </a:ext>
                </a:extLst>
              </a:tr>
            </a:tbl>
          </a:graphicData>
        </a:graphic>
      </p:graphicFrame>
    </p:spTree>
    <p:extLst>
      <p:ext uri="{BB962C8B-B14F-4D97-AF65-F5344CB8AC3E}">
        <p14:creationId xmlns:p14="http://schemas.microsoft.com/office/powerpoint/2010/main" val="4059824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0EC510-6929-DC79-47FD-28409A10BAB4}"/>
              </a:ext>
            </a:extLst>
          </p:cNvPr>
          <p:cNvSpPr>
            <a:spLocks noGrp="1"/>
          </p:cNvSpPr>
          <p:nvPr>
            <p:ph type="ftr" sz="quarter" idx="3"/>
          </p:nvPr>
        </p:nvSpPr>
        <p:spPr/>
        <p:txBody>
          <a:bodyPr/>
          <a:lstStyle/>
          <a:p>
            <a:endParaRPr lang="nb-NO"/>
          </a:p>
        </p:txBody>
      </p:sp>
      <p:sp>
        <p:nvSpPr>
          <p:cNvPr id="3" name="Slide Number Placeholder 2">
            <a:extLst>
              <a:ext uri="{FF2B5EF4-FFF2-40B4-BE49-F238E27FC236}">
                <a16:creationId xmlns:a16="http://schemas.microsoft.com/office/drawing/2014/main" id="{E6969AA1-B565-708E-F46D-BC97EB82271A}"/>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sp>
        <p:nvSpPr>
          <p:cNvPr id="4" name="Title 3">
            <a:extLst>
              <a:ext uri="{FF2B5EF4-FFF2-40B4-BE49-F238E27FC236}">
                <a16:creationId xmlns:a16="http://schemas.microsoft.com/office/drawing/2014/main" id="{713BCB7E-8DF7-2465-0E00-30F5D2AF5023}"/>
              </a:ext>
            </a:extLst>
          </p:cNvPr>
          <p:cNvSpPr>
            <a:spLocks noGrp="1"/>
          </p:cNvSpPr>
          <p:nvPr>
            <p:ph type="title"/>
          </p:nvPr>
        </p:nvSpPr>
        <p:spPr/>
        <p:txBody>
          <a:bodyPr/>
          <a:lstStyle/>
          <a:p>
            <a:r>
              <a:rPr lang="nb-NO"/>
              <a:t>Plan for sosiale medier (tekstversjon)</a:t>
            </a:r>
          </a:p>
        </p:txBody>
      </p:sp>
      <p:sp>
        <p:nvSpPr>
          <p:cNvPr id="5" name="Content Placeholder 4">
            <a:extLst>
              <a:ext uri="{FF2B5EF4-FFF2-40B4-BE49-F238E27FC236}">
                <a16:creationId xmlns:a16="http://schemas.microsoft.com/office/drawing/2014/main" id="{469190BF-6809-EF29-5E49-10A7E257704A}"/>
              </a:ext>
            </a:extLst>
          </p:cNvPr>
          <p:cNvSpPr>
            <a:spLocks noGrp="1"/>
          </p:cNvSpPr>
          <p:nvPr>
            <p:ph sz="quarter" idx="28"/>
          </p:nvPr>
        </p:nvSpPr>
        <p:spPr/>
        <p:txBody>
          <a:bodyPr/>
          <a:lstStyle/>
          <a:p>
            <a:pPr marL="342900" indent="-342900" algn="l" rtl="0" fontAlgn="base">
              <a:buFont typeface="+mj-lt"/>
              <a:buAutoNum type="arabicPeriod"/>
            </a:pPr>
            <a:r>
              <a:rPr lang="nb-NO" sz="1400" b="1">
                <a:solidFill>
                  <a:srgbClr val="000000"/>
                </a:solidFill>
                <a:effectLst/>
                <a:latin typeface="Calibri" panose="020F0502020204030204" pitchFamily="34" charset="0"/>
              </a:rPr>
              <a:t>Kanal</a:t>
            </a:r>
            <a:r>
              <a:rPr lang="nb-NO" sz="1400">
                <a:solidFill>
                  <a:srgbClr val="000000"/>
                </a:solidFill>
                <a:effectLst/>
                <a:latin typeface="Calibri" panose="020F0502020204030204" pitchFamily="34" charset="0"/>
              </a:rPr>
              <a:t>: Hvilken kanal benyttes (Facebook, Instagram, LinkedIn...) </a:t>
            </a:r>
          </a:p>
          <a:p>
            <a:pPr marL="342900" indent="-342900" algn="l" rtl="0" fontAlgn="base">
              <a:buFont typeface="+mj-lt"/>
              <a:buAutoNum type="arabicPeriod"/>
            </a:pPr>
            <a:r>
              <a:rPr lang="nb-NO" sz="1400" b="1">
                <a:solidFill>
                  <a:srgbClr val="000000"/>
                </a:solidFill>
                <a:effectLst/>
                <a:latin typeface="Calibri" panose="020F0502020204030204" pitchFamily="34" charset="0"/>
              </a:rPr>
              <a:t>Navn på konto</a:t>
            </a:r>
            <a:r>
              <a:rPr lang="nb-NO" sz="1400">
                <a:solidFill>
                  <a:srgbClr val="000000"/>
                </a:solidFill>
                <a:effectLst/>
                <a:latin typeface="Calibri" panose="020F0502020204030204" pitchFamily="34" charset="0"/>
              </a:rPr>
              <a:t>: Hva heter siden? Se informasjon om navngivning på. Les om navngivning i sosiale medier: </a:t>
            </a:r>
            <a:r>
              <a:rPr lang="nb-NO" sz="1400" err="1">
                <a:solidFill>
                  <a:srgbClr val="000000"/>
                </a:solidFill>
                <a:effectLst/>
                <a:latin typeface="Calibri" panose="020F0502020204030204" pitchFamily="34" charset="0"/>
              </a:rPr>
              <a:t>https</a:t>
            </a:r>
            <a:r>
              <a:rPr lang="nb-NO" sz="1400">
                <a:solidFill>
                  <a:srgbClr val="000000"/>
                </a:solidFill>
                <a:effectLst/>
                <a:latin typeface="Calibri" panose="020F0502020204030204" pitchFamily="34" charset="0"/>
              </a:rPr>
              <a:t>://</a:t>
            </a:r>
            <a:r>
              <a:rPr lang="nb-NO" sz="1400" err="1">
                <a:solidFill>
                  <a:srgbClr val="000000"/>
                </a:solidFill>
                <a:effectLst/>
                <a:latin typeface="Calibri" panose="020F0502020204030204" pitchFamily="34" charset="0"/>
              </a:rPr>
              <a:t>www.uio.no</a:t>
            </a:r>
            <a:r>
              <a:rPr lang="nb-NO" sz="1400">
                <a:solidFill>
                  <a:srgbClr val="000000"/>
                </a:solidFill>
                <a:effectLst/>
                <a:latin typeface="Calibri" panose="020F0502020204030204" pitchFamily="34" charset="0"/>
              </a:rPr>
              <a:t>/om/designmanual/profilen-i-bruk/sosiale-medier/ </a:t>
            </a:r>
          </a:p>
          <a:p>
            <a:pPr marL="342900" indent="-342900" algn="l" rtl="0" fontAlgn="base">
              <a:buFont typeface="+mj-lt"/>
              <a:buAutoNum type="arabicPeriod"/>
            </a:pPr>
            <a:r>
              <a:rPr lang="nb-NO" sz="1400" b="1">
                <a:solidFill>
                  <a:srgbClr val="000000"/>
                </a:solidFill>
                <a:effectLst/>
                <a:latin typeface="Calibri" panose="020F0502020204030204" pitchFamily="34" charset="0"/>
              </a:rPr>
              <a:t>Eier og redaktøransvar: </a:t>
            </a:r>
            <a:r>
              <a:rPr lang="nb-NO" sz="1400">
                <a:solidFill>
                  <a:srgbClr val="000000"/>
                </a:solidFill>
                <a:effectLst/>
                <a:latin typeface="Calibri" panose="020F0502020204030204" pitchFamily="34" charset="0"/>
              </a:rPr>
              <a:t>Hvem har hovedansvar og redaktøransvar for siden, på fakultets og/eller institusjonsnivå.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a:t>
            </a:r>
            <a:r>
              <a:rPr lang="nb-NO" sz="1400">
                <a:solidFill>
                  <a:srgbClr val="000000"/>
                </a:solidFill>
                <a:effectLst/>
                <a:latin typeface="Calibri" panose="020F0502020204030204" pitchFamily="34" charset="0"/>
              </a:rPr>
              <a:t>: Hva er målet med kanalen? Hvorfor skal vi ha denne kanalen, hvilket behov fyller den? Hva ønsker du å oppnå i målgruppen gjennom denne kanalen. Se gjerne i sammenheng med kommunikasjonsmålene, Strategi 2030 mv.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Målgruppe: </a:t>
            </a:r>
            <a:r>
              <a:rPr lang="nb-NO" sz="1400">
                <a:solidFill>
                  <a:srgbClr val="000000"/>
                </a:solidFill>
                <a:effectLst/>
                <a:latin typeface="Calibri" panose="020F0502020204030204" pitchFamily="34" charset="0"/>
              </a:rPr>
              <a:t>Hvem ønsker vi å nå gjennom denne kanalen (alder, kjønn, fagområder, geografi). </a:t>
            </a:r>
          </a:p>
          <a:p>
            <a:pPr marL="342900" indent="-342900" algn="l" rtl="0" fontAlgn="base">
              <a:buFont typeface="+mj-lt"/>
              <a:buAutoNum type="arabicPeriod"/>
            </a:pPr>
            <a:r>
              <a:rPr lang="nb-NO" sz="1400" b="1">
                <a:solidFill>
                  <a:srgbClr val="000000"/>
                </a:solidFill>
                <a:effectLst/>
                <a:latin typeface="Calibri" panose="020F0502020204030204" pitchFamily="34" charset="0"/>
              </a:rPr>
              <a:t>Innhold</a:t>
            </a:r>
            <a:r>
              <a:rPr lang="nb-NO" sz="1400">
                <a:solidFill>
                  <a:srgbClr val="000000"/>
                </a:solidFill>
                <a:effectLst/>
                <a:latin typeface="Calibri" panose="020F0502020204030204" pitchFamily="34" charset="0"/>
              </a:rPr>
              <a:t>: Hva slags type innhold skal det være på kanalen. Er det spesielle temaer, konsepter eller type innhold. Lag gjerne en egen overordnet plan for innhold, og bruk en redaksjonsplan som konkretiserer innholdet over tid.   </a:t>
            </a:r>
          </a:p>
          <a:p>
            <a:pPr marL="342900" indent="-342900" algn="l" rtl="0" fontAlgn="base">
              <a:buFont typeface="+mj-lt"/>
              <a:buAutoNum type="arabicPeriod"/>
            </a:pPr>
            <a:r>
              <a:rPr lang="nb-NO" sz="1400" b="1">
                <a:solidFill>
                  <a:srgbClr val="000000"/>
                </a:solidFill>
                <a:effectLst/>
                <a:latin typeface="Calibri" panose="020F0502020204030204" pitchFamily="34" charset="0"/>
              </a:rPr>
              <a:t>Drift og ressursbehov</a:t>
            </a:r>
            <a:r>
              <a:rPr lang="nb-NO" sz="1400">
                <a:solidFill>
                  <a:srgbClr val="000000"/>
                </a:solidFill>
                <a:effectLst/>
                <a:latin typeface="Calibri" panose="020F0502020204030204" pitchFamily="34" charset="0"/>
              </a:rPr>
              <a:t>: Hvilke ressurser kreves til å lage innhold og drifte kontoen. Er det noe kompetanse eller ressurser som mangler. Ressursene skal dekke bl.a. innholdsproduksjon, moderering og oppfølging av kommentarer, innsikt og analyse, varighet og videre utvikling.  </a:t>
            </a:r>
          </a:p>
          <a:p>
            <a:pPr marL="342900" indent="-342900" algn="l" rtl="0" fontAlgn="base">
              <a:buFont typeface="+mj-lt"/>
              <a:buAutoNum type="arabicPeriod"/>
            </a:pPr>
            <a:r>
              <a:rPr lang="nb-NO" sz="1400" b="1">
                <a:solidFill>
                  <a:srgbClr val="000000"/>
                </a:solidFill>
                <a:effectLst/>
                <a:latin typeface="Calibri" panose="020F0502020204030204" pitchFamily="34" charset="0"/>
              </a:rPr>
              <a:t>Strategiske grep: </a:t>
            </a:r>
            <a:r>
              <a:rPr lang="nb-NO" sz="1400">
                <a:solidFill>
                  <a:srgbClr val="000000"/>
                </a:solidFill>
                <a:effectLst/>
                <a:latin typeface="Calibri" panose="020F0502020204030204" pitchFamily="34" charset="0"/>
              </a:rPr>
              <a:t>Hva er tiltakene for å utvikle og lykkes med siden/kontoen i et toårsperspektiv. Hvilke tiltak skal gjennomføres for å sikre drift, etterlevelse av GDPR, språkkrav, innholdsproduksjon eller oppnå målene som er satt mv.  </a:t>
            </a:r>
          </a:p>
          <a:p>
            <a:pPr marL="342900" indent="-342900" algn="l" rtl="0" fontAlgn="base">
              <a:buFont typeface="+mj-lt"/>
              <a:buAutoNum type="arabicPeriod"/>
            </a:pPr>
            <a:r>
              <a:rPr lang="nb-NO" sz="1400" b="1">
                <a:solidFill>
                  <a:srgbClr val="000000"/>
                </a:solidFill>
                <a:effectLst/>
                <a:latin typeface="Calibri" panose="020F0502020204030204" pitchFamily="34" charset="0"/>
              </a:rPr>
              <a:t>Målekriterier (KPI): </a:t>
            </a:r>
            <a:r>
              <a:rPr lang="nb-NO" sz="1400">
                <a:solidFill>
                  <a:srgbClr val="000000"/>
                </a:solidFill>
                <a:effectLst/>
                <a:latin typeface="Calibri" panose="020F0502020204030204" pitchFamily="34" charset="0"/>
              </a:rPr>
              <a:t>Hvordan vil du måle at du når det publikum du ønsker eller at siden utvikler seg positivt. Hvor ofte og hvordan skal dette måles. </a:t>
            </a:r>
          </a:p>
          <a:p>
            <a:pPr marL="342900" indent="-342900" algn="l" rtl="0" fontAlgn="base">
              <a:buFont typeface="+mj-lt"/>
              <a:buAutoNum type="arabicPeriod"/>
            </a:pPr>
            <a:r>
              <a:rPr lang="nb-NO" sz="1400" b="1">
                <a:solidFill>
                  <a:srgbClr val="000000"/>
                </a:solidFill>
                <a:effectLst/>
                <a:latin typeface="Calibri" panose="020F0502020204030204" pitchFamily="34" charset="0"/>
              </a:rPr>
              <a:t>Bakgrunn og vurdering av behov: </a:t>
            </a:r>
            <a:r>
              <a:rPr lang="nb-NO" sz="1400">
                <a:solidFill>
                  <a:srgbClr val="000000"/>
                </a:solidFill>
                <a:effectLst/>
                <a:latin typeface="Calibri" panose="020F0502020204030204" pitchFamily="34" charset="0"/>
              </a:rPr>
              <a:t>Finnes andre kanaler eller kontoer som har sammenfallende mål og målgrupper? Kan målene nås gjennom eksisterende kontoer på fakultet eller innen fagfeltet? Hva er alternativene eller konsekvensene av å ikke etablere kontoen? </a:t>
            </a:r>
          </a:p>
          <a:p>
            <a:endParaRPr lang="nb-NO"/>
          </a:p>
        </p:txBody>
      </p:sp>
    </p:spTree>
    <p:extLst>
      <p:ext uri="{BB962C8B-B14F-4D97-AF65-F5344CB8AC3E}">
        <p14:creationId xmlns:p14="http://schemas.microsoft.com/office/powerpoint/2010/main" val="37535182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7cb0c9c-cf23-4cb6-b4d3-a6241843070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B4935D8715E82448114D0E84611E9DF" ma:contentTypeVersion="11" ma:contentTypeDescription="Opprett et nytt dokument." ma:contentTypeScope="" ma:versionID="b44f7d4acd5a9ceb151e2d5e0c22b2e7">
  <xsd:schema xmlns:xsd="http://www.w3.org/2001/XMLSchema" xmlns:xs="http://www.w3.org/2001/XMLSchema" xmlns:p="http://schemas.microsoft.com/office/2006/metadata/properties" xmlns:ns2="07cb0c9c-cf23-4cb6-b4d3-a62418430700" xmlns:ns3="e3578204-6362-4ba0-beb4-4b6d50a4ff33" targetNamespace="http://schemas.microsoft.com/office/2006/metadata/properties" ma:root="true" ma:fieldsID="03fbed7cbbe841b735388e96f3a81faa" ns2:_="" ns3:_="">
    <xsd:import namespace="07cb0c9c-cf23-4cb6-b4d3-a62418430700"/>
    <xsd:import namespace="e3578204-6362-4ba0-beb4-4b6d50a4ff3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cb0c9c-cf23-4cb6-b4d3-a624184307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578204-6362-4ba0-beb4-4b6d50a4ff33"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9CF10-6C6A-444C-B05E-E78C1785A52C}">
  <ds:schemaRefs>
    <ds:schemaRef ds:uri="07cb0c9c-cf23-4cb6-b4d3-a62418430700"/>
    <ds:schemaRef ds:uri="e3578204-6362-4ba0-beb4-4b6d50a4ff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60972F-1297-4ABA-BFB6-6B9344AE4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cb0c9c-cf23-4cb6-b4d3-a62418430700"/>
    <ds:schemaRef ds:uri="e3578204-6362-4ba0-beb4-4b6d50a4f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8</Slides>
  <Notes>0</Notes>
  <HiddenSlides>0</HiddenSlide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Office Theme</vt:lpstr>
      <vt:lpstr>Plan for sosiale medier</vt:lpstr>
      <vt:lpstr>Plan for sosiale medier - med beskrivelse</vt:lpstr>
      <vt:lpstr>Plan for sosiale medier - Eksemel</vt:lpstr>
      <vt:lpstr>Plan for sosiale medier (tekstversjon)</vt:lpstr>
      <vt:lpstr>Plan for sosiale medier</vt:lpstr>
      <vt:lpstr>Plan for sosiale medier - med beskrivelse</vt:lpstr>
      <vt:lpstr>Plan for sosiale medier - Eksemel</vt:lpstr>
      <vt:lpstr>Plan for sosiale medier (tekstversjon)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for sosiale medier</dc:title>
  <dc:creator>Malin Aurbakken Gylvik</dc:creator>
  <cp:revision>3</cp:revision>
  <dcterms:created xsi:type="dcterms:W3CDTF">2023-01-18T15:13:27Z</dcterms:created>
  <dcterms:modified xsi:type="dcterms:W3CDTF">2023-05-09T13:12:10Z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0x0101007B4935D8715E82448114D0E84611E9DF</vt:lpwstr>
  </property>
  <property fmtid="{D5CDD505-2E9C-101B-9397-08002B2CF9AE}" pid="3" name="MediaServiceImageTags">
    <vt:lpwstr/>
  </property>
  <property fmtid="{D5CDD505-2E9C-101B-9397-08002B2CF9AE}" pid="4" name="_dlc_DocIdItemGuid">
    <vt:lpwstr>e1ba8df5-1c55-4d83-8486-5b6b738896d5</vt:lpwstr>
  </property>
</Properties>
</file>